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tiff" ContentType="image/tiff"/>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5"/>
  </p:notesMasterIdLst>
  <p:handoutMasterIdLst>
    <p:handoutMasterId r:id="rId46"/>
  </p:handoutMasterIdLst>
  <p:sldIdLst>
    <p:sldId id="256" r:id="rId5"/>
    <p:sldId id="354" r:id="rId6"/>
    <p:sldId id="351" r:id="rId7"/>
    <p:sldId id="350" r:id="rId8"/>
    <p:sldId id="355" r:id="rId9"/>
    <p:sldId id="399" r:id="rId10"/>
    <p:sldId id="357" r:id="rId11"/>
    <p:sldId id="359" r:id="rId12"/>
    <p:sldId id="360" r:id="rId13"/>
    <p:sldId id="361" r:id="rId14"/>
    <p:sldId id="362" r:id="rId15"/>
    <p:sldId id="363" r:id="rId16"/>
    <p:sldId id="356" r:id="rId17"/>
    <p:sldId id="365" r:id="rId18"/>
    <p:sldId id="366" r:id="rId19"/>
    <p:sldId id="368" r:id="rId20"/>
    <p:sldId id="387" r:id="rId21"/>
    <p:sldId id="388" r:id="rId22"/>
    <p:sldId id="389" r:id="rId23"/>
    <p:sldId id="390" r:id="rId24"/>
    <p:sldId id="394" r:id="rId25"/>
    <p:sldId id="370" r:id="rId26"/>
    <p:sldId id="371" r:id="rId27"/>
    <p:sldId id="372" r:id="rId28"/>
    <p:sldId id="373" r:id="rId29"/>
    <p:sldId id="374" r:id="rId30"/>
    <p:sldId id="375" r:id="rId31"/>
    <p:sldId id="376" r:id="rId32"/>
    <p:sldId id="391" r:id="rId33"/>
    <p:sldId id="380" r:id="rId34"/>
    <p:sldId id="381" r:id="rId35"/>
    <p:sldId id="383" r:id="rId36"/>
    <p:sldId id="384" r:id="rId37"/>
    <p:sldId id="385" r:id="rId38"/>
    <p:sldId id="395" r:id="rId39"/>
    <p:sldId id="396" r:id="rId40"/>
    <p:sldId id="392" r:id="rId41"/>
    <p:sldId id="393" r:id="rId42"/>
    <p:sldId id="397" r:id="rId43"/>
    <p:sldId id="398" r:id="rId44"/>
  </p:sldIdLst>
  <p:sldSz cx="9144000" cy="6858000" type="screen4x3"/>
  <p:notesSz cx="6858000" cy="9144000"/>
  <p:defaultTextStyle>
    <a:defPPr>
      <a:defRPr lang="en-GB"/>
    </a:defPPr>
    <a:lvl1pPr algn="l" rtl="0" fontAlgn="base">
      <a:spcBef>
        <a:spcPct val="50000"/>
      </a:spcBef>
      <a:spcAft>
        <a:spcPct val="0"/>
      </a:spcAft>
      <a:defRPr sz="2000" kern="1200">
        <a:solidFill>
          <a:schemeClr val="accent2"/>
        </a:solidFill>
        <a:latin typeface="Tahoma" charset="0"/>
        <a:ea typeface="+mn-ea"/>
        <a:cs typeface="+mn-cs"/>
      </a:defRPr>
    </a:lvl1pPr>
    <a:lvl2pPr marL="457200" algn="l" rtl="0" fontAlgn="base">
      <a:spcBef>
        <a:spcPct val="50000"/>
      </a:spcBef>
      <a:spcAft>
        <a:spcPct val="0"/>
      </a:spcAft>
      <a:defRPr sz="2000" kern="1200">
        <a:solidFill>
          <a:schemeClr val="accent2"/>
        </a:solidFill>
        <a:latin typeface="Tahoma" charset="0"/>
        <a:ea typeface="+mn-ea"/>
        <a:cs typeface="+mn-cs"/>
      </a:defRPr>
    </a:lvl2pPr>
    <a:lvl3pPr marL="914400" algn="l" rtl="0" fontAlgn="base">
      <a:spcBef>
        <a:spcPct val="50000"/>
      </a:spcBef>
      <a:spcAft>
        <a:spcPct val="0"/>
      </a:spcAft>
      <a:defRPr sz="2000" kern="1200">
        <a:solidFill>
          <a:schemeClr val="accent2"/>
        </a:solidFill>
        <a:latin typeface="Tahoma" charset="0"/>
        <a:ea typeface="+mn-ea"/>
        <a:cs typeface="+mn-cs"/>
      </a:defRPr>
    </a:lvl3pPr>
    <a:lvl4pPr marL="1371600" algn="l" rtl="0" fontAlgn="base">
      <a:spcBef>
        <a:spcPct val="50000"/>
      </a:spcBef>
      <a:spcAft>
        <a:spcPct val="0"/>
      </a:spcAft>
      <a:defRPr sz="2000" kern="1200">
        <a:solidFill>
          <a:schemeClr val="accent2"/>
        </a:solidFill>
        <a:latin typeface="Tahoma" charset="0"/>
        <a:ea typeface="+mn-ea"/>
        <a:cs typeface="+mn-cs"/>
      </a:defRPr>
    </a:lvl4pPr>
    <a:lvl5pPr marL="1828800" algn="l" rtl="0" fontAlgn="base">
      <a:spcBef>
        <a:spcPct val="50000"/>
      </a:spcBef>
      <a:spcAft>
        <a:spcPct val="0"/>
      </a:spcAft>
      <a:defRPr sz="2000" kern="1200">
        <a:solidFill>
          <a:schemeClr val="accent2"/>
        </a:solidFill>
        <a:latin typeface="Tahoma" charset="0"/>
        <a:ea typeface="+mn-ea"/>
        <a:cs typeface="+mn-cs"/>
      </a:defRPr>
    </a:lvl5pPr>
    <a:lvl6pPr marL="2286000" algn="l" defTabSz="914400" rtl="0" eaLnBrk="1" latinLnBrk="0" hangingPunct="1">
      <a:defRPr sz="2000" kern="1200">
        <a:solidFill>
          <a:schemeClr val="accent2"/>
        </a:solidFill>
        <a:latin typeface="Tahoma" charset="0"/>
        <a:ea typeface="+mn-ea"/>
        <a:cs typeface="+mn-cs"/>
      </a:defRPr>
    </a:lvl6pPr>
    <a:lvl7pPr marL="2743200" algn="l" defTabSz="914400" rtl="0" eaLnBrk="1" latinLnBrk="0" hangingPunct="1">
      <a:defRPr sz="2000" kern="1200">
        <a:solidFill>
          <a:schemeClr val="accent2"/>
        </a:solidFill>
        <a:latin typeface="Tahoma" charset="0"/>
        <a:ea typeface="+mn-ea"/>
        <a:cs typeface="+mn-cs"/>
      </a:defRPr>
    </a:lvl7pPr>
    <a:lvl8pPr marL="3200400" algn="l" defTabSz="914400" rtl="0" eaLnBrk="1" latinLnBrk="0" hangingPunct="1">
      <a:defRPr sz="2000" kern="1200">
        <a:solidFill>
          <a:schemeClr val="accent2"/>
        </a:solidFill>
        <a:latin typeface="Tahoma" charset="0"/>
        <a:ea typeface="+mn-ea"/>
        <a:cs typeface="+mn-cs"/>
      </a:defRPr>
    </a:lvl8pPr>
    <a:lvl9pPr marL="3657600" algn="l" defTabSz="914400" rtl="0" eaLnBrk="1" latinLnBrk="0" hangingPunct="1">
      <a:defRPr sz="2000" kern="1200">
        <a:solidFill>
          <a:schemeClr val="accent2"/>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E8D"/>
    <a:srgbClr val="FF0000"/>
    <a:srgbClr val="2CBAE8"/>
    <a:srgbClr val="66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49082" autoAdjust="0"/>
  </p:normalViewPr>
  <p:slideViewPr>
    <p:cSldViewPr>
      <p:cViewPr varScale="1">
        <p:scale>
          <a:sx n="36" d="100"/>
          <a:sy n="36" d="100"/>
        </p:scale>
        <p:origin x="-162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diagrams/_rels/data3.xml.rels><?xml version="1.0" encoding="UTF-8" standalone="yes"?>
<Relationships xmlns="http://schemas.openxmlformats.org/package/2006/relationships"><Relationship Id="rId1" Type="http://schemas.openxmlformats.org/officeDocument/2006/relationships/image" Target="../media/image11.png"/></Relationships>
</file>

<file path=ppt/diagrams/_rels/drawing3.xml.rels><?xml version="1.0" encoding="UTF-8" standalone="yes"?>
<Relationships xmlns="http://schemas.openxmlformats.org/package/2006/relationships"><Relationship Id="rId1"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244C2E-DAC1-4DB5-B006-49CB4732863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GB"/>
        </a:p>
      </dgm:t>
    </dgm:pt>
    <dgm:pt modelId="{5C64D4D7-8662-48E1-91F3-5168C3C42573}">
      <dgm:prSet/>
      <dgm:spPr/>
      <dgm:t>
        <a:bodyPr/>
        <a:lstStyle/>
        <a:p>
          <a:pPr rtl="0"/>
          <a:r>
            <a:rPr lang="en-GB" b="1" dirty="0" smtClean="0"/>
            <a:t>2009, 2010 – Road Safety Authority</a:t>
          </a:r>
          <a:endParaRPr lang="en-GB" b="1" dirty="0"/>
        </a:p>
      </dgm:t>
    </dgm:pt>
    <dgm:pt modelId="{D6FDBA87-121A-49DF-A105-78C4126FB9B1}" type="parTrans" cxnId="{8CF0DB53-92B2-453D-8720-AE77F228AB0E}">
      <dgm:prSet/>
      <dgm:spPr/>
      <dgm:t>
        <a:bodyPr/>
        <a:lstStyle/>
        <a:p>
          <a:endParaRPr lang="en-GB"/>
        </a:p>
      </dgm:t>
    </dgm:pt>
    <dgm:pt modelId="{1B58BC80-0D64-4986-B347-5D4A6EE43AC6}" type="sibTrans" cxnId="{8CF0DB53-92B2-453D-8720-AE77F228AB0E}">
      <dgm:prSet/>
      <dgm:spPr/>
      <dgm:t>
        <a:bodyPr/>
        <a:lstStyle/>
        <a:p>
          <a:endParaRPr lang="en-GB"/>
        </a:p>
      </dgm:t>
    </dgm:pt>
    <dgm:pt modelId="{63157AFA-7EB7-4C04-B728-23D0754F7DB7}" type="pres">
      <dgm:prSet presAssocID="{4B244C2E-DAC1-4DB5-B006-49CB4732863C}" presName="linear" presStyleCnt="0">
        <dgm:presLayoutVars>
          <dgm:animLvl val="lvl"/>
          <dgm:resizeHandles val="exact"/>
        </dgm:presLayoutVars>
      </dgm:prSet>
      <dgm:spPr/>
      <dgm:t>
        <a:bodyPr/>
        <a:lstStyle/>
        <a:p>
          <a:endParaRPr lang="en-GB"/>
        </a:p>
      </dgm:t>
    </dgm:pt>
    <dgm:pt modelId="{865ADD6E-59B7-46E8-B2B2-DC5B94FAF116}" type="pres">
      <dgm:prSet presAssocID="{5C64D4D7-8662-48E1-91F3-5168C3C42573}" presName="parentText" presStyleLbl="node1" presStyleIdx="0" presStyleCnt="1" custLinFactNeighborX="3226">
        <dgm:presLayoutVars>
          <dgm:chMax val="0"/>
          <dgm:bulletEnabled val="1"/>
        </dgm:presLayoutVars>
      </dgm:prSet>
      <dgm:spPr/>
      <dgm:t>
        <a:bodyPr/>
        <a:lstStyle/>
        <a:p>
          <a:endParaRPr lang="en-GB"/>
        </a:p>
      </dgm:t>
    </dgm:pt>
  </dgm:ptLst>
  <dgm:cxnLst>
    <dgm:cxn modelId="{604DD9FE-7328-4E7D-9E7D-69C12E132220}" type="presOf" srcId="{5C64D4D7-8662-48E1-91F3-5168C3C42573}" destId="{865ADD6E-59B7-46E8-B2B2-DC5B94FAF116}" srcOrd="0" destOrd="0" presId="urn:microsoft.com/office/officeart/2005/8/layout/vList2"/>
    <dgm:cxn modelId="{5A1C3739-863D-40B9-8285-E1ADF92465EA}" type="presOf" srcId="{4B244C2E-DAC1-4DB5-B006-49CB4732863C}" destId="{63157AFA-7EB7-4C04-B728-23D0754F7DB7}" srcOrd="0" destOrd="0" presId="urn:microsoft.com/office/officeart/2005/8/layout/vList2"/>
    <dgm:cxn modelId="{8CF0DB53-92B2-453D-8720-AE77F228AB0E}" srcId="{4B244C2E-DAC1-4DB5-B006-49CB4732863C}" destId="{5C64D4D7-8662-48E1-91F3-5168C3C42573}" srcOrd="0" destOrd="0" parTransId="{D6FDBA87-121A-49DF-A105-78C4126FB9B1}" sibTransId="{1B58BC80-0D64-4986-B347-5D4A6EE43AC6}"/>
    <dgm:cxn modelId="{822EFCDD-B040-4FC6-AD88-E84A8A8F45DA}" type="presParOf" srcId="{63157AFA-7EB7-4C04-B728-23D0754F7DB7}" destId="{865ADD6E-59B7-46E8-B2B2-DC5B94FAF116}" srcOrd="0" destOrd="0" presId="urn:microsoft.com/office/officeart/2005/8/layout/vLis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244C2E-DAC1-4DB5-B006-49CB4732863C}"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GB"/>
        </a:p>
      </dgm:t>
    </dgm:pt>
    <dgm:pt modelId="{5C64D4D7-8662-48E1-91F3-5168C3C42573}">
      <dgm:prSet/>
      <dgm:spPr/>
      <dgm:t>
        <a:bodyPr/>
        <a:lstStyle/>
        <a:p>
          <a:pPr rtl="0"/>
          <a:r>
            <a:rPr lang="en-GB" b="1" dirty="0" smtClean="0"/>
            <a:t>2012, – An Garda Síochána</a:t>
          </a:r>
          <a:endParaRPr lang="en-GB" b="1" dirty="0"/>
        </a:p>
      </dgm:t>
    </dgm:pt>
    <dgm:pt modelId="{D6FDBA87-121A-49DF-A105-78C4126FB9B1}" type="parTrans" cxnId="{8CF0DB53-92B2-453D-8720-AE77F228AB0E}">
      <dgm:prSet/>
      <dgm:spPr/>
      <dgm:t>
        <a:bodyPr/>
        <a:lstStyle/>
        <a:p>
          <a:endParaRPr lang="en-GB"/>
        </a:p>
      </dgm:t>
    </dgm:pt>
    <dgm:pt modelId="{1B58BC80-0D64-4986-B347-5D4A6EE43AC6}" type="sibTrans" cxnId="{8CF0DB53-92B2-453D-8720-AE77F228AB0E}">
      <dgm:prSet/>
      <dgm:spPr/>
      <dgm:t>
        <a:bodyPr/>
        <a:lstStyle/>
        <a:p>
          <a:endParaRPr lang="en-GB"/>
        </a:p>
      </dgm:t>
    </dgm:pt>
    <dgm:pt modelId="{63157AFA-7EB7-4C04-B728-23D0754F7DB7}" type="pres">
      <dgm:prSet presAssocID="{4B244C2E-DAC1-4DB5-B006-49CB4732863C}" presName="linear" presStyleCnt="0">
        <dgm:presLayoutVars>
          <dgm:animLvl val="lvl"/>
          <dgm:resizeHandles val="exact"/>
        </dgm:presLayoutVars>
      </dgm:prSet>
      <dgm:spPr/>
      <dgm:t>
        <a:bodyPr/>
        <a:lstStyle/>
        <a:p>
          <a:endParaRPr lang="en-GB"/>
        </a:p>
      </dgm:t>
    </dgm:pt>
    <dgm:pt modelId="{865ADD6E-59B7-46E8-B2B2-DC5B94FAF116}" type="pres">
      <dgm:prSet presAssocID="{5C64D4D7-8662-48E1-91F3-5168C3C42573}" presName="parentText" presStyleLbl="node1" presStyleIdx="0" presStyleCnt="1" custLinFactNeighborX="3226">
        <dgm:presLayoutVars>
          <dgm:chMax val="0"/>
          <dgm:bulletEnabled val="1"/>
        </dgm:presLayoutVars>
      </dgm:prSet>
      <dgm:spPr/>
      <dgm:t>
        <a:bodyPr/>
        <a:lstStyle/>
        <a:p>
          <a:endParaRPr lang="en-GB"/>
        </a:p>
      </dgm:t>
    </dgm:pt>
  </dgm:ptLst>
  <dgm:cxnLst>
    <dgm:cxn modelId="{589048A5-64CA-40F1-8ACB-7788BFDBF8DE}" type="presOf" srcId="{4B244C2E-DAC1-4DB5-B006-49CB4732863C}" destId="{63157AFA-7EB7-4C04-B728-23D0754F7DB7}" srcOrd="0" destOrd="0" presId="urn:microsoft.com/office/officeart/2005/8/layout/vList2"/>
    <dgm:cxn modelId="{8CF0DB53-92B2-453D-8720-AE77F228AB0E}" srcId="{4B244C2E-DAC1-4DB5-B006-49CB4732863C}" destId="{5C64D4D7-8662-48E1-91F3-5168C3C42573}" srcOrd="0" destOrd="0" parTransId="{D6FDBA87-121A-49DF-A105-78C4126FB9B1}" sibTransId="{1B58BC80-0D64-4986-B347-5D4A6EE43AC6}"/>
    <dgm:cxn modelId="{CCD9EB80-FE24-4115-8420-0ACD16B8CFDD}" type="presOf" srcId="{5C64D4D7-8662-48E1-91F3-5168C3C42573}" destId="{865ADD6E-59B7-46E8-B2B2-DC5B94FAF116}" srcOrd="0" destOrd="0" presId="urn:microsoft.com/office/officeart/2005/8/layout/vList2"/>
    <dgm:cxn modelId="{F16062A0-7600-4198-B89A-F1D3126B2911}" type="presParOf" srcId="{63157AFA-7EB7-4C04-B728-23D0754F7DB7}" destId="{865ADD6E-59B7-46E8-B2B2-DC5B94FAF116}" srcOrd="0"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0A6D073-5367-4517-B5C7-50C031DC2549}" type="doc">
      <dgm:prSet loTypeId="urn:microsoft.com/office/officeart/2005/8/layout/radial2" loCatId="relationship" qsTypeId="urn:microsoft.com/office/officeart/2005/8/quickstyle/simple1" qsCatId="simple" csTypeId="urn:microsoft.com/office/officeart/2005/8/colors/accent2_3" csCatId="accent2" phldr="1"/>
      <dgm:spPr/>
      <dgm:t>
        <a:bodyPr/>
        <a:lstStyle/>
        <a:p>
          <a:endParaRPr lang="en-GB"/>
        </a:p>
      </dgm:t>
    </dgm:pt>
    <dgm:pt modelId="{07F8081A-1F44-4EBC-AE51-E5FEA21E35B5}">
      <dgm:prSet custT="1"/>
      <dgm:spPr/>
      <dgm:t>
        <a:bodyPr/>
        <a:lstStyle/>
        <a:p>
          <a:pPr rtl="0"/>
          <a:r>
            <a:rPr lang="en-GB" sz="1400" b="1" dirty="0" smtClean="0"/>
            <a:t>Gardaí</a:t>
          </a:r>
        </a:p>
        <a:p>
          <a:pPr rtl="0"/>
          <a:r>
            <a:rPr lang="en-GB" sz="1100" b="1" dirty="0" smtClean="0"/>
            <a:t>First Officer on the scene complete a PC16 Form</a:t>
          </a:r>
        </a:p>
      </dgm:t>
    </dgm:pt>
    <dgm:pt modelId="{2BBECCEA-CC42-40F8-9160-7F03243F88F5}" type="parTrans" cxnId="{03C75B7C-A860-478C-BF41-D061B385CE71}">
      <dgm:prSet/>
      <dgm:spPr/>
      <dgm:t>
        <a:bodyPr/>
        <a:lstStyle/>
        <a:p>
          <a:endParaRPr lang="en-GB" dirty="0"/>
        </a:p>
      </dgm:t>
    </dgm:pt>
    <dgm:pt modelId="{45183613-7E05-47ED-B15E-2B72307E4411}" type="sibTrans" cxnId="{03C75B7C-A860-478C-BF41-D061B385CE71}">
      <dgm:prSet/>
      <dgm:spPr/>
      <dgm:t>
        <a:bodyPr/>
        <a:lstStyle/>
        <a:p>
          <a:endParaRPr lang="en-GB"/>
        </a:p>
      </dgm:t>
    </dgm:pt>
    <dgm:pt modelId="{3DCC3C74-83D1-450B-9AAC-14B6A0BEB14E}">
      <dgm:prSet custT="1"/>
      <dgm:spPr/>
      <dgm:t>
        <a:bodyPr/>
        <a:lstStyle/>
        <a:p>
          <a:pPr rtl="0"/>
          <a:r>
            <a:rPr lang="en-GB" sz="1400" b="1" dirty="0" smtClean="0"/>
            <a:t>Forensic Collision Investigator </a:t>
          </a:r>
          <a:r>
            <a:rPr lang="en-GB" sz="1100" b="1" dirty="0" smtClean="0"/>
            <a:t>Called is possibility of a Fatality or a crime scene</a:t>
          </a:r>
        </a:p>
      </dgm:t>
    </dgm:pt>
    <dgm:pt modelId="{F63F1815-EAD4-44C2-8BF7-04FE34F4D4F1}" type="parTrans" cxnId="{1227E8DB-9A93-48A6-81BA-D515429AF1E1}">
      <dgm:prSet/>
      <dgm:spPr/>
      <dgm:t>
        <a:bodyPr/>
        <a:lstStyle/>
        <a:p>
          <a:endParaRPr lang="en-GB" dirty="0"/>
        </a:p>
      </dgm:t>
    </dgm:pt>
    <dgm:pt modelId="{A52159E3-B7D7-461B-B1BA-5A253AA26A5E}" type="sibTrans" cxnId="{1227E8DB-9A93-48A6-81BA-D515429AF1E1}">
      <dgm:prSet/>
      <dgm:spPr/>
      <dgm:t>
        <a:bodyPr/>
        <a:lstStyle/>
        <a:p>
          <a:endParaRPr lang="en-GB"/>
        </a:p>
      </dgm:t>
    </dgm:pt>
    <dgm:pt modelId="{90610E33-FAB1-40C9-8798-0899E7FC64C9}">
      <dgm:prSet custT="1"/>
      <dgm:spPr/>
      <dgm:t>
        <a:bodyPr/>
        <a:lstStyle/>
        <a:p>
          <a:pPr rtl="0"/>
          <a:r>
            <a:rPr lang="en-GB" sz="1400" b="1" dirty="0" smtClean="0"/>
            <a:t>Local Authority Engineer</a:t>
          </a:r>
        </a:p>
        <a:p>
          <a:pPr rtl="0"/>
          <a:r>
            <a:rPr lang="en-GB" sz="1100" b="1" dirty="0" smtClean="0"/>
            <a:t>Completes an LA16 Form</a:t>
          </a:r>
        </a:p>
      </dgm:t>
    </dgm:pt>
    <dgm:pt modelId="{291E6645-C7EE-4B78-8507-A309461F4CE8}" type="parTrans" cxnId="{A544B627-B77D-4FA7-973B-FF519C8BC5AA}">
      <dgm:prSet/>
      <dgm:spPr/>
      <dgm:t>
        <a:bodyPr/>
        <a:lstStyle/>
        <a:p>
          <a:endParaRPr lang="en-GB" dirty="0"/>
        </a:p>
      </dgm:t>
    </dgm:pt>
    <dgm:pt modelId="{84F3A2FE-E5AA-41D5-9290-F9CAECC66120}" type="sibTrans" cxnId="{A544B627-B77D-4FA7-973B-FF519C8BC5AA}">
      <dgm:prSet/>
      <dgm:spPr/>
      <dgm:t>
        <a:bodyPr/>
        <a:lstStyle/>
        <a:p>
          <a:endParaRPr lang="en-GB"/>
        </a:p>
      </dgm:t>
    </dgm:pt>
    <dgm:pt modelId="{036CD2E1-3711-4667-9183-F06182957BE6}" type="pres">
      <dgm:prSet presAssocID="{00A6D073-5367-4517-B5C7-50C031DC2549}" presName="composite" presStyleCnt="0">
        <dgm:presLayoutVars>
          <dgm:chMax val="5"/>
          <dgm:dir/>
          <dgm:animLvl val="ctr"/>
          <dgm:resizeHandles val="exact"/>
        </dgm:presLayoutVars>
      </dgm:prSet>
      <dgm:spPr/>
      <dgm:t>
        <a:bodyPr/>
        <a:lstStyle/>
        <a:p>
          <a:endParaRPr lang="en-GB"/>
        </a:p>
      </dgm:t>
    </dgm:pt>
    <dgm:pt modelId="{617D477F-6213-4BBD-BF64-0292B779AA20}" type="pres">
      <dgm:prSet presAssocID="{00A6D073-5367-4517-B5C7-50C031DC2549}" presName="cycle" presStyleCnt="0"/>
      <dgm:spPr/>
    </dgm:pt>
    <dgm:pt modelId="{308229B0-B596-479F-8068-621D7A68D4E7}" type="pres">
      <dgm:prSet presAssocID="{00A6D073-5367-4517-B5C7-50C031DC2549}" presName="centerShape" presStyleCnt="0"/>
      <dgm:spPr/>
    </dgm:pt>
    <dgm:pt modelId="{FF86DB93-4248-4097-8574-156569837078}" type="pres">
      <dgm:prSet presAssocID="{00A6D073-5367-4517-B5C7-50C031DC2549}" presName="connSite" presStyleLbl="node1" presStyleIdx="0" presStyleCnt="4"/>
      <dgm:spPr/>
    </dgm:pt>
    <dgm:pt modelId="{DFDC739F-A98E-4498-A6D1-1A58FAC02CBB}" type="pres">
      <dgm:prSet presAssocID="{00A6D073-5367-4517-B5C7-50C031DC2549}" presName="visible" presStyleLbl="node1" presStyleIdx="0" presStyleCnt="4"/>
      <dgm:spPr>
        <a:blipFill rotWithShape="0">
          <a:blip xmlns:r="http://schemas.openxmlformats.org/officeDocument/2006/relationships" r:embed="rId1"/>
          <a:stretch>
            <a:fillRect/>
          </a:stretch>
        </a:blipFill>
      </dgm:spPr>
      <dgm:t>
        <a:bodyPr/>
        <a:lstStyle/>
        <a:p>
          <a:endParaRPr lang="en-GB"/>
        </a:p>
      </dgm:t>
    </dgm:pt>
    <dgm:pt modelId="{64DCD916-A568-4257-935C-ACFE2A2D61D5}" type="pres">
      <dgm:prSet presAssocID="{2BBECCEA-CC42-40F8-9160-7F03243F88F5}" presName="Name25" presStyleLbl="parChTrans1D1" presStyleIdx="0" presStyleCnt="3"/>
      <dgm:spPr/>
      <dgm:t>
        <a:bodyPr/>
        <a:lstStyle/>
        <a:p>
          <a:endParaRPr lang="en-GB"/>
        </a:p>
      </dgm:t>
    </dgm:pt>
    <dgm:pt modelId="{BD68272A-6BFD-4E03-92F1-9BBC13F3AE60}" type="pres">
      <dgm:prSet presAssocID="{07F8081A-1F44-4EBC-AE51-E5FEA21E35B5}" presName="node" presStyleCnt="0"/>
      <dgm:spPr/>
    </dgm:pt>
    <dgm:pt modelId="{5DB39981-9097-49F6-83BC-8C169B7C9997}" type="pres">
      <dgm:prSet presAssocID="{07F8081A-1F44-4EBC-AE51-E5FEA21E35B5}" presName="parentNode" presStyleLbl="node1" presStyleIdx="1" presStyleCnt="4">
        <dgm:presLayoutVars>
          <dgm:chMax val="1"/>
          <dgm:bulletEnabled val="1"/>
        </dgm:presLayoutVars>
      </dgm:prSet>
      <dgm:spPr/>
      <dgm:t>
        <a:bodyPr/>
        <a:lstStyle/>
        <a:p>
          <a:endParaRPr lang="en-GB"/>
        </a:p>
      </dgm:t>
    </dgm:pt>
    <dgm:pt modelId="{983E595A-E895-41EB-B06B-3021B8693F33}" type="pres">
      <dgm:prSet presAssocID="{07F8081A-1F44-4EBC-AE51-E5FEA21E35B5}" presName="childNode" presStyleLbl="revTx" presStyleIdx="0" presStyleCnt="0">
        <dgm:presLayoutVars>
          <dgm:bulletEnabled val="1"/>
        </dgm:presLayoutVars>
      </dgm:prSet>
      <dgm:spPr/>
    </dgm:pt>
    <dgm:pt modelId="{35A02E3D-4C4D-45DF-B6B6-35A28C720401}" type="pres">
      <dgm:prSet presAssocID="{F63F1815-EAD4-44C2-8BF7-04FE34F4D4F1}" presName="Name25" presStyleLbl="parChTrans1D1" presStyleIdx="1" presStyleCnt="3"/>
      <dgm:spPr/>
      <dgm:t>
        <a:bodyPr/>
        <a:lstStyle/>
        <a:p>
          <a:endParaRPr lang="en-GB"/>
        </a:p>
      </dgm:t>
    </dgm:pt>
    <dgm:pt modelId="{53D20B68-2793-428B-AD11-23E2922749D9}" type="pres">
      <dgm:prSet presAssocID="{3DCC3C74-83D1-450B-9AAC-14B6A0BEB14E}" presName="node" presStyleCnt="0"/>
      <dgm:spPr/>
    </dgm:pt>
    <dgm:pt modelId="{10B3EB12-7680-408D-9183-DBD29AAA0FCA}" type="pres">
      <dgm:prSet presAssocID="{3DCC3C74-83D1-450B-9AAC-14B6A0BEB14E}" presName="parentNode" presStyleLbl="node1" presStyleIdx="2" presStyleCnt="4">
        <dgm:presLayoutVars>
          <dgm:chMax val="1"/>
          <dgm:bulletEnabled val="1"/>
        </dgm:presLayoutVars>
      </dgm:prSet>
      <dgm:spPr/>
      <dgm:t>
        <a:bodyPr/>
        <a:lstStyle/>
        <a:p>
          <a:endParaRPr lang="en-GB"/>
        </a:p>
      </dgm:t>
    </dgm:pt>
    <dgm:pt modelId="{DBBA643E-E44A-4F81-BBD0-C0E83A8F4124}" type="pres">
      <dgm:prSet presAssocID="{3DCC3C74-83D1-450B-9AAC-14B6A0BEB14E}" presName="childNode" presStyleLbl="revTx" presStyleIdx="0" presStyleCnt="0">
        <dgm:presLayoutVars>
          <dgm:bulletEnabled val="1"/>
        </dgm:presLayoutVars>
      </dgm:prSet>
      <dgm:spPr/>
    </dgm:pt>
    <dgm:pt modelId="{DCE80221-8550-416B-B0CB-C557EBE9AA30}" type="pres">
      <dgm:prSet presAssocID="{291E6645-C7EE-4B78-8507-A309461F4CE8}" presName="Name25" presStyleLbl="parChTrans1D1" presStyleIdx="2" presStyleCnt="3"/>
      <dgm:spPr/>
      <dgm:t>
        <a:bodyPr/>
        <a:lstStyle/>
        <a:p>
          <a:endParaRPr lang="en-GB"/>
        </a:p>
      </dgm:t>
    </dgm:pt>
    <dgm:pt modelId="{B07C88F6-1D2E-4D14-AFC2-A2603CFD2E4F}" type="pres">
      <dgm:prSet presAssocID="{90610E33-FAB1-40C9-8798-0899E7FC64C9}" presName="node" presStyleCnt="0"/>
      <dgm:spPr/>
    </dgm:pt>
    <dgm:pt modelId="{5457D6EB-A041-45CA-89EC-0DCD3BE159A5}" type="pres">
      <dgm:prSet presAssocID="{90610E33-FAB1-40C9-8798-0899E7FC64C9}" presName="parentNode" presStyleLbl="node1" presStyleIdx="3" presStyleCnt="4">
        <dgm:presLayoutVars>
          <dgm:chMax val="1"/>
          <dgm:bulletEnabled val="1"/>
        </dgm:presLayoutVars>
      </dgm:prSet>
      <dgm:spPr/>
      <dgm:t>
        <a:bodyPr/>
        <a:lstStyle/>
        <a:p>
          <a:endParaRPr lang="en-GB"/>
        </a:p>
      </dgm:t>
    </dgm:pt>
    <dgm:pt modelId="{B66571B1-5720-42E4-ADE4-2D11B32F6E33}" type="pres">
      <dgm:prSet presAssocID="{90610E33-FAB1-40C9-8798-0899E7FC64C9}" presName="childNode" presStyleLbl="revTx" presStyleIdx="0" presStyleCnt="0">
        <dgm:presLayoutVars>
          <dgm:bulletEnabled val="1"/>
        </dgm:presLayoutVars>
      </dgm:prSet>
      <dgm:spPr/>
    </dgm:pt>
  </dgm:ptLst>
  <dgm:cxnLst>
    <dgm:cxn modelId="{395DAC34-E1A1-4635-8F8D-9C384DA7E164}" type="presOf" srcId="{3DCC3C74-83D1-450B-9AAC-14B6A0BEB14E}" destId="{10B3EB12-7680-408D-9183-DBD29AAA0FCA}" srcOrd="0" destOrd="0" presId="urn:microsoft.com/office/officeart/2005/8/layout/radial2"/>
    <dgm:cxn modelId="{166383C1-0A27-4618-A226-1A5F9BD1EE7A}" type="presOf" srcId="{291E6645-C7EE-4B78-8507-A309461F4CE8}" destId="{DCE80221-8550-416B-B0CB-C557EBE9AA30}" srcOrd="0" destOrd="0" presId="urn:microsoft.com/office/officeart/2005/8/layout/radial2"/>
    <dgm:cxn modelId="{1227E8DB-9A93-48A6-81BA-D515429AF1E1}" srcId="{00A6D073-5367-4517-B5C7-50C031DC2549}" destId="{3DCC3C74-83D1-450B-9AAC-14B6A0BEB14E}" srcOrd="1" destOrd="0" parTransId="{F63F1815-EAD4-44C2-8BF7-04FE34F4D4F1}" sibTransId="{A52159E3-B7D7-461B-B1BA-5A253AA26A5E}"/>
    <dgm:cxn modelId="{196B9E99-65AC-46FD-ADB6-27EAC2AAB6B8}" type="presOf" srcId="{F63F1815-EAD4-44C2-8BF7-04FE34F4D4F1}" destId="{35A02E3D-4C4D-45DF-B6B6-35A28C720401}" srcOrd="0" destOrd="0" presId="urn:microsoft.com/office/officeart/2005/8/layout/radial2"/>
    <dgm:cxn modelId="{8BAE619A-8FD1-40AE-9482-49716092AE4A}" type="presOf" srcId="{90610E33-FAB1-40C9-8798-0899E7FC64C9}" destId="{5457D6EB-A041-45CA-89EC-0DCD3BE159A5}" srcOrd="0" destOrd="0" presId="urn:microsoft.com/office/officeart/2005/8/layout/radial2"/>
    <dgm:cxn modelId="{03C75B7C-A860-478C-BF41-D061B385CE71}" srcId="{00A6D073-5367-4517-B5C7-50C031DC2549}" destId="{07F8081A-1F44-4EBC-AE51-E5FEA21E35B5}" srcOrd="0" destOrd="0" parTransId="{2BBECCEA-CC42-40F8-9160-7F03243F88F5}" sibTransId="{45183613-7E05-47ED-B15E-2B72307E4411}"/>
    <dgm:cxn modelId="{6E20FA4E-CB74-4330-94A7-B3587EC2711B}" type="presOf" srcId="{07F8081A-1F44-4EBC-AE51-E5FEA21E35B5}" destId="{5DB39981-9097-49F6-83BC-8C169B7C9997}" srcOrd="0" destOrd="0" presId="urn:microsoft.com/office/officeart/2005/8/layout/radial2"/>
    <dgm:cxn modelId="{F78FE1AB-1976-426B-8EB4-3B90749027C2}" type="presOf" srcId="{00A6D073-5367-4517-B5C7-50C031DC2549}" destId="{036CD2E1-3711-4667-9183-F06182957BE6}" srcOrd="0" destOrd="0" presId="urn:microsoft.com/office/officeart/2005/8/layout/radial2"/>
    <dgm:cxn modelId="{A544B627-B77D-4FA7-973B-FF519C8BC5AA}" srcId="{00A6D073-5367-4517-B5C7-50C031DC2549}" destId="{90610E33-FAB1-40C9-8798-0899E7FC64C9}" srcOrd="2" destOrd="0" parTransId="{291E6645-C7EE-4B78-8507-A309461F4CE8}" sibTransId="{84F3A2FE-E5AA-41D5-9290-F9CAECC66120}"/>
    <dgm:cxn modelId="{95FEE5F3-88EC-4355-9E51-F4D413124048}" type="presOf" srcId="{2BBECCEA-CC42-40F8-9160-7F03243F88F5}" destId="{64DCD916-A568-4257-935C-ACFE2A2D61D5}" srcOrd="0" destOrd="0" presId="urn:microsoft.com/office/officeart/2005/8/layout/radial2"/>
    <dgm:cxn modelId="{799A7CC2-63D1-423D-8A69-D072877B9B47}" type="presParOf" srcId="{036CD2E1-3711-4667-9183-F06182957BE6}" destId="{617D477F-6213-4BBD-BF64-0292B779AA20}" srcOrd="0" destOrd="0" presId="urn:microsoft.com/office/officeart/2005/8/layout/radial2"/>
    <dgm:cxn modelId="{3CB8120A-18E8-4E11-87F0-142BA0DBAC87}" type="presParOf" srcId="{617D477F-6213-4BBD-BF64-0292B779AA20}" destId="{308229B0-B596-479F-8068-621D7A68D4E7}" srcOrd="0" destOrd="0" presId="urn:microsoft.com/office/officeart/2005/8/layout/radial2"/>
    <dgm:cxn modelId="{2046E4DB-780C-4965-A573-976EC7E38D43}" type="presParOf" srcId="{308229B0-B596-479F-8068-621D7A68D4E7}" destId="{FF86DB93-4248-4097-8574-156569837078}" srcOrd="0" destOrd="0" presId="urn:microsoft.com/office/officeart/2005/8/layout/radial2"/>
    <dgm:cxn modelId="{CC3CC9BB-20DF-4869-8BF0-7E59E8656178}" type="presParOf" srcId="{308229B0-B596-479F-8068-621D7A68D4E7}" destId="{DFDC739F-A98E-4498-A6D1-1A58FAC02CBB}" srcOrd="1" destOrd="0" presId="urn:microsoft.com/office/officeart/2005/8/layout/radial2"/>
    <dgm:cxn modelId="{6D0F4E4D-711D-4A30-96FC-F8290443904E}" type="presParOf" srcId="{617D477F-6213-4BBD-BF64-0292B779AA20}" destId="{64DCD916-A568-4257-935C-ACFE2A2D61D5}" srcOrd="1" destOrd="0" presId="urn:microsoft.com/office/officeart/2005/8/layout/radial2"/>
    <dgm:cxn modelId="{30407CC0-D9A0-430F-88FE-EA87C273B3F9}" type="presParOf" srcId="{617D477F-6213-4BBD-BF64-0292B779AA20}" destId="{BD68272A-6BFD-4E03-92F1-9BBC13F3AE60}" srcOrd="2" destOrd="0" presId="urn:microsoft.com/office/officeart/2005/8/layout/radial2"/>
    <dgm:cxn modelId="{6D612021-B3D1-4B05-97C1-7619BE685F96}" type="presParOf" srcId="{BD68272A-6BFD-4E03-92F1-9BBC13F3AE60}" destId="{5DB39981-9097-49F6-83BC-8C169B7C9997}" srcOrd="0" destOrd="0" presId="urn:microsoft.com/office/officeart/2005/8/layout/radial2"/>
    <dgm:cxn modelId="{21DEBFAF-55F2-4DF7-BCAD-E103F57552E6}" type="presParOf" srcId="{BD68272A-6BFD-4E03-92F1-9BBC13F3AE60}" destId="{983E595A-E895-41EB-B06B-3021B8693F33}" srcOrd="1" destOrd="0" presId="urn:microsoft.com/office/officeart/2005/8/layout/radial2"/>
    <dgm:cxn modelId="{C80A69FA-122D-4F07-9C70-C45A47824449}" type="presParOf" srcId="{617D477F-6213-4BBD-BF64-0292B779AA20}" destId="{35A02E3D-4C4D-45DF-B6B6-35A28C720401}" srcOrd="3" destOrd="0" presId="urn:microsoft.com/office/officeart/2005/8/layout/radial2"/>
    <dgm:cxn modelId="{8AC2145A-E116-4C9C-AFBF-463221ABCB6F}" type="presParOf" srcId="{617D477F-6213-4BBD-BF64-0292B779AA20}" destId="{53D20B68-2793-428B-AD11-23E2922749D9}" srcOrd="4" destOrd="0" presId="urn:microsoft.com/office/officeart/2005/8/layout/radial2"/>
    <dgm:cxn modelId="{5DEA15C1-12E3-40BD-88F4-A6BC9F070A7D}" type="presParOf" srcId="{53D20B68-2793-428B-AD11-23E2922749D9}" destId="{10B3EB12-7680-408D-9183-DBD29AAA0FCA}" srcOrd="0" destOrd="0" presId="urn:microsoft.com/office/officeart/2005/8/layout/radial2"/>
    <dgm:cxn modelId="{2D74D475-D387-408C-9553-290991D9492B}" type="presParOf" srcId="{53D20B68-2793-428B-AD11-23E2922749D9}" destId="{DBBA643E-E44A-4F81-BBD0-C0E83A8F4124}" srcOrd="1" destOrd="0" presId="urn:microsoft.com/office/officeart/2005/8/layout/radial2"/>
    <dgm:cxn modelId="{A57734FC-E68B-4673-B34B-604B7E51A605}" type="presParOf" srcId="{617D477F-6213-4BBD-BF64-0292B779AA20}" destId="{DCE80221-8550-416B-B0CB-C557EBE9AA30}" srcOrd="5" destOrd="0" presId="urn:microsoft.com/office/officeart/2005/8/layout/radial2"/>
    <dgm:cxn modelId="{97719153-DD04-4157-ADAB-B34DE3298C2F}" type="presParOf" srcId="{617D477F-6213-4BBD-BF64-0292B779AA20}" destId="{B07C88F6-1D2E-4D14-AFC2-A2603CFD2E4F}" srcOrd="6" destOrd="0" presId="urn:microsoft.com/office/officeart/2005/8/layout/radial2"/>
    <dgm:cxn modelId="{836C5619-7934-4093-ADC4-284FA7CDCBE6}" type="presParOf" srcId="{B07C88F6-1D2E-4D14-AFC2-A2603CFD2E4F}" destId="{5457D6EB-A041-45CA-89EC-0DCD3BE159A5}" srcOrd="0" destOrd="0" presId="urn:microsoft.com/office/officeart/2005/8/layout/radial2"/>
    <dgm:cxn modelId="{E4FF5E61-6B08-41FA-8CF5-72D3C1A21F00}" type="presParOf" srcId="{B07C88F6-1D2E-4D14-AFC2-A2603CFD2E4F}" destId="{B66571B1-5720-42E4-ADE4-2D11B32F6E33}" srcOrd="1" destOrd="0" presId="urn:microsoft.com/office/officeart/2005/8/layout/radial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ADD6E-59B7-46E8-B2B2-DC5B94FAF116}">
      <dsp:nvSpPr>
        <dsp:cNvPr id="0" name=""/>
        <dsp:cNvSpPr/>
      </dsp:nvSpPr>
      <dsp:spPr>
        <a:xfrm>
          <a:off x="0" y="45955"/>
          <a:ext cx="2232248" cy="21586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lvl="0" algn="l" defTabSz="400050" rtl="0">
            <a:lnSpc>
              <a:spcPct val="90000"/>
            </a:lnSpc>
            <a:spcBef>
              <a:spcPct val="0"/>
            </a:spcBef>
            <a:spcAft>
              <a:spcPct val="35000"/>
            </a:spcAft>
          </a:pPr>
          <a:r>
            <a:rPr lang="en-GB" sz="900" b="1" kern="1200" dirty="0" smtClean="0"/>
            <a:t>2009, 2010 – Road Safety Authority</a:t>
          </a:r>
          <a:endParaRPr lang="en-GB" sz="900" b="1" kern="1200" dirty="0"/>
        </a:p>
      </dsp:txBody>
      <dsp:txXfrm>
        <a:off x="0" y="45955"/>
        <a:ext cx="2232248" cy="21586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65ADD6E-59B7-46E8-B2B2-DC5B94FAF116}">
      <dsp:nvSpPr>
        <dsp:cNvPr id="0" name=""/>
        <dsp:cNvSpPr/>
      </dsp:nvSpPr>
      <dsp:spPr>
        <a:xfrm>
          <a:off x="0" y="9978"/>
          <a:ext cx="2232248" cy="287819"/>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n-GB" sz="1200" b="1" kern="1200" dirty="0" smtClean="0"/>
            <a:t>2012, – An Garda Síochána</a:t>
          </a:r>
          <a:endParaRPr lang="en-GB" sz="1200" b="1" kern="1200" dirty="0"/>
        </a:p>
      </dsp:txBody>
      <dsp:txXfrm>
        <a:off x="0" y="9978"/>
        <a:ext cx="2232248" cy="287819"/>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E80221-8550-416B-B0CB-C557EBE9AA30}">
      <dsp:nvSpPr>
        <dsp:cNvPr id="0" name=""/>
        <dsp:cNvSpPr/>
      </dsp:nvSpPr>
      <dsp:spPr>
        <a:xfrm rot="2563274">
          <a:off x="2174055" y="4109977"/>
          <a:ext cx="842346" cy="65214"/>
        </a:xfrm>
        <a:custGeom>
          <a:avLst/>
          <a:gdLst/>
          <a:ahLst/>
          <a:cxnLst/>
          <a:rect l="0" t="0" r="0" b="0"/>
          <a:pathLst>
            <a:path>
              <a:moveTo>
                <a:pt x="0" y="32607"/>
              </a:moveTo>
              <a:lnTo>
                <a:pt x="842346" y="3260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A02E3D-4C4D-45DF-B6B6-35A28C720401}">
      <dsp:nvSpPr>
        <dsp:cNvPr id="0" name=""/>
        <dsp:cNvSpPr/>
      </dsp:nvSpPr>
      <dsp:spPr>
        <a:xfrm>
          <a:off x="2285808" y="2955724"/>
          <a:ext cx="937330" cy="65214"/>
        </a:xfrm>
        <a:custGeom>
          <a:avLst/>
          <a:gdLst/>
          <a:ahLst/>
          <a:cxnLst/>
          <a:rect l="0" t="0" r="0" b="0"/>
          <a:pathLst>
            <a:path>
              <a:moveTo>
                <a:pt x="0" y="32607"/>
              </a:moveTo>
              <a:lnTo>
                <a:pt x="937330" y="3260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DCD916-A568-4257-935C-ACFE2A2D61D5}">
      <dsp:nvSpPr>
        <dsp:cNvPr id="0" name=""/>
        <dsp:cNvSpPr/>
      </dsp:nvSpPr>
      <dsp:spPr>
        <a:xfrm rot="19036726">
          <a:off x="2174055" y="1801471"/>
          <a:ext cx="842346" cy="65214"/>
        </a:xfrm>
        <a:custGeom>
          <a:avLst/>
          <a:gdLst/>
          <a:ahLst/>
          <a:cxnLst/>
          <a:rect l="0" t="0" r="0" b="0"/>
          <a:pathLst>
            <a:path>
              <a:moveTo>
                <a:pt x="0" y="32607"/>
              </a:moveTo>
              <a:lnTo>
                <a:pt x="842346" y="32607"/>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DC739F-A98E-4498-A6D1-1A58FAC02CBB}">
      <dsp:nvSpPr>
        <dsp:cNvPr id="0" name=""/>
        <dsp:cNvSpPr/>
      </dsp:nvSpPr>
      <dsp:spPr>
        <a:xfrm>
          <a:off x="1730" y="1644756"/>
          <a:ext cx="2687150" cy="2687150"/>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DB39981-9097-49F6-83BC-8C169B7C9997}">
      <dsp:nvSpPr>
        <dsp:cNvPr id="0" name=""/>
        <dsp:cNvSpPr/>
      </dsp:nvSpPr>
      <dsp:spPr>
        <a:xfrm>
          <a:off x="2690749" y="195281"/>
          <a:ext cx="1612290" cy="1612290"/>
        </a:xfrm>
        <a:prstGeom prst="ellipse">
          <a:avLst/>
        </a:prstGeom>
        <a:solidFill>
          <a:schemeClr val="accent2">
            <a:shade val="80000"/>
            <a:hueOff val="0"/>
            <a:satOff val="-3694"/>
            <a:lumOff val="94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GB" sz="1400" b="1" kern="1200" dirty="0" smtClean="0"/>
            <a:t>Gardaí</a:t>
          </a:r>
        </a:p>
        <a:p>
          <a:pPr lvl="0" algn="ctr" defTabSz="622300" rtl="0">
            <a:lnSpc>
              <a:spcPct val="90000"/>
            </a:lnSpc>
            <a:spcBef>
              <a:spcPct val="0"/>
            </a:spcBef>
            <a:spcAft>
              <a:spcPct val="35000"/>
            </a:spcAft>
          </a:pPr>
          <a:r>
            <a:rPr lang="en-GB" sz="1100" b="1" kern="1200" dirty="0" smtClean="0"/>
            <a:t>First Officer on the scene complete a PC16 Form</a:t>
          </a:r>
        </a:p>
      </dsp:txBody>
      <dsp:txXfrm>
        <a:off x="2690749" y="195281"/>
        <a:ext cx="1612290" cy="1612290"/>
      </dsp:txXfrm>
    </dsp:sp>
    <dsp:sp modelId="{10B3EB12-7680-408D-9183-DBD29AAA0FCA}">
      <dsp:nvSpPr>
        <dsp:cNvPr id="0" name=""/>
        <dsp:cNvSpPr/>
      </dsp:nvSpPr>
      <dsp:spPr>
        <a:xfrm>
          <a:off x="3223139" y="2182186"/>
          <a:ext cx="1612290" cy="1612290"/>
        </a:xfrm>
        <a:prstGeom prst="ellipse">
          <a:avLst/>
        </a:prstGeom>
        <a:solidFill>
          <a:schemeClr val="accent2">
            <a:shade val="80000"/>
            <a:hueOff val="0"/>
            <a:satOff val="-7387"/>
            <a:lumOff val="1896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GB" sz="1400" b="1" kern="1200" dirty="0" smtClean="0"/>
            <a:t>Forensic Collision Investigator </a:t>
          </a:r>
          <a:r>
            <a:rPr lang="en-GB" sz="1100" b="1" kern="1200" dirty="0" smtClean="0"/>
            <a:t>Called is possibility of a Fatality or a crime scene</a:t>
          </a:r>
        </a:p>
      </dsp:txBody>
      <dsp:txXfrm>
        <a:off x="3223139" y="2182186"/>
        <a:ext cx="1612290" cy="1612290"/>
      </dsp:txXfrm>
    </dsp:sp>
    <dsp:sp modelId="{5457D6EB-A041-45CA-89EC-0DCD3BE159A5}">
      <dsp:nvSpPr>
        <dsp:cNvPr id="0" name=""/>
        <dsp:cNvSpPr/>
      </dsp:nvSpPr>
      <dsp:spPr>
        <a:xfrm>
          <a:off x="2690749" y="4169092"/>
          <a:ext cx="1612290" cy="1612290"/>
        </a:xfrm>
        <a:prstGeom prst="ellipse">
          <a:avLst/>
        </a:prstGeom>
        <a:solidFill>
          <a:schemeClr val="accent2">
            <a:shade val="80000"/>
            <a:hueOff val="0"/>
            <a:satOff val="-11081"/>
            <a:lumOff val="2844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GB" sz="1400" b="1" kern="1200" dirty="0" smtClean="0"/>
            <a:t>Local Authority Engineer</a:t>
          </a:r>
        </a:p>
        <a:p>
          <a:pPr lvl="0" algn="ctr" defTabSz="622300" rtl="0">
            <a:lnSpc>
              <a:spcPct val="90000"/>
            </a:lnSpc>
            <a:spcBef>
              <a:spcPct val="0"/>
            </a:spcBef>
            <a:spcAft>
              <a:spcPct val="35000"/>
            </a:spcAft>
          </a:pPr>
          <a:r>
            <a:rPr lang="en-GB" sz="1100" b="1" kern="1200" dirty="0" smtClean="0"/>
            <a:t>Completes an LA16 Form</a:t>
          </a:r>
        </a:p>
      </dsp:txBody>
      <dsp:txXfrm>
        <a:off x="2690749" y="4169092"/>
        <a:ext cx="1612290" cy="161229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p>
        </p:txBody>
      </p:sp>
    </p:spTree>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Rot="1" noChangeAspect="1" noChangeArrowheads="1" noTextEdit="1"/>
          </p:cNvSpPr>
          <p:nvPr>
            <p:ph type="sldImg"/>
          </p:nvPr>
        </p:nvSpPr>
        <p:spPr>
          <a:ln/>
        </p:spPr>
      </p:sp>
      <p:sp>
        <p:nvSpPr>
          <p:cNvPr id="247811" name="Rectangle 3"/>
          <p:cNvSpPr>
            <a:spLocks noGrp="1" noChangeArrowheads="1"/>
          </p:cNvSpPr>
          <p:nvPr>
            <p:ph type="body" idx="1"/>
          </p:nvPr>
        </p:nvSpPr>
        <p:spPr/>
        <p:txBody>
          <a:bodyPr/>
          <a:lstStyle/>
          <a:p>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a:p>
            <a:r>
              <a:rPr lang="en-GB" baseline="0" dirty="0" smtClean="0"/>
              <a:t>  </a:t>
            </a:r>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1" kern="0" dirty="0" smtClean="0">
                <a:solidFill>
                  <a:srgbClr val="353E8D"/>
                </a:solidFill>
                <a:latin typeface="Gill Sans MT" pitchFamily="34" charset="0"/>
              </a:rPr>
              <a:t>RSA (Road Safety Authority)</a:t>
            </a:r>
            <a:r>
              <a:rPr lang="en-GB" sz="1200" b="0" kern="1200" baseline="0" dirty="0" smtClean="0">
                <a:solidFill>
                  <a:schemeClr val="tx1"/>
                </a:solidFill>
                <a:latin typeface="Times New Roman" pitchFamily="18" charset="0"/>
              </a:rPr>
              <a:t> Road Collision Facts 2009</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b="0" kern="1200" baseline="0" dirty="0" smtClean="0">
              <a:solidFill>
                <a:schemeClr val="tx1"/>
              </a:solidFill>
              <a:latin typeface="Times New Roman"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0" kern="1200" baseline="0" dirty="0" smtClean="0">
                <a:solidFill>
                  <a:schemeClr val="tx1"/>
                </a:solidFill>
                <a:latin typeface="Times New Roman" pitchFamily="18" charset="0"/>
              </a:rPr>
              <a:t>The RSA defines a collision as a collision which </a:t>
            </a:r>
            <a:r>
              <a:rPr lang="en-GB" dirty="0" err="1" smtClean="0"/>
              <a:t>occur’s</a:t>
            </a:r>
            <a:r>
              <a:rPr lang="en-GB" dirty="0" smtClean="0"/>
              <a:t> on a public road, are reported to and recorded by the Gardaí, they are classified as fatal, serious, minor injury or material damage. </a:t>
            </a:r>
          </a:p>
          <a:p>
            <a:endParaRPr lang="en-GB"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noRot="1" noChangeAspect="1" noChangeArrowheads="1" noTextEdit="1"/>
          </p:cNvSpPr>
          <p:nvPr>
            <p:ph type="sldImg"/>
          </p:nvPr>
        </p:nvSpPr>
        <p:spPr>
          <a:xfrm>
            <a:off x="935685" y="685221"/>
            <a:ext cx="4986631" cy="3429000"/>
          </a:xfrm>
          <a:ln/>
        </p:spPr>
      </p:sp>
      <p:sp>
        <p:nvSpPr>
          <p:cNvPr id="27853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ASSHTO (American Association of State Highway and Transportation Officials)</a:t>
            </a:r>
          </a:p>
          <a:p>
            <a:endParaRPr lang="en-GB" dirty="0" smtClean="0"/>
          </a:p>
          <a:p>
            <a:r>
              <a:rPr lang="en-GB" dirty="0" smtClean="0"/>
              <a:t>Defines Crashes as a series of </a:t>
            </a:r>
            <a:r>
              <a:rPr lang="en-IE" dirty="0" smtClean="0"/>
              <a:t>events that result in injury or property damage due to the collision of at least one motorized vehicle and may involve collision with another motorized vehicle, a bicyclist, a pedestrian, or an object.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Rot="1" noChangeAspect="1" noChangeArrowheads="1" noTextEdit="1"/>
          </p:cNvSpPr>
          <p:nvPr>
            <p:ph type="sldImg"/>
          </p:nvPr>
        </p:nvSpPr>
        <p:spPr>
          <a:xfrm>
            <a:off x="1143000" y="685800"/>
            <a:ext cx="4572000" cy="3429000"/>
          </a:xfrm>
          <a:ln/>
        </p:spPr>
      </p:sp>
      <p:sp>
        <p:nvSpPr>
          <p:cNvPr id="261123" name="Rectangle 3"/>
          <p:cNvSpPr>
            <a:spLocks noGrp="1" noChangeArrowheads="1"/>
          </p:cNvSpPr>
          <p:nvPr>
            <p:ph type="body" idx="1"/>
          </p:nvPr>
        </p:nvSpPr>
        <p:spPr>
          <a:xfrm>
            <a:off x="685481" y="4343145"/>
            <a:ext cx="5487041" cy="4115019"/>
          </a:xfrm>
        </p:spPr>
        <p:txBody>
          <a:bodyPr/>
          <a:lstStyle/>
          <a:p>
            <a:endParaRPr lang="en-GB"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GB" sz="1200" b="1" i="0" u="none" strike="noStrike" kern="0" cap="none" spc="0" normalizeH="0" baseline="0" noProof="0" dirty="0" smtClean="0">
                <a:ln>
                  <a:noFill/>
                </a:ln>
                <a:solidFill>
                  <a:srgbClr val="353E8D"/>
                </a:solidFill>
                <a:effectLst/>
                <a:uLnTx/>
                <a:uFillTx/>
                <a:latin typeface="Gill Sans MT" pitchFamily="34" charset="0"/>
                <a:ea typeface="+mn-ea"/>
                <a:cs typeface="+mn-cs"/>
              </a:rPr>
              <a:t>PIARC (World Road Association)</a:t>
            </a:r>
            <a:r>
              <a:rPr kumimoji="0" lang="en-GB" sz="1200" b="0" i="0" u="none" strike="noStrike" kern="1200" cap="none" spc="0" normalizeH="0" baseline="0" noProof="0" dirty="0" smtClean="0">
                <a:ln>
                  <a:noFill/>
                </a:ln>
                <a:solidFill>
                  <a:schemeClr val="tx1"/>
                </a:solidFill>
                <a:effectLst/>
                <a:uLnTx/>
                <a:uFillTx/>
                <a:latin typeface="Times New Roman" pitchFamily="18" charset="0"/>
                <a:ea typeface="+mn-ea"/>
                <a:cs typeface="+mn-cs"/>
              </a:rPr>
              <a:t>, Road Safety Manual, 2003</a:t>
            </a:r>
          </a:p>
          <a:p>
            <a:pPr marL="0" marR="0" lvl="0" indent="0" algn="l" defTabSz="914400" rtl="0" eaLnBrk="1" fontAlgn="base" latinLnBrk="0" hangingPunct="1">
              <a:lnSpc>
                <a:spcPct val="100000"/>
              </a:lnSpc>
              <a:spcBef>
                <a:spcPct val="30000"/>
              </a:spcBef>
              <a:spcAft>
                <a:spcPct val="0"/>
              </a:spcAft>
              <a:buClrTx/>
              <a:buSzTx/>
              <a:buFontTx/>
              <a:buNone/>
              <a:tabLst/>
              <a:defRPr/>
            </a:pPr>
            <a:endParaRPr kumimoji="0" lang="en-GB" sz="1200" b="0"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kumimoji="0" lang="en-GB" sz="1200" b="0" i="0" u="none" strike="noStrike" kern="0" cap="none" spc="0" normalizeH="0" baseline="0" noProof="0" dirty="0" smtClean="0">
                <a:ln>
                  <a:noFill/>
                </a:ln>
                <a:solidFill>
                  <a:srgbClr val="353E8D"/>
                </a:solidFill>
                <a:effectLst/>
                <a:uLnTx/>
                <a:uFillTx/>
                <a:latin typeface="Gill Sans MT" pitchFamily="34" charset="0"/>
                <a:ea typeface="+mn-ea"/>
                <a:cs typeface="+mn-cs"/>
              </a:rPr>
              <a:t>Defines a collisions as a </a:t>
            </a:r>
            <a:r>
              <a:rPr kumimoji="0" lang="en-IE" sz="1200" b="0" i="0" u="none" strike="noStrike" kern="0" cap="none" spc="0" normalizeH="0" baseline="0" noProof="0" dirty="0" smtClean="0">
                <a:ln>
                  <a:noFill/>
                </a:ln>
                <a:solidFill>
                  <a:srgbClr val="353E8D"/>
                </a:solidFill>
                <a:effectLst/>
                <a:uLnTx/>
                <a:uFillTx/>
                <a:latin typeface="Gill Sans MT" pitchFamily="34" charset="0"/>
                <a:ea typeface="+mn-ea"/>
                <a:cs typeface="+mn-cs"/>
              </a:rPr>
              <a:t>rare event with extreme outcomes that statistically represent a small proportion of real-life interactions between drivers and the road environment or between drivers themselves.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dirty="0" smtClean="0"/>
              <a:t>DoE (Department of the Environment), A Guide to Road Safety Engineering</a:t>
            </a:r>
            <a:r>
              <a:rPr lang="en-GB" baseline="0" dirty="0" smtClean="0"/>
              <a:t> in Ireland, 1996</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sz="1200" b="0" kern="1200" baseline="0" dirty="0" smtClean="0">
              <a:solidFill>
                <a:schemeClr val="tx1"/>
              </a:solidFill>
              <a:latin typeface="Times New Roman" pitchFamily="18"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GB" sz="1200" b="0" kern="1200" baseline="0" dirty="0" smtClean="0">
                <a:solidFill>
                  <a:schemeClr val="tx1"/>
                </a:solidFill>
                <a:latin typeface="Times New Roman" pitchFamily="18" charset="0"/>
              </a:rPr>
              <a:t>In a Guide to Road Safety Engineering in Ireland published in 1996, it gave two definitions', the first definition is that used by the RSA, the second defines a </a:t>
            </a:r>
            <a:r>
              <a:rPr lang="en-IE" dirty="0" smtClean="0"/>
              <a:t>road collision is a rare, random, multi-factor event preceded by a situation in which one or more road users have failed to cope with their environment.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E" baseline="0" dirty="0" smtClean="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IE" dirty="0" smtClean="0"/>
          </a:p>
          <a:p>
            <a:endParaRPr lang="en-GB"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dirty="0" smtClean="0"/>
          </a:p>
          <a:p>
            <a:endParaRPr lang="en-GB"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On the RSA website, you can get a summary</a:t>
            </a:r>
            <a:r>
              <a:rPr lang="en-GB" baseline="0" dirty="0" smtClean="0"/>
              <a:t> of the processed data, from the Gardaí, because the data has to be processed, verified, and approved by both the Gardaí and the RSA there can be a long time lag between when the collision occurs and when the data is made available to consumers of the information such as ourselves.</a:t>
            </a:r>
          </a:p>
          <a:p>
            <a:endParaRPr lang="en-GB" baseline="0" dirty="0" smtClean="0"/>
          </a:p>
          <a:p>
            <a:endParaRPr lang="en-GB" baseline="0" dirty="0" smtClean="0"/>
          </a:p>
          <a:p>
            <a:r>
              <a:rPr lang="en-GB" baseline="0" dirty="0" smtClean="0"/>
              <a:t>On the Garda Website, you can get preliminary summary findings, and comparison data, data is also provided on Driving while under the influence, Fixed Penalty notices etc.</a:t>
            </a:r>
          </a:p>
          <a:p>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8888" y="6477000"/>
            <a:ext cx="7885112" cy="3603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107950" y="117475"/>
            <a:ext cx="4376738" cy="6119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7088" y="117475"/>
            <a:ext cx="4378325" cy="6119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258888" y="6477000"/>
            <a:ext cx="7885112" cy="360363"/>
          </a:xfrm>
        </p:spPr>
        <p:txBody>
          <a:bodyPr/>
          <a:lstStyle/>
          <a:p>
            <a:r>
              <a:rPr lang="en-US" smtClean="0"/>
              <a:t>Click to edit Master title style</a:t>
            </a:r>
            <a:endParaRPr lang="en-IE"/>
          </a:p>
        </p:txBody>
      </p:sp>
      <p:sp>
        <p:nvSpPr>
          <p:cNvPr id="3" name="Content Placeholder 2"/>
          <p:cNvSpPr>
            <a:spLocks noGrp="1"/>
          </p:cNvSpPr>
          <p:nvPr>
            <p:ph sz="half" idx="1"/>
          </p:nvPr>
        </p:nvSpPr>
        <p:spPr>
          <a:xfrm>
            <a:off x="107950" y="117475"/>
            <a:ext cx="4376738" cy="61198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quarter" idx="2"/>
          </p:nvPr>
        </p:nvSpPr>
        <p:spPr>
          <a:xfrm>
            <a:off x="4637088" y="117475"/>
            <a:ext cx="4378325" cy="29829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Content Placeholder 4"/>
          <p:cNvSpPr>
            <a:spLocks noGrp="1"/>
          </p:cNvSpPr>
          <p:nvPr>
            <p:ph sz="quarter" idx="3"/>
          </p:nvPr>
        </p:nvSpPr>
        <p:spPr>
          <a:xfrm>
            <a:off x="4637088" y="3252788"/>
            <a:ext cx="4378325" cy="2984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Click to edit Master title style</a:t>
            </a:r>
            <a:endParaRPr lang="en-GB" noProof="0" dirty="0"/>
          </a:p>
        </p:txBody>
      </p:sp>
      <p:sp>
        <p:nvSpPr>
          <p:cNvPr id="3" name="Content Placeholder 2"/>
          <p:cNvSpPr>
            <a:spLocks noGrp="1"/>
          </p:cNvSpPr>
          <p:nvPr>
            <p:ph idx="1"/>
          </p:nvPr>
        </p:nvSpPr>
        <p:spPr/>
        <p:txBody>
          <a:bodyPr/>
          <a:lstStyle>
            <a:lvl1pPr>
              <a:buNone/>
              <a:defRPr/>
            </a:lvl1pPr>
            <a:lvl2pPr>
              <a:buNone/>
              <a:defRPr/>
            </a:lvl2pPr>
            <a:lvl3pPr>
              <a:buNone/>
              <a:defRPr/>
            </a:lvl3pPr>
            <a:lvl4pPr>
              <a:buNone/>
              <a:defRPr/>
            </a:lvl4pPr>
            <a:lvl5pPr>
              <a:buNone/>
              <a:defRPr/>
            </a:lvl5p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1430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10100" y="1143000"/>
            <a:ext cx="40005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57200" y="1143000"/>
            <a:ext cx="4000500" cy="5105400"/>
          </a:xfrm>
        </p:spPr>
        <p:txBody>
          <a:bodyPr/>
          <a:lstStyle/>
          <a:p>
            <a:r>
              <a:rPr lang="en-US" smtClean="0"/>
              <a:t>Click icon to add clip art</a:t>
            </a:r>
            <a:endParaRPr lang="en-GB"/>
          </a:p>
        </p:txBody>
      </p:sp>
      <p:sp>
        <p:nvSpPr>
          <p:cNvPr id="4" name="Text Placeholder 3"/>
          <p:cNvSpPr>
            <a:spLocks noGrp="1"/>
          </p:cNvSpPr>
          <p:nvPr>
            <p:ph type="body" sz="half" idx="2"/>
          </p:nvPr>
        </p:nvSpPr>
        <p:spPr>
          <a:xfrm>
            <a:off x="46101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143000"/>
            <a:ext cx="8153400" cy="5105400"/>
          </a:xfrm>
        </p:spPr>
        <p:txBody>
          <a:bodyPr/>
          <a:lstStyle/>
          <a:p>
            <a:r>
              <a:rPr lang="en-US" smtClean="0"/>
              <a:t>Click icon to add table</a:t>
            </a:r>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10100" y="1143000"/>
            <a:ext cx="40005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4"/>
          <p:cNvSpPr>
            <a:spLocks noGrp="1"/>
          </p:cNvSpPr>
          <p:nvPr>
            <p:ph sz="quarter" idx="3"/>
          </p:nvPr>
        </p:nvSpPr>
        <p:spPr>
          <a:xfrm>
            <a:off x="4610100" y="3771900"/>
            <a:ext cx="4000500" cy="2476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lstStyle/>
          <a:p>
            <a:r>
              <a:rPr lang="en-US" smtClean="0"/>
              <a:t>Click to edit Master title style</a:t>
            </a:r>
            <a:endParaRPr lang="en-GB"/>
          </a:p>
        </p:txBody>
      </p:sp>
      <p:sp>
        <p:nvSpPr>
          <p:cNvPr id="3" name="Chart Placeholder 2"/>
          <p:cNvSpPr>
            <a:spLocks noGrp="1"/>
          </p:cNvSpPr>
          <p:nvPr>
            <p:ph type="chart" sz="half" idx="1"/>
          </p:nvPr>
        </p:nvSpPr>
        <p:spPr>
          <a:xfrm>
            <a:off x="457200" y="1143000"/>
            <a:ext cx="4000500" cy="5105400"/>
          </a:xfrm>
        </p:spPr>
        <p:txBody>
          <a:bodyPr/>
          <a:lstStyle/>
          <a:p>
            <a:r>
              <a:rPr lang="en-US" smtClean="0"/>
              <a:t>Click icon to add chart</a:t>
            </a:r>
            <a:endParaRPr lang="en-GB"/>
          </a:p>
        </p:txBody>
      </p:sp>
      <p:sp>
        <p:nvSpPr>
          <p:cNvPr id="4" name="Text Placeholder 3"/>
          <p:cNvSpPr>
            <a:spLocks noGrp="1"/>
          </p:cNvSpPr>
          <p:nvPr>
            <p:ph type="body" sz="half" idx="2"/>
          </p:nvPr>
        </p:nvSpPr>
        <p:spPr>
          <a:xfrm>
            <a:off x="4610100" y="1143000"/>
            <a:ext cx="4000500" cy="5105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2" name="Picture 8" descr="NRA_LOGO"/>
          <p:cNvPicPr preferRelativeResize="0">
            <a:picLocks noChangeArrowheads="1"/>
          </p:cNvPicPr>
          <p:nvPr/>
        </p:nvPicPr>
        <p:blipFill>
          <a:blip r:embed="rId13" cstate="print"/>
          <a:stretch>
            <a:fillRect/>
          </a:stretch>
        </p:blipFill>
        <p:spPr bwMode="auto">
          <a:xfrm>
            <a:off x="0" y="6286500"/>
            <a:ext cx="1143000" cy="571500"/>
          </a:xfrm>
          <a:prstGeom prst="rect">
            <a:avLst/>
          </a:prstGeom>
          <a:noFill/>
          <a:ln>
            <a:noFill/>
          </a:ln>
          <a:effectLst>
            <a:softEdge rad="63500"/>
          </a:effectLst>
        </p:spPr>
      </p:pic>
      <p:sp>
        <p:nvSpPr>
          <p:cNvPr id="1027" name="Rectangle 3"/>
          <p:cNvSpPr>
            <a:spLocks noGrp="1" noChangeArrowheads="1"/>
          </p:cNvSpPr>
          <p:nvPr>
            <p:ph type="body" idx="1"/>
          </p:nvPr>
        </p:nvSpPr>
        <p:spPr bwMode="auto">
          <a:xfrm>
            <a:off x="107504" y="836712"/>
            <a:ext cx="8856984" cy="583264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0"/>
            <a:r>
              <a:rPr lang="en-US" dirty="0" smtClean="0"/>
              <a:t>	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sp>
        <p:nvSpPr>
          <p:cNvPr id="1026" name="Rectangle 2"/>
          <p:cNvSpPr>
            <a:spLocks noGrp="1" noChangeArrowheads="1"/>
          </p:cNvSpPr>
          <p:nvPr>
            <p:ph type="title"/>
          </p:nvPr>
        </p:nvSpPr>
        <p:spPr bwMode="auto">
          <a:xfrm>
            <a:off x="0" y="116632"/>
            <a:ext cx="6660232" cy="6480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GB"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60" r:id="rId6"/>
    <p:sldLayoutId id="2147483661" r:id="rId7"/>
    <p:sldLayoutId id="2147483662" r:id="rId8"/>
    <p:sldLayoutId id="2147483663" r:id="rId9"/>
    <p:sldLayoutId id="2147483664" r:id="rId10"/>
    <p:sldLayoutId id="2147483665" r:id="rId11"/>
  </p:sldLayoutIdLst>
  <p:hf sldNum="0" hdr="0" dt="0"/>
  <p:txStyles>
    <p:titleStyle>
      <a:lvl1pPr algn="l" rtl="0" eaLnBrk="1" fontAlgn="base" hangingPunct="1">
        <a:spcBef>
          <a:spcPct val="0"/>
        </a:spcBef>
        <a:spcAft>
          <a:spcPct val="0"/>
        </a:spcAft>
        <a:defRPr sz="3200" b="1">
          <a:solidFill>
            <a:srgbClr val="353E8D"/>
          </a:solidFill>
          <a:latin typeface="Gill Sans MT" pitchFamily="34" charset="0"/>
          <a:ea typeface="+mj-ea"/>
          <a:cs typeface="+mj-cs"/>
        </a:defRPr>
      </a:lvl1pPr>
      <a:lvl2pPr algn="l" rtl="0" eaLnBrk="1" fontAlgn="base" hangingPunct="1">
        <a:spcBef>
          <a:spcPct val="0"/>
        </a:spcBef>
        <a:spcAft>
          <a:spcPct val="0"/>
        </a:spcAft>
        <a:defRPr sz="3600">
          <a:solidFill>
            <a:schemeClr val="bg1"/>
          </a:solidFill>
          <a:latin typeface="Tahoma" charset="0"/>
        </a:defRPr>
      </a:lvl2pPr>
      <a:lvl3pPr algn="l" rtl="0" eaLnBrk="1" fontAlgn="base" hangingPunct="1">
        <a:spcBef>
          <a:spcPct val="0"/>
        </a:spcBef>
        <a:spcAft>
          <a:spcPct val="0"/>
        </a:spcAft>
        <a:defRPr sz="3600">
          <a:solidFill>
            <a:schemeClr val="bg1"/>
          </a:solidFill>
          <a:latin typeface="Tahoma" charset="0"/>
        </a:defRPr>
      </a:lvl3pPr>
      <a:lvl4pPr algn="l" rtl="0" eaLnBrk="1" fontAlgn="base" hangingPunct="1">
        <a:spcBef>
          <a:spcPct val="0"/>
        </a:spcBef>
        <a:spcAft>
          <a:spcPct val="0"/>
        </a:spcAft>
        <a:defRPr sz="3600">
          <a:solidFill>
            <a:schemeClr val="bg1"/>
          </a:solidFill>
          <a:latin typeface="Tahoma" charset="0"/>
        </a:defRPr>
      </a:lvl4pPr>
      <a:lvl5pPr algn="l" rtl="0" eaLnBrk="1" fontAlgn="base" hangingPunct="1">
        <a:spcBef>
          <a:spcPct val="0"/>
        </a:spcBef>
        <a:spcAft>
          <a:spcPct val="0"/>
        </a:spcAft>
        <a:defRPr sz="3600">
          <a:solidFill>
            <a:schemeClr val="bg1"/>
          </a:solidFill>
          <a:latin typeface="Tahoma" charset="0"/>
        </a:defRPr>
      </a:lvl5pPr>
      <a:lvl6pPr marL="457200" algn="l" rtl="0" eaLnBrk="1" fontAlgn="base" hangingPunct="1">
        <a:spcBef>
          <a:spcPct val="0"/>
        </a:spcBef>
        <a:spcAft>
          <a:spcPct val="0"/>
        </a:spcAft>
        <a:defRPr sz="3600">
          <a:solidFill>
            <a:schemeClr val="bg1"/>
          </a:solidFill>
          <a:latin typeface="Tahoma" charset="0"/>
        </a:defRPr>
      </a:lvl6pPr>
      <a:lvl7pPr marL="914400" algn="l" rtl="0" eaLnBrk="1" fontAlgn="base" hangingPunct="1">
        <a:spcBef>
          <a:spcPct val="0"/>
        </a:spcBef>
        <a:spcAft>
          <a:spcPct val="0"/>
        </a:spcAft>
        <a:defRPr sz="3600">
          <a:solidFill>
            <a:schemeClr val="bg1"/>
          </a:solidFill>
          <a:latin typeface="Tahoma" charset="0"/>
        </a:defRPr>
      </a:lvl7pPr>
      <a:lvl8pPr marL="1371600" algn="l" rtl="0" eaLnBrk="1" fontAlgn="base" hangingPunct="1">
        <a:spcBef>
          <a:spcPct val="0"/>
        </a:spcBef>
        <a:spcAft>
          <a:spcPct val="0"/>
        </a:spcAft>
        <a:defRPr sz="3600">
          <a:solidFill>
            <a:schemeClr val="bg1"/>
          </a:solidFill>
          <a:latin typeface="Tahoma" charset="0"/>
        </a:defRPr>
      </a:lvl8pPr>
      <a:lvl9pPr marL="1828800" algn="l" rtl="0" eaLnBrk="1" fontAlgn="base" hangingPunct="1">
        <a:spcBef>
          <a:spcPct val="0"/>
        </a:spcBef>
        <a:spcAft>
          <a:spcPct val="0"/>
        </a:spcAft>
        <a:defRPr sz="3600">
          <a:solidFill>
            <a:schemeClr val="bg1"/>
          </a:solidFill>
          <a:latin typeface="Tahoma" charset="0"/>
        </a:defRPr>
      </a:lvl9pPr>
    </p:titleStyle>
    <p:bodyStyle>
      <a:lvl1pPr marL="342900" indent="-342900" algn="l" rtl="0" eaLnBrk="1" fontAlgn="base" hangingPunct="1">
        <a:spcBef>
          <a:spcPct val="20000"/>
        </a:spcBef>
        <a:spcAft>
          <a:spcPct val="0"/>
        </a:spcAft>
        <a:buNone/>
        <a:defRPr sz="2400" b="1">
          <a:solidFill>
            <a:srgbClr val="353E8D"/>
          </a:solidFill>
          <a:latin typeface="Gill Sans MT" pitchFamily="34" charset="0"/>
          <a:ea typeface="+mn-ea"/>
          <a:cs typeface="+mn-cs"/>
        </a:defRPr>
      </a:lvl1pPr>
      <a:lvl2pPr marL="742950" indent="-285750" algn="l" rtl="0" eaLnBrk="1" fontAlgn="base" hangingPunct="1">
        <a:spcBef>
          <a:spcPct val="20000"/>
        </a:spcBef>
        <a:spcAft>
          <a:spcPct val="0"/>
        </a:spcAft>
        <a:buNone/>
        <a:defRPr sz="2400" b="1">
          <a:solidFill>
            <a:srgbClr val="353E8D"/>
          </a:solidFill>
          <a:latin typeface="Gill Sans MT" pitchFamily="34" charset="0"/>
        </a:defRPr>
      </a:lvl2pPr>
      <a:lvl3pPr marL="1143000" indent="-228600" algn="l" rtl="0" eaLnBrk="1" fontAlgn="base" hangingPunct="1">
        <a:spcBef>
          <a:spcPct val="20000"/>
        </a:spcBef>
        <a:spcAft>
          <a:spcPct val="0"/>
        </a:spcAft>
        <a:buNone/>
        <a:defRPr sz="2000" b="1">
          <a:solidFill>
            <a:srgbClr val="353E8D"/>
          </a:solidFill>
          <a:latin typeface="Gill Sans MT" pitchFamily="34" charset="0"/>
        </a:defRPr>
      </a:lvl3pPr>
      <a:lvl4pPr marL="1600200" indent="-228600" algn="l" rtl="0" eaLnBrk="1" fontAlgn="base" hangingPunct="1">
        <a:spcBef>
          <a:spcPct val="20000"/>
        </a:spcBef>
        <a:spcAft>
          <a:spcPct val="0"/>
        </a:spcAft>
        <a:buChar char="–"/>
        <a:defRPr b="1">
          <a:solidFill>
            <a:srgbClr val="353E8D"/>
          </a:solidFill>
          <a:latin typeface="Gill Sans MT" pitchFamily="34" charset="0"/>
        </a:defRPr>
      </a:lvl4pPr>
      <a:lvl5pPr marL="2057400" indent="-228600" algn="l" rtl="0" eaLnBrk="1" fontAlgn="base" hangingPunct="1">
        <a:spcBef>
          <a:spcPct val="20000"/>
        </a:spcBef>
        <a:spcAft>
          <a:spcPct val="0"/>
        </a:spcAft>
        <a:buChar char="»"/>
        <a:defRPr sz="1600" b="1">
          <a:solidFill>
            <a:srgbClr val="353E8D"/>
          </a:solidFill>
          <a:latin typeface="Gill Sans MT" pitchFamily="34" charset="0"/>
        </a:defRPr>
      </a:lvl5pPr>
      <a:lvl6pPr marL="2514600" indent="-228600" algn="l" rtl="0" eaLnBrk="1" fontAlgn="base" hangingPunct="1">
        <a:spcBef>
          <a:spcPct val="20000"/>
        </a:spcBef>
        <a:spcAft>
          <a:spcPct val="0"/>
        </a:spcAft>
        <a:buChar char="»"/>
        <a:defRPr sz="1600">
          <a:solidFill>
            <a:srgbClr val="353E8D"/>
          </a:solidFill>
          <a:latin typeface="+mn-lt"/>
        </a:defRPr>
      </a:lvl6pPr>
      <a:lvl7pPr marL="2971800" indent="-228600" algn="l" rtl="0" eaLnBrk="1" fontAlgn="base" hangingPunct="1">
        <a:spcBef>
          <a:spcPct val="20000"/>
        </a:spcBef>
        <a:spcAft>
          <a:spcPct val="0"/>
        </a:spcAft>
        <a:buChar char="»"/>
        <a:defRPr sz="1600">
          <a:solidFill>
            <a:srgbClr val="353E8D"/>
          </a:solidFill>
          <a:latin typeface="+mn-lt"/>
        </a:defRPr>
      </a:lvl7pPr>
      <a:lvl8pPr marL="3429000" indent="-228600" algn="l" rtl="0" eaLnBrk="1" fontAlgn="base" hangingPunct="1">
        <a:spcBef>
          <a:spcPct val="20000"/>
        </a:spcBef>
        <a:spcAft>
          <a:spcPct val="0"/>
        </a:spcAft>
        <a:buChar char="»"/>
        <a:defRPr sz="1600">
          <a:solidFill>
            <a:srgbClr val="353E8D"/>
          </a:solidFill>
          <a:latin typeface="+mn-lt"/>
        </a:defRPr>
      </a:lvl8pPr>
      <a:lvl9pPr marL="3886200" indent="-228600" algn="l" rtl="0" eaLnBrk="1" fontAlgn="base" hangingPunct="1">
        <a:spcBef>
          <a:spcPct val="20000"/>
        </a:spcBef>
        <a:spcAft>
          <a:spcPct val="0"/>
        </a:spcAft>
        <a:buChar char="»"/>
        <a:defRPr sz="1600">
          <a:solidFill>
            <a:srgbClr val="353E8D"/>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16.emf"/><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28.emf"/><Relationship Id="rId4" Type="http://schemas.openxmlformats.org/officeDocument/2006/relationships/image" Target="../media/image27.emf"/></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30.jpe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7.tiff"/></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7.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a:xfrm>
            <a:off x="685800" y="1916832"/>
            <a:ext cx="7772400" cy="1800200"/>
          </a:xfrm>
        </p:spPr>
        <p:txBody>
          <a:bodyPr/>
          <a:lstStyle/>
          <a:p>
            <a:pPr algn="ctr"/>
            <a:r>
              <a:rPr lang="en-IE" dirty="0" smtClean="0">
                <a:latin typeface="Gill Sans MT" pitchFamily="34" charset="0"/>
              </a:rPr>
              <a:t>Collisions on our Road Network</a:t>
            </a:r>
            <a:br>
              <a:rPr lang="en-IE" dirty="0" smtClean="0">
                <a:latin typeface="Gill Sans MT" pitchFamily="34" charset="0"/>
              </a:rPr>
            </a:br>
            <a:r>
              <a:rPr lang="en-IE" dirty="0" smtClean="0">
                <a:latin typeface="Gill Sans MT" pitchFamily="34" charset="0"/>
              </a:rPr>
              <a:t>NRA HD 15 </a:t>
            </a:r>
            <a:br>
              <a:rPr lang="en-IE" dirty="0" smtClean="0">
                <a:latin typeface="Gill Sans MT" pitchFamily="34" charset="0"/>
              </a:rPr>
            </a:br>
            <a:r>
              <a:rPr lang="en-IE" dirty="0" smtClean="0">
                <a:latin typeface="Gill Sans MT" pitchFamily="34" charset="0"/>
              </a:rPr>
              <a:t>Network Safety Ranking</a:t>
            </a:r>
            <a:endParaRPr lang="en-GB" dirty="0">
              <a:latin typeface="Gill Sans MT" pitchFamily="34" charset="0"/>
            </a:endParaRPr>
          </a:p>
        </p:txBody>
      </p:sp>
      <p:sp>
        <p:nvSpPr>
          <p:cNvPr id="44035" name="Rectangle 3"/>
          <p:cNvSpPr>
            <a:spLocks noGrp="1" noChangeArrowheads="1"/>
          </p:cNvSpPr>
          <p:nvPr>
            <p:ph type="subTitle" idx="1"/>
          </p:nvPr>
        </p:nvSpPr>
        <p:spPr>
          <a:xfrm>
            <a:off x="5148064" y="5589240"/>
            <a:ext cx="3880520" cy="1104528"/>
          </a:xfrm>
        </p:spPr>
        <p:txBody>
          <a:bodyPr/>
          <a:lstStyle/>
          <a:p>
            <a:r>
              <a:rPr lang="en-IE" sz="1600" dirty="0"/>
              <a:t>Forbes Vigors</a:t>
            </a:r>
          </a:p>
          <a:p>
            <a:r>
              <a:rPr lang="en-IE" sz="1400" dirty="0"/>
              <a:t>Project Manager Road Safety</a:t>
            </a:r>
          </a:p>
          <a:p>
            <a:r>
              <a:rPr lang="en-IE" sz="1400" dirty="0"/>
              <a:t>National Roads Authority</a:t>
            </a:r>
          </a:p>
          <a:p>
            <a:r>
              <a:rPr lang="en-IE" sz="1400" dirty="0"/>
              <a:t>fvigors@nra.ie</a:t>
            </a:r>
            <a:endParaRPr lang="en-GB" sz="1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4658" name="Picture 2"/>
          <p:cNvPicPr>
            <a:picLocks noChangeAspect="1" noChangeArrowheads="1"/>
          </p:cNvPicPr>
          <p:nvPr/>
        </p:nvPicPr>
        <p:blipFill>
          <a:blip r:embed="rId3" cstate="print"/>
          <a:srcRect/>
          <a:stretch>
            <a:fillRect/>
          </a:stretch>
        </p:blipFill>
        <p:spPr bwMode="auto">
          <a:xfrm>
            <a:off x="72008" y="32176"/>
            <a:ext cx="8388424" cy="6205136"/>
          </a:xfrm>
          <a:prstGeom prst="rect">
            <a:avLst/>
          </a:prstGeom>
          <a:noFill/>
          <a:ln w="19050" cap="flat" cmpd="sng">
            <a:noFill/>
            <a:prstDash val="solid"/>
            <a:miter lim="800000"/>
            <a:headEnd type="none" w="med" len="med"/>
            <a:tailEnd type="none" w="med" len="me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p:txBody>
          <a:bodyPr/>
          <a:lstStyle/>
          <a:p>
            <a:r>
              <a:rPr lang="en-GB" dirty="0" smtClean="0"/>
              <a:t>Gathering Collision Data</a:t>
            </a:r>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Method’s of Collection</a:t>
            </a:r>
            <a:endParaRPr lang="en-GB" dirty="0"/>
          </a:p>
        </p:txBody>
      </p:sp>
      <p:graphicFrame>
        <p:nvGraphicFramePr>
          <p:cNvPr id="4" name="Diagram 3"/>
          <p:cNvGraphicFramePr/>
          <p:nvPr/>
        </p:nvGraphicFramePr>
        <p:xfrm>
          <a:off x="1475656" y="188640"/>
          <a:ext cx="7416824" cy="59766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graphicEl>
                                              <a:dgm id="{DFDC739F-A98E-4498-A6D1-1A58FAC02CBB}"/>
                                            </p:graphicEl>
                                          </p:spTgt>
                                        </p:tgtEl>
                                        <p:attrNameLst>
                                          <p:attrName>style.visibility</p:attrName>
                                        </p:attrNameLst>
                                      </p:cBhvr>
                                      <p:to>
                                        <p:strVal val="visible"/>
                                      </p:to>
                                    </p:set>
                                    <p:anim calcmode="lin" valueType="num">
                                      <p:cBhvr additive="base">
                                        <p:cTn id="7" dur="500" fill="hold"/>
                                        <p:tgtEl>
                                          <p:spTgt spid="4">
                                            <p:graphicEl>
                                              <a:dgm id="{DFDC739F-A98E-4498-A6D1-1A58FAC02CBB}"/>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graphicEl>
                                              <a:dgm id="{DFDC739F-A98E-4498-A6D1-1A58FAC02CBB}"/>
                                            </p:graphic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graphicEl>
                                              <a:dgm id="{64DCD916-A568-4257-935C-ACFE2A2D61D5}"/>
                                            </p:graphicEl>
                                          </p:spTgt>
                                        </p:tgtEl>
                                        <p:attrNameLst>
                                          <p:attrName>style.visibility</p:attrName>
                                        </p:attrNameLst>
                                      </p:cBhvr>
                                      <p:to>
                                        <p:strVal val="visible"/>
                                      </p:to>
                                    </p:set>
                                    <p:anim calcmode="lin" valueType="num">
                                      <p:cBhvr additive="base">
                                        <p:cTn id="13" dur="500" fill="hold"/>
                                        <p:tgtEl>
                                          <p:spTgt spid="4">
                                            <p:graphicEl>
                                              <a:dgm id="{64DCD916-A568-4257-935C-ACFE2A2D61D5}"/>
                                            </p:graphic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graphicEl>
                                              <a:dgm id="{64DCD916-A568-4257-935C-ACFE2A2D61D5}"/>
                                            </p:graphic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4">
                                            <p:graphicEl>
                                              <a:dgm id="{5DB39981-9097-49F6-83BC-8C169B7C9997}"/>
                                            </p:graphicEl>
                                          </p:spTgt>
                                        </p:tgtEl>
                                        <p:attrNameLst>
                                          <p:attrName>style.visibility</p:attrName>
                                        </p:attrNameLst>
                                      </p:cBhvr>
                                      <p:to>
                                        <p:strVal val="visible"/>
                                      </p:to>
                                    </p:set>
                                    <p:anim calcmode="lin" valueType="num">
                                      <p:cBhvr additive="base">
                                        <p:cTn id="17" dur="500" fill="hold"/>
                                        <p:tgtEl>
                                          <p:spTgt spid="4">
                                            <p:graphicEl>
                                              <a:dgm id="{5DB39981-9097-49F6-83BC-8C169B7C9997}"/>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graphicEl>
                                              <a:dgm id="{5DB39981-9097-49F6-83BC-8C169B7C9997}"/>
                                            </p:graphicEl>
                                          </p:spTgt>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4">
                                            <p:graphicEl>
                                              <a:dgm id="{35A02E3D-4C4D-45DF-B6B6-35A28C720401}"/>
                                            </p:graphicEl>
                                          </p:spTgt>
                                        </p:tgtEl>
                                        <p:attrNameLst>
                                          <p:attrName>style.visibility</p:attrName>
                                        </p:attrNameLst>
                                      </p:cBhvr>
                                      <p:to>
                                        <p:strVal val="visible"/>
                                      </p:to>
                                    </p:set>
                                    <p:anim calcmode="lin" valueType="num">
                                      <p:cBhvr additive="base">
                                        <p:cTn id="21" dur="500" fill="hold"/>
                                        <p:tgtEl>
                                          <p:spTgt spid="4">
                                            <p:graphicEl>
                                              <a:dgm id="{35A02E3D-4C4D-45DF-B6B6-35A28C720401}"/>
                                            </p:graphic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
                                            <p:graphicEl>
                                              <a:dgm id="{35A02E3D-4C4D-45DF-B6B6-35A28C720401}"/>
                                            </p:graphic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4">
                                            <p:graphicEl>
                                              <a:dgm id="{10B3EB12-7680-408D-9183-DBD29AAA0FCA}"/>
                                            </p:graphicEl>
                                          </p:spTgt>
                                        </p:tgtEl>
                                        <p:attrNameLst>
                                          <p:attrName>style.visibility</p:attrName>
                                        </p:attrNameLst>
                                      </p:cBhvr>
                                      <p:to>
                                        <p:strVal val="visible"/>
                                      </p:to>
                                    </p:set>
                                    <p:anim calcmode="lin" valueType="num">
                                      <p:cBhvr additive="base">
                                        <p:cTn id="25" dur="500" fill="hold"/>
                                        <p:tgtEl>
                                          <p:spTgt spid="4">
                                            <p:graphicEl>
                                              <a:dgm id="{10B3EB12-7680-408D-9183-DBD29AAA0FCA}"/>
                                            </p:graphic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graphicEl>
                                              <a:dgm id="{10B3EB12-7680-408D-9183-DBD29AAA0FCA}"/>
                                            </p:graphic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4">
                                            <p:graphicEl>
                                              <a:dgm id="{DCE80221-8550-416B-B0CB-C557EBE9AA30}"/>
                                            </p:graphicEl>
                                          </p:spTgt>
                                        </p:tgtEl>
                                        <p:attrNameLst>
                                          <p:attrName>style.visibility</p:attrName>
                                        </p:attrNameLst>
                                      </p:cBhvr>
                                      <p:to>
                                        <p:strVal val="visible"/>
                                      </p:to>
                                    </p:set>
                                    <p:anim calcmode="lin" valueType="num">
                                      <p:cBhvr additive="base">
                                        <p:cTn id="29" dur="500" fill="hold"/>
                                        <p:tgtEl>
                                          <p:spTgt spid="4">
                                            <p:graphicEl>
                                              <a:dgm id="{DCE80221-8550-416B-B0CB-C557EBE9AA30}"/>
                                            </p:graphic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4">
                                            <p:graphicEl>
                                              <a:dgm id="{DCE80221-8550-416B-B0CB-C557EBE9AA30}"/>
                                            </p:graphic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4">
                                            <p:graphicEl>
                                              <a:dgm id="{5457D6EB-A041-45CA-89EC-0DCD3BE159A5}"/>
                                            </p:graphicEl>
                                          </p:spTgt>
                                        </p:tgtEl>
                                        <p:attrNameLst>
                                          <p:attrName>style.visibility</p:attrName>
                                        </p:attrNameLst>
                                      </p:cBhvr>
                                      <p:to>
                                        <p:strVal val="visible"/>
                                      </p:to>
                                    </p:set>
                                    <p:anim calcmode="lin" valueType="num">
                                      <p:cBhvr additive="base">
                                        <p:cTn id="33" dur="500" fill="hold"/>
                                        <p:tgtEl>
                                          <p:spTgt spid="4">
                                            <p:graphicEl>
                                              <a:dgm id="{5457D6EB-A041-45CA-89EC-0DCD3BE159A5}"/>
                                            </p:graphic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4">
                                            <p:graphicEl>
                                              <a:dgm id="{5457D6EB-A041-45CA-89EC-0DCD3BE159A5}"/>
                                            </p:graphic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4">
                                            <p:graphicEl>
                                              <a:dgm id="{983E595A-E895-41EB-B06B-3021B8693F33}"/>
                                            </p:graphicEl>
                                          </p:spTgt>
                                        </p:tgtEl>
                                        <p:attrNameLst>
                                          <p:attrName>style.visibility</p:attrName>
                                        </p:attrNameLst>
                                      </p:cBhvr>
                                      <p:to>
                                        <p:strVal val="visible"/>
                                      </p:to>
                                    </p:set>
                                    <p:anim calcmode="lin" valueType="num">
                                      <p:cBhvr additive="base">
                                        <p:cTn id="39" dur="500" fill="hold"/>
                                        <p:tgtEl>
                                          <p:spTgt spid="4">
                                            <p:graphicEl>
                                              <a:dgm id="{983E595A-E895-41EB-B06B-3021B8693F33}"/>
                                            </p:graphic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
                                            <p:graphicEl>
                                              <a:dgm id="{983E595A-E895-41EB-B06B-3021B8693F33}"/>
                                            </p:graphic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
                                            <p:graphicEl>
                                              <a:dgm id="{DBBA643E-E44A-4F81-BBD0-C0E83A8F4124}"/>
                                            </p:graphicEl>
                                          </p:spTgt>
                                        </p:tgtEl>
                                        <p:attrNameLst>
                                          <p:attrName>style.visibility</p:attrName>
                                        </p:attrNameLst>
                                      </p:cBhvr>
                                      <p:to>
                                        <p:strVal val="visible"/>
                                      </p:to>
                                    </p:set>
                                    <p:anim calcmode="lin" valueType="num">
                                      <p:cBhvr additive="base">
                                        <p:cTn id="43" dur="500" fill="hold"/>
                                        <p:tgtEl>
                                          <p:spTgt spid="4">
                                            <p:graphicEl>
                                              <a:dgm id="{DBBA643E-E44A-4F81-BBD0-C0E83A8F4124}"/>
                                            </p:graphic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
                                            <p:graphicEl>
                                              <a:dgm id="{DBBA643E-E44A-4F81-BBD0-C0E83A8F4124}"/>
                                            </p:graphic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4">
                                            <p:graphicEl>
                                              <a:dgm id="{B66571B1-5720-42E4-ADE4-2D11B32F6E33}"/>
                                            </p:graphicEl>
                                          </p:spTgt>
                                        </p:tgtEl>
                                        <p:attrNameLst>
                                          <p:attrName>style.visibility</p:attrName>
                                        </p:attrNameLst>
                                      </p:cBhvr>
                                      <p:to>
                                        <p:strVal val="visible"/>
                                      </p:to>
                                    </p:set>
                                    <p:anim calcmode="lin" valueType="num">
                                      <p:cBhvr additive="base">
                                        <p:cTn id="47" dur="500" fill="hold"/>
                                        <p:tgtEl>
                                          <p:spTgt spid="4">
                                            <p:graphicEl>
                                              <a:dgm id="{B66571B1-5720-42E4-ADE4-2D11B32F6E33}"/>
                                            </p:graphic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4">
                                            <p:graphicEl>
                                              <a:dgm id="{B66571B1-5720-42E4-ADE4-2D11B32F6E33}"/>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AtOnc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PC16 Lifecycle</a:t>
            </a:r>
            <a:endParaRPr lang="en-GB" dirty="0"/>
          </a:p>
        </p:txBody>
      </p:sp>
      <p:pic>
        <p:nvPicPr>
          <p:cNvPr id="4" name="Content Placeholder 3" descr="CollisionFlowChart.png"/>
          <p:cNvPicPr>
            <a:picLocks noGrp="1" noChangeAspect="1"/>
          </p:cNvPicPr>
          <p:nvPr>
            <p:ph idx="1"/>
          </p:nvPr>
        </p:nvPicPr>
        <p:blipFill>
          <a:blip r:embed="rId3" cstate="print"/>
          <a:stretch>
            <a:fillRect/>
          </a:stretch>
        </p:blipFill>
        <p:spPr>
          <a:xfrm>
            <a:off x="107950" y="1091622"/>
            <a:ext cx="8856663" cy="5322456"/>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en-GB" sz="1400" dirty="0"/>
              <a:t>Gathering the Data – Local </a:t>
            </a:r>
            <a:r>
              <a:rPr lang="en-GB" sz="1400" dirty="0" smtClean="0"/>
              <a:t>Authorities – LA 16 Form</a:t>
            </a:r>
            <a:endParaRPr lang="en-GB" sz="1400" dirty="0"/>
          </a:p>
        </p:txBody>
      </p:sp>
      <p:sp>
        <p:nvSpPr>
          <p:cNvPr id="234500" name="Rectangle 4"/>
          <p:cNvSpPr>
            <a:spLocks noGrp="1" noChangeArrowheads="1"/>
          </p:cNvSpPr>
          <p:nvPr>
            <p:ph type="body" sz="half" idx="1"/>
          </p:nvPr>
        </p:nvSpPr>
        <p:spPr/>
        <p:txBody>
          <a:bodyPr/>
          <a:lstStyle/>
          <a:p>
            <a:r>
              <a:rPr lang="en-GB" sz="1400" dirty="0"/>
              <a:t>Fatal and Serious injury collisions jointly reviewed by Investigating Garda Team member &amp; Area Engineer. </a:t>
            </a:r>
            <a:endParaRPr lang="en-IE" sz="1400" dirty="0"/>
          </a:p>
          <a:p>
            <a:r>
              <a:rPr lang="en-GB" sz="1400" dirty="0" smtClean="0"/>
              <a:t>Standard </a:t>
            </a:r>
            <a:r>
              <a:rPr lang="en-GB" sz="1400" dirty="0"/>
              <a:t>Form – LA16</a:t>
            </a:r>
            <a:endParaRPr lang="en-IE" sz="1400" dirty="0"/>
          </a:p>
          <a:p>
            <a:r>
              <a:rPr lang="en-IE" sz="1400" dirty="0" smtClean="0"/>
              <a:t>Implementation </a:t>
            </a:r>
            <a:r>
              <a:rPr lang="en-IE" sz="1400" dirty="0"/>
              <a:t>Phase</a:t>
            </a:r>
            <a:r>
              <a:rPr lang="en-GB" sz="1400" dirty="0"/>
              <a:t> commenced in </a:t>
            </a:r>
            <a:r>
              <a:rPr lang="en-IE" sz="1400" dirty="0"/>
              <a:t>Oct 2007</a:t>
            </a:r>
          </a:p>
          <a:p>
            <a:r>
              <a:rPr lang="en-IE" sz="1400" dirty="0" smtClean="0"/>
              <a:t>Form </a:t>
            </a:r>
            <a:r>
              <a:rPr lang="en-IE" sz="1400" dirty="0"/>
              <a:t>Revised end </a:t>
            </a:r>
            <a:r>
              <a:rPr lang="en-IE" sz="1400" dirty="0" smtClean="0"/>
              <a:t>2008</a:t>
            </a:r>
          </a:p>
          <a:p>
            <a:r>
              <a:rPr lang="en-IE" sz="1400" dirty="0" smtClean="0"/>
              <a:t>Return Rate 75 – 85%</a:t>
            </a:r>
            <a:endParaRPr lang="en-GB" sz="1400" dirty="0"/>
          </a:p>
        </p:txBody>
      </p:sp>
      <p:pic>
        <p:nvPicPr>
          <p:cNvPr id="234502" name="Picture 6"/>
          <p:cNvPicPr>
            <a:picLocks noGrp="1" noChangeAspect="1" noChangeArrowheads="1"/>
          </p:cNvPicPr>
          <p:nvPr>
            <p:ph sz="half" idx="2"/>
          </p:nvPr>
        </p:nvPicPr>
        <p:blipFill>
          <a:blip r:embed="rId3" cstate="print"/>
          <a:stretch>
            <a:fillRect/>
          </a:stretch>
        </p:blipFill>
        <p:spPr>
          <a:xfrm>
            <a:off x="4637088" y="276265"/>
            <a:ext cx="4378325" cy="5802232"/>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3450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450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450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450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4500">
                                            <p:txEl>
                                              <p:pRg st="4" end="4"/>
                                            </p:txEl>
                                          </p:spTgt>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234500">
                                            <p:bg/>
                                          </p:spTgt>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234500">
                                            <p:txEl>
                                              <p:pRg st="0" end="0"/>
                                            </p:txEl>
                                          </p:spTgt>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234500">
                                            <p:txEl>
                                              <p:pRg st="1" end="1"/>
                                            </p:txEl>
                                          </p:spTgt>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34500">
                                            <p:txEl>
                                              <p:pRg st="2" end="2"/>
                                            </p:txEl>
                                          </p:spTgt>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234500">
                                            <p:txEl>
                                              <p:pRg st="3" end="3"/>
                                            </p:txEl>
                                          </p:spTgt>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234500">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4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0" grpId="0" build="p"/>
      <p:bldP spid="234500" grpI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r>
              <a:rPr lang="en-GB" sz="1400" dirty="0"/>
              <a:t>Gathering the Data – Local Authorities </a:t>
            </a:r>
          </a:p>
        </p:txBody>
      </p:sp>
      <p:pic>
        <p:nvPicPr>
          <p:cNvPr id="241674" name="Picture 10" descr="LA16"/>
          <p:cNvPicPr>
            <a:picLocks noGrp="1" noChangeAspect="1" noChangeArrowheads="1"/>
          </p:cNvPicPr>
          <p:nvPr>
            <p:ph sz="half" idx="1"/>
          </p:nvPr>
        </p:nvPicPr>
        <p:blipFill>
          <a:blip r:embed="rId3" cstate="print"/>
          <a:srcRect/>
          <a:stretch>
            <a:fillRect/>
          </a:stretch>
        </p:blipFill>
        <p:spPr>
          <a:xfrm>
            <a:off x="107950" y="157163"/>
            <a:ext cx="4387850" cy="6110287"/>
          </a:xfrm>
          <a:noFill/>
          <a:ln/>
        </p:spPr>
      </p:pic>
      <p:pic>
        <p:nvPicPr>
          <p:cNvPr id="241677" name="Picture 13"/>
          <p:cNvPicPr>
            <a:picLocks noGrp="1" noChangeAspect="1" noChangeArrowheads="1"/>
          </p:cNvPicPr>
          <p:nvPr>
            <p:ph sz="quarter" idx="2"/>
          </p:nvPr>
        </p:nvPicPr>
        <p:blipFill>
          <a:blip r:embed="rId4" cstate="print"/>
          <a:srcRect/>
          <a:stretch>
            <a:fillRect/>
          </a:stretch>
        </p:blipFill>
        <p:spPr>
          <a:xfrm>
            <a:off x="5056188" y="273050"/>
            <a:ext cx="3571875" cy="2705100"/>
          </a:xfrm>
          <a:noFill/>
          <a:ln/>
        </p:spPr>
      </p:pic>
      <p:pic>
        <p:nvPicPr>
          <p:cNvPr id="241678" name="Picture 14"/>
          <p:cNvPicPr>
            <a:picLocks noGrp="1" noChangeAspect="1" noChangeArrowheads="1"/>
          </p:cNvPicPr>
          <p:nvPr>
            <p:ph sz="quarter" idx="3"/>
          </p:nvPr>
        </p:nvPicPr>
        <p:blipFill>
          <a:blip r:embed="rId5" cstate="print"/>
          <a:srcRect/>
          <a:stretch>
            <a:fillRect/>
          </a:stretch>
        </p:blipFill>
        <p:spPr>
          <a:xfrm>
            <a:off x="5056188" y="3463925"/>
            <a:ext cx="3571875" cy="266700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167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16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4" descr="CT68 Lifecicle.jpg"/>
          <p:cNvPicPr>
            <a:picLocks noChangeAspect="1"/>
          </p:cNvPicPr>
          <p:nvPr/>
        </p:nvPicPr>
        <p:blipFill>
          <a:blip r:embed="rId3" cstate="print"/>
          <a:srcRect/>
          <a:stretch>
            <a:fillRect/>
          </a:stretch>
        </p:blipFill>
        <p:spPr bwMode="auto">
          <a:xfrm>
            <a:off x="1835696" y="692696"/>
            <a:ext cx="7200995" cy="5957726"/>
          </a:xfrm>
          <a:prstGeom prst="rect">
            <a:avLst/>
          </a:prstGeom>
          <a:noFill/>
          <a:ln w="6350">
            <a:solidFill>
              <a:srgbClr val="2CBAE8"/>
            </a:solidFill>
            <a:miter lim="800000"/>
            <a:headEnd/>
            <a:tailEnd/>
          </a:ln>
          <a:effectLst/>
        </p:spPr>
      </p:pic>
      <p:sp>
        <p:nvSpPr>
          <p:cNvPr id="44034" name="Rectangle 2"/>
          <p:cNvSpPr>
            <a:spLocks noGrp="1" noChangeArrowheads="1"/>
          </p:cNvSpPr>
          <p:nvPr>
            <p:ph type="title"/>
          </p:nvPr>
        </p:nvSpPr>
        <p:spPr>
          <a:xfrm>
            <a:off x="0" y="116632"/>
            <a:ext cx="8964488" cy="864096"/>
          </a:xfrm>
        </p:spPr>
        <p:txBody>
          <a:bodyPr/>
          <a:lstStyle/>
          <a:p>
            <a:r>
              <a:rPr lang="en-GB" dirty="0" smtClean="0"/>
              <a:t>Network Review &amp; Road Safety Improvement Schemes</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HD 15 Network Safety Ranking</a:t>
            </a:r>
            <a:endParaRPr lang="en-GB" dirty="0"/>
          </a:p>
        </p:txBody>
      </p:sp>
      <p:pic>
        <p:nvPicPr>
          <p:cNvPr id="90115" name="Picture 3"/>
          <p:cNvPicPr>
            <a:picLocks noGrp="1" noChangeAspect="1" noChangeArrowheads="1"/>
          </p:cNvPicPr>
          <p:nvPr>
            <p:ph idx="1"/>
          </p:nvPr>
        </p:nvPicPr>
        <p:blipFill>
          <a:blip r:embed="rId3" cstate="print"/>
          <a:srcRect/>
          <a:stretch>
            <a:fillRect/>
          </a:stretch>
        </p:blipFill>
        <p:spPr bwMode="auto">
          <a:xfrm rot="20649650">
            <a:off x="1213600" y="1152437"/>
            <a:ext cx="3523052" cy="4901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p:cNvSpPr txBox="1">
            <a:spLocks/>
          </p:cNvSpPr>
          <p:nvPr/>
        </p:nvSpPr>
        <p:spPr bwMode="auto">
          <a:xfrm>
            <a:off x="0" y="4581128"/>
            <a:ext cx="8856984" cy="18448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685800" lvl="1" indent="-228600">
              <a:spcBef>
                <a:spcPct val="20000"/>
              </a:spcBef>
            </a:pPr>
            <a:r>
              <a:rPr kumimoji="0" lang="en-GB" sz="2400" b="1" i="1" u="none" strike="noStrike" kern="0" cap="none" spc="0" normalizeH="0" baseline="0" noProof="0" dirty="0" smtClean="0">
                <a:ln>
                  <a:noFill/>
                </a:ln>
                <a:solidFill>
                  <a:srgbClr val="353E8D"/>
                </a:solidFill>
                <a:effectLst/>
                <a:uLnTx/>
                <a:uFillTx/>
                <a:latin typeface="Gill Sans MT" pitchFamily="34" charset="0"/>
              </a:rPr>
              <a:t>Network Safety Ranking:  </a:t>
            </a:r>
            <a:endParaRPr kumimoji="0" lang="en-IE" sz="2400" b="1" i="0" u="none" strike="noStrike" kern="0" cap="none" spc="0" normalizeH="0" baseline="0" noProof="0" dirty="0" smtClean="0">
              <a:ln>
                <a:noFill/>
              </a:ln>
              <a:solidFill>
                <a:srgbClr val="353E8D"/>
              </a:solidFill>
              <a:effectLst/>
              <a:uLnTx/>
              <a:uFillTx/>
              <a:latin typeface="Gill Sans MT" pitchFamily="34" charset="0"/>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Means a method for identifying, analysing and classifying parts of the existing road network according to their potential for safety development and accident cost savings.  (EU Road Infrastructure Safety Management Directive).</a:t>
            </a: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
        <p:nvSpPr>
          <p:cNvPr id="9" name="Content Placeholder 4"/>
          <p:cNvSpPr txBox="1">
            <a:spLocks/>
          </p:cNvSpPr>
          <p:nvPr/>
        </p:nvSpPr>
        <p:spPr bwMode="auto">
          <a:xfrm>
            <a:off x="0" y="1687116"/>
            <a:ext cx="8856984" cy="283569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0" u="none" strike="noStrike" kern="0" cap="none" spc="0" normalizeH="0" baseline="0" noProof="0" dirty="0" smtClean="0">
                <a:ln>
                  <a:noFill/>
                </a:ln>
                <a:solidFill>
                  <a:srgbClr val="353E8D"/>
                </a:solidFill>
                <a:effectLst/>
                <a:uLnTx/>
                <a:uFillTx/>
                <a:latin typeface="Gill Sans MT" pitchFamily="34" charset="0"/>
                <a:ea typeface="+mn-ea"/>
                <a:cs typeface="+mn-cs"/>
              </a:rPr>
              <a:t>Definitions</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rPr>
              <a:t>Ranking of high accident concentration sections or high collision concentration sections:</a:t>
            </a:r>
            <a:endParaRPr kumimoji="0" lang="en-IE" sz="2400" b="1" i="0" u="none" strike="noStrike" kern="0" cap="none" spc="0" normalizeH="0" baseline="0" noProof="0" dirty="0" smtClean="0">
              <a:ln>
                <a:noFill/>
              </a:ln>
              <a:solidFill>
                <a:srgbClr val="353E8D"/>
              </a:solidFill>
              <a:effectLst/>
              <a:uLnTx/>
              <a:uFillTx/>
              <a:latin typeface="Gill Sans MT" pitchFamily="34" charset="0"/>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Means a method to identify, analyse and rank sections of the road network which have been in operation for more than three years and upon which a large number of fatal accidents in proportion to the traffic flow have occurred. (EU Road Infrastructure Safety Management Directive).</a:t>
            </a:r>
          </a:p>
        </p:txBody>
      </p:sp>
      <p:sp>
        <p:nvSpPr>
          <p:cNvPr id="10" name="Content Placeholder 4"/>
          <p:cNvSpPr txBox="1">
            <a:spLocks/>
          </p:cNvSpPr>
          <p:nvPr/>
        </p:nvSpPr>
        <p:spPr bwMode="auto">
          <a:xfrm>
            <a:off x="0" y="4581128"/>
            <a:ext cx="8856984" cy="18448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685800" lvl="1" indent="-228600">
              <a:spcBef>
                <a:spcPct val="20000"/>
              </a:spcBef>
            </a:pPr>
            <a:r>
              <a:rPr kumimoji="0" lang="en-GB" sz="2400" b="1" i="1" u="none" strike="noStrike" kern="0" cap="none" spc="0" normalizeH="0" baseline="0" noProof="0" dirty="0" smtClean="0">
                <a:ln>
                  <a:noFill/>
                </a:ln>
                <a:solidFill>
                  <a:srgbClr val="353E8D"/>
                </a:solidFill>
                <a:effectLst/>
                <a:uLnTx/>
                <a:uFillTx/>
                <a:latin typeface="Gill Sans MT" pitchFamily="34" charset="0"/>
              </a:rPr>
              <a:t>Network Safety Ranking:  </a:t>
            </a:r>
            <a:endParaRPr kumimoji="0" lang="en-IE" sz="2400" b="1" i="0" u="none" strike="noStrike" kern="0" cap="none" spc="0" normalizeH="0" baseline="0" noProof="0" dirty="0" smtClean="0">
              <a:ln>
                <a:noFill/>
              </a:ln>
              <a:solidFill>
                <a:srgbClr val="353E8D"/>
              </a:solidFill>
              <a:effectLst/>
              <a:uLnTx/>
              <a:uFillTx/>
              <a:latin typeface="Gill Sans MT" pitchFamily="34" charset="0"/>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Means a method </a:t>
            </a:r>
            <a:r>
              <a:rPr kumimoji="0" lang="en-GB" sz="2000" b="1" i="0" u="none" strike="noStrike" kern="0" cap="none" spc="0" normalizeH="0" baseline="0" noProof="0" dirty="0" smtClean="0">
                <a:ln>
                  <a:noFill/>
                </a:ln>
                <a:solidFill>
                  <a:srgbClr val="FF0000"/>
                </a:solidFill>
                <a:effectLst/>
                <a:uLnTx/>
                <a:uFillTx/>
                <a:latin typeface="Gill Sans MT" pitchFamily="34" charset="0"/>
              </a:rPr>
              <a:t>for identifying, analysing and classifying parts of the existing road network according to their potential for safety development and accident cost savings.  </a:t>
            </a:r>
            <a:r>
              <a:rPr kumimoji="0" lang="en-GB" sz="2000" b="1" i="0" u="none" strike="noStrike" kern="0" cap="none" spc="0" normalizeH="0" baseline="0" noProof="0" dirty="0" smtClean="0">
                <a:ln>
                  <a:noFill/>
                </a:ln>
                <a:solidFill>
                  <a:srgbClr val="353E8D"/>
                </a:solidFill>
                <a:effectLst/>
                <a:uLnTx/>
                <a:uFillTx/>
                <a:latin typeface="Gill Sans MT" pitchFamily="34" charset="0"/>
              </a:rPr>
              <a:t>(EU Road Infrastructure Safety Management Directive).</a:t>
            </a: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
        <p:nvSpPr>
          <p:cNvPr id="5" name="Content Placeholder 4"/>
          <p:cNvSpPr>
            <a:spLocks noGrp="1"/>
          </p:cNvSpPr>
          <p:nvPr>
            <p:ph idx="1"/>
          </p:nvPr>
        </p:nvSpPr>
        <p:spPr>
          <a:xfrm>
            <a:off x="0" y="188640"/>
            <a:ext cx="8856984" cy="1440160"/>
          </a:xfrm>
        </p:spPr>
        <p:txBody>
          <a:bodyPr/>
          <a:lstStyle/>
          <a:p>
            <a:r>
              <a:rPr lang="en-GB" dirty="0" smtClean="0"/>
              <a:t>General</a:t>
            </a:r>
            <a:endParaRPr lang="en-IE" dirty="0" smtClean="0"/>
          </a:p>
          <a:p>
            <a:pPr lvl="2"/>
            <a:r>
              <a:rPr lang="en-GB" dirty="0" smtClean="0"/>
              <a:t>The objective of this Standard is to identify sections or locations on the road network which have a high concentration of collisions and to rank the safety of the road network. </a:t>
            </a:r>
          </a:p>
        </p:txBody>
      </p:sp>
      <p:sp>
        <p:nvSpPr>
          <p:cNvPr id="7" name="Content Placeholder 4"/>
          <p:cNvSpPr txBox="1">
            <a:spLocks/>
          </p:cNvSpPr>
          <p:nvPr/>
        </p:nvSpPr>
        <p:spPr bwMode="auto">
          <a:xfrm>
            <a:off x="0" y="1687116"/>
            <a:ext cx="8856984" cy="283569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0" u="none" strike="noStrike" kern="0" cap="none" spc="0" normalizeH="0" baseline="0" noProof="0" dirty="0" smtClean="0">
                <a:ln>
                  <a:noFill/>
                </a:ln>
                <a:solidFill>
                  <a:srgbClr val="353E8D"/>
                </a:solidFill>
                <a:effectLst/>
                <a:uLnTx/>
                <a:uFillTx/>
                <a:latin typeface="Gill Sans MT" pitchFamily="34" charset="0"/>
                <a:ea typeface="+mn-ea"/>
                <a:cs typeface="+mn-cs"/>
              </a:rPr>
              <a:t>Definitions</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742950" marR="0" lvl="1" indent="-28575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rPr>
              <a:t>Ranking of high accident concentration sections or high collision concentration sections:</a:t>
            </a:r>
            <a:endParaRPr kumimoji="0" lang="en-IE" sz="2400" b="1" i="0" u="none" strike="noStrike" kern="0" cap="none" spc="0" normalizeH="0" baseline="0" noProof="0" dirty="0" smtClean="0">
              <a:ln>
                <a:noFill/>
              </a:ln>
              <a:solidFill>
                <a:srgbClr val="353E8D"/>
              </a:solidFill>
              <a:effectLst/>
              <a:uLnTx/>
              <a:uFillTx/>
              <a:latin typeface="Gill Sans MT" pitchFamily="34" charset="0"/>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Means a method to identify, analyse and rank sections of the road network which have been in operation for more than three years and upon which a large number of </a:t>
            </a:r>
            <a:r>
              <a:rPr kumimoji="0" lang="en-GB" sz="2000" b="1" i="0" u="none" strike="noStrike" kern="0" cap="none" spc="0" normalizeH="0" baseline="0" noProof="0" dirty="0" smtClean="0">
                <a:ln>
                  <a:noFill/>
                </a:ln>
                <a:solidFill>
                  <a:srgbClr val="FF0000"/>
                </a:solidFill>
                <a:effectLst/>
                <a:uLnTx/>
                <a:uFillTx/>
                <a:latin typeface="Gill Sans MT" pitchFamily="34" charset="0"/>
              </a:rPr>
              <a:t>fatal accidents </a:t>
            </a:r>
            <a:r>
              <a:rPr kumimoji="0" lang="en-GB" sz="2000" b="1" i="0" u="none" strike="noStrike" kern="0" cap="none" spc="0" normalizeH="0" baseline="0" noProof="0" dirty="0" smtClean="0">
                <a:ln>
                  <a:noFill/>
                </a:ln>
                <a:solidFill>
                  <a:srgbClr val="353E8D"/>
                </a:solidFill>
                <a:effectLst/>
                <a:uLnTx/>
                <a:uFillTx/>
                <a:latin typeface="Gill Sans MT" pitchFamily="34" charset="0"/>
              </a:rPr>
              <a:t>in proportion to the traffic flow have occurred. (EU Road Infrastructure Safety Management Directive).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chemeClr val="hlink"/>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chemeClr val="hlink"/>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subTnLst>
                                    <p:animClr>
                                      <p:cBhvr override="childStyle">
                                        <p:cTn dur="1" fill="hold" display="0" masterRel="nextClick" afterEffect="1"/>
                                        <p:tgtEl>
                                          <p:spTgt spid="7"/>
                                        </p:tgtEl>
                                        <p:attrNameLst>
                                          <p:attrName>ppt_c</p:attrName>
                                        </p:attrNameLst>
                                      </p:cBhvr>
                                      <p:to>
                                        <a:schemeClr val="hlink"/>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5" grpId="0" uiExpand="1" build="p"/>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8640"/>
            <a:ext cx="8856984" cy="1152128"/>
          </a:xfrm>
        </p:spPr>
        <p:txBody>
          <a:bodyPr/>
          <a:lstStyle/>
          <a:p>
            <a:r>
              <a:rPr lang="en-GB" i="1" dirty="0" smtClean="0"/>
              <a:t>Fatal Collision:  </a:t>
            </a:r>
            <a:endParaRPr lang="en-IE" dirty="0" smtClean="0"/>
          </a:p>
          <a:p>
            <a:pPr lvl="2"/>
            <a:r>
              <a:rPr lang="en-GB" dirty="0" smtClean="0"/>
              <a:t>Where at least one person is killed as a result of the collision and death occurs within 30 days.</a:t>
            </a:r>
            <a:endParaRPr lang="en-IE" dirty="0" smtClean="0"/>
          </a:p>
        </p:txBody>
      </p:sp>
      <p:sp>
        <p:nvSpPr>
          <p:cNvPr id="4" name="Content Placeholder 2"/>
          <p:cNvSpPr txBox="1">
            <a:spLocks/>
          </p:cNvSpPr>
          <p:nvPr/>
        </p:nvSpPr>
        <p:spPr bwMode="auto">
          <a:xfrm>
            <a:off x="0" y="1283635"/>
            <a:ext cx="8856984" cy="20882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Serious Injury Collision: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Is an injury for which the person is detained in hospital as an ‘in-patient’, or any of the following injuries whether or not detained in hospital: fractures, concussion, internal injuries, crushing, severe cuts and lacerations, severe general shock requiring medical treatment.</a:t>
            </a:r>
            <a:endParaRPr kumimoji="0" lang="en-IE" sz="2000" b="1" i="0" u="none" strike="noStrike" kern="0" cap="none" spc="0" normalizeH="0" baseline="0" noProof="0" dirty="0" smtClean="0">
              <a:ln>
                <a:noFill/>
              </a:ln>
              <a:solidFill>
                <a:srgbClr val="353E8D"/>
              </a:solidFill>
              <a:effectLst/>
              <a:uLnTx/>
              <a:uFillTx/>
              <a:latin typeface="Gill Sans MT" pitchFamily="34" charset="0"/>
            </a:endParaRPr>
          </a:p>
        </p:txBody>
      </p:sp>
      <p:sp>
        <p:nvSpPr>
          <p:cNvPr id="5" name="Content Placeholder 2"/>
          <p:cNvSpPr txBox="1">
            <a:spLocks/>
          </p:cNvSpPr>
          <p:nvPr/>
        </p:nvSpPr>
        <p:spPr bwMode="auto">
          <a:xfrm>
            <a:off x="0" y="3314734"/>
            <a:ext cx="8856984" cy="11795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Minor Injury Collision: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Where there are no deaths or serious injuries. A ‘minor injury’ is an injury of a minor character such as a sprain or bruise.</a:t>
            </a:r>
            <a:endParaRPr kumimoji="0" lang="en-IE" sz="2000" b="1" i="0" u="none" strike="noStrike" kern="0" cap="none" spc="0" normalizeH="0" baseline="0" noProof="0" dirty="0" smtClean="0">
              <a:ln>
                <a:noFill/>
              </a:ln>
              <a:solidFill>
                <a:srgbClr val="353E8D"/>
              </a:solidFill>
              <a:effectLst/>
              <a:uLnTx/>
              <a:uFillTx/>
              <a:latin typeface="Gill Sans MT" pitchFamily="34" charset="0"/>
            </a:endParaRPr>
          </a:p>
        </p:txBody>
      </p:sp>
      <p:sp>
        <p:nvSpPr>
          <p:cNvPr id="6" name="Content Placeholder 2"/>
          <p:cNvSpPr txBox="1">
            <a:spLocks/>
          </p:cNvSpPr>
          <p:nvPr/>
        </p:nvSpPr>
        <p:spPr bwMode="auto">
          <a:xfrm>
            <a:off x="0" y="4437112"/>
            <a:ext cx="8856984" cy="136815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Material Damage Collisio</a:t>
            </a:r>
            <a:r>
              <a:rPr kumimoji="0" lang="en-GB" sz="2400" b="1" i="0" u="none" strike="noStrike" kern="0" cap="none" spc="0" normalizeH="0" baseline="0" noProof="0" dirty="0" smtClean="0">
                <a:ln>
                  <a:noFill/>
                </a:ln>
                <a:solidFill>
                  <a:srgbClr val="353E8D"/>
                </a:solidFill>
                <a:effectLst/>
                <a:uLnTx/>
                <a:uFillTx/>
                <a:latin typeface="Gill Sans MT" pitchFamily="34" charset="0"/>
                <a:ea typeface="+mn-ea"/>
                <a:cs typeface="+mn-cs"/>
              </a:rPr>
              <a:t>n: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Where there are no deaths or injuries. A collision is a ‘material damage collision’ if damage is caused to a vehicle or property.</a:t>
            </a:r>
            <a:endParaRPr kumimoji="0" lang="en-IE" sz="2000" b="1" i="0" u="none" strike="noStrike" kern="0" cap="none" spc="0" normalizeH="0" baseline="0" noProof="0" dirty="0" smtClean="0">
              <a:ln>
                <a:noFill/>
              </a:ln>
              <a:solidFill>
                <a:srgbClr val="353E8D"/>
              </a:solidFill>
              <a:effectLst/>
              <a:uLnTx/>
              <a:uFillTx/>
              <a:latin typeface="Gill Sans MT" pitchFamily="34" charset="0"/>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chemeClr val="hlink"/>
                                      </p:to>
                                    </p:animClr>
                                  </p:sub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chemeClr val="hlink"/>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subTnLst>
                                    <p:animClr>
                                      <p:cBhvr override="childStyle">
                                        <p:cTn dur="1" fill="hold" display="0" masterRel="nextClick" afterEffect="1"/>
                                        <p:tgtEl>
                                          <p:spTgt spid="4"/>
                                        </p:tgtEl>
                                        <p:attrNameLst>
                                          <p:attrName>ppt_c</p:attrName>
                                        </p:attrNameLst>
                                      </p:cBhvr>
                                      <p:to>
                                        <a:schemeClr val="hlink"/>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subTnLst>
                                    <p:animClr>
                                      <p:cBhvr override="childStyle">
                                        <p:cTn dur="1" fill="hold" display="0" masterRel="nextClick" afterEffect="1"/>
                                        <p:tgtEl>
                                          <p:spTgt spid="5"/>
                                        </p:tgtEl>
                                        <p:attrNameLst>
                                          <p:attrName>ppt_c</p:attrName>
                                        </p:attrNameLst>
                                      </p:cBhvr>
                                      <p:to>
                                        <a:schemeClr val="hlink"/>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342900" lvl="0" indent="-342900">
              <a:spcBef>
                <a:spcPct val="20000"/>
              </a:spcBef>
            </a:pPr>
            <a:r>
              <a:rPr lang="en-GB" dirty="0" smtClean="0"/>
              <a:t>RSA (Road Safety Authority)</a:t>
            </a:r>
          </a:p>
        </p:txBody>
      </p:sp>
      <p:pic>
        <p:nvPicPr>
          <p:cNvPr id="9" name="Content Placeholder 8" descr="IMG_0060.JPG"/>
          <p:cNvPicPr>
            <a:picLocks noGrp="1" noChangeAspect="1"/>
          </p:cNvPicPr>
          <p:nvPr>
            <p:ph idx="1"/>
          </p:nvPr>
        </p:nvPicPr>
        <p:blipFill>
          <a:blip r:embed="rId3" cstate="print"/>
          <a:stretch>
            <a:fillRect/>
          </a:stretch>
        </p:blipFill>
        <p:spPr>
          <a:xfrm>
            <a:off x="647965" y="836613"/>
            <a:ext cx="7776633" cy="5832474"/>
          </a:xfrm>
        </p:spPr>
      </p:pic>
      <p:sp>
        <p:nvSpPr>
          <p:cNvPr id="8" name="Content Placeholder 4"/>
          <p:cNvSpPr txBox="1">
            <a:spLocks/>
          </p:cNvSpPr>
          <p:nvPr/>
        </p:nvSpPr>
        <p:spPr bwMode="auto">
          <a:xfrm>
            <a:off x="467544" y="764704"/>
            <a:ext cx="8136904" cy="9094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6632"/>
            <a:ext cx="8856984" cy="1440160"/>
          </a:xfrm>
        </p:spPr>
        <p:txBody>
          <a:bodyPr/>
          <a:lstStyle/>
          <a:p>
            <a:r>
              <a:rPr lang="en-GB" i="1" dirty="0" smtClean="0"/>
              <a:t>Potential for Improvement (P.I.):  </a:t>
            </a:r>
            <a:endParaRPr lang="en-IE" dirty="0" smtClean="0"/>
          </a:p>
          <a:p>
            <a:pPr lvl="2"/>
            <a:r>
              <a:rPr lang="en-GB" dirty="0" smtClean="0"/>
              <a:t>The Potential for Improvement is the difference between the Average Collision Rate for the Reference Population and the Site Collision Rate.</a:t>
            </a:r>
            <a:endParaRPr lang="en-IE" dirty="0" smtClean="0"/>
          </a:p>
        </p:txBody>
      </p:sp>
      <p:sp>
        <p:nvSpPr>
          <p:cNvPr id="5" name="Content Placeholder 2"/>
          <p:cNvSpPr txBox="1">
            <a:spLocks/>
          </p:cNvSpPr>
          <p:nvPr/>
        </p:nvSpPr>
        <p:spPr bwMode="auto">
          <a:xfrm>
            <a:off x="0" y="116632"/>
            <a:ext cx="8856984" cy="14401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Potential for Improvement (P.I.):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The Potential for Improvement is the difference between the </a:t>
            </a:r>
            <a:r>
              <a:rPr kumimoji="0" lang="en-GB" sz="2000" b="1" i="0" u="none" strike="noStrike" kern="0" cap="none" spc="0" normalizeH="0" baseline="0" noProof="0" dirty="0" smtClean="0">
                <a:ln>
                  <a:noFill/>
                </a:ln>
                <a:solidFill>
                  <a:srgbClr val="FF0000"/>
                </a:solidFill>
                <a:effectLst/>
                <a:uLnTx/>
                <a:uFillTx/>
                <a:latin typeface="Gill Sans MT" pitchFamily="34" charset="0"/>
              </a:rPr>
              <a:t>Average Collision Rate</a:t>
            </a:r>
            <a:r>
              <a:rPr kumimoji="0" lang="en-GB" sz="2000" b="1" i="0" u="none" strike="noStrike" kern="0" cap="none" spc="0" normalizeH="0" baseline="0" noProof="0" dirty="0" smtClean="0">
                <a:ln>
                  <a:noFill/>
                </a:ln>
                <a:solidFill>
                  <a:srgbClr val="353E8D"/>
                </a:solidFill>
                <a:effectLst/>
                <a:uLnTx/>
                <a:uFillTx/>
                <a:latin typeface="Gill Sans MT" pitchFamily="34" charset="0"/>
              </a:rPr>
              <a:t> for the Reference Population and the </a:t>
            </a:r>
            <a:r>
              <a:rPr kumimoji="0" lang="en-GB" sz="2000" b="1" i="0" u="none" strike="noStrike" kern="0" cap="none" spc="0" normalizeH="0" baseline="0" noProof="0" dirty="0" smtClean="0">
                <a:ln>
                  <a:noFill/>
                </a:ln>
                <a:solidFill>
                  <a:srgbClr val="FF0000"/>
                </a:solidFill>
                <a:effectLst/>
                <a:uLnTx/>
                <a:uFillTx/>
                <a:latin typeface="Gill Sans MT" pitchFamily="34" charset="0"/>
              </a:rPr>
              <a:t>Site Collision Rate.</a:t>
            </a:r>
            <a:endParaRPr kumimoji="0" lang="en-IE" sz="2000" b="1" i="0" u="none" strike="noStrike" kern="0" cap="none" spc="0" normalizeH="0" baseline="0" noProof="0" dirty="0" smtClean="0">
              <a:ln>
                <a:noFill/>
              </a:ln>
              <a:solidFill>
                <a:srgbClr val="FF0000"/>
              </a:solidFill>
              <a:effectLst/>
              <a:uLnTx/>
              <a:uFillTx/>
              <a:latin typeface="Gill Sans MT" pitchFamily="34" charset="0"/>
            </a:endParaRPr>
          </a:p>
        </p:txBody>
      </p:sp>
      <p:sp>
        <p:nvSpPr>
          <p:cNvPr id="4" name="Content Placeholder 2"/>
          <p:cNvSpPr txBox="1">
            <a:spLocks/>
          </p:cNvSpPr>
          <p:nvPr/>
        </p:nvSpPr>
        <p:spPr bwMode="auto">
          <a:xfrm>
            <a:off x="0" y="1772816"/>
            <a:ext cx="8856984" cy="230425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High Concentration of Collisions or High Collision Location (HCL):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marR="0" lvl="2" indent="-228600" algn="l" defTabSz="914400" rtl="0" eaLnBrk="1" fontAlgn="base" latinLnBrk="0" hangingPunct="1">
              <a:lnSpc>
                <a:spcPct val="100000"/>
              </a:lnSpc>
              <a:spcBef>
                <a:spcPct val="20000"/>
              </a:spcBef>
              <a:spcAft>
                <a:spcPct val="0"/>
              </a:spcAft>
              <a:buClrTx/>
              <a:buSzTx/>
              <a:buFontTx/>
              <a:buNone/>
              <a:tabLst/>
              <a:defRPr/>
            </a:pPr>
            <a:r>
              <a:rPr kumimoji="0" lang="en-GB" sz="2000" b="1" i="0" u="none" strike="noStrike" kern="0" cap="none" spc="0" normalizeH="0" baseline="0" noProof="0" dirty="0" smtClean="0">
                <a:ln>
                  <a:noFill/>
                </a:ln>
                <a:solidFill>
                  <a:srgbClr val="353E8D"/>
                </a:solidFill>
                <a:effectLst/>
                <a:uLnTx/>
                <a:uFillTx/>
                <a:latin typeface="Gill Sans MT" pitchFamily="34" charset="0"/>
              </a:rPr>
              <a:t>A High Collision Location is a Site on the Network which has a Collision Rate twice above the Average Collision Rate for the Reference Population, and three or more collisions within the previous three years.</a:t>
            </a:r>
            <a:endParaRPr kumimoji="0" lang="en-GB" sz="2000" b="1" i="0" u="none" strike="noStrike" kern="0" cap="none" spc="0" normalizeH="0" baseline="0" noProof="0" dirty="0">
              <a:ln>
                <a:noFill/>
              </a:ln>
              <a:solidFill>
                <a:srgbClr val="353E8D"/>
              </a:solidFill>
              <a:effectLst/>
              <a:uLnTx/>
              <a:uFillTx/>
              <a:latin typeface="Gill Sans MT" pitchFamily="34" charset="0"/>
            </a:endParaRPr>
          </a:p>
        </p:txBody>
      </p:sp>
      <p:sp>
        <p:nvSpPr>
          <p:cNvPr id="7" name="Content Placeholder 2"/>
          <p:cNvSpPr txBox="1">
            <a:spLocks/>
          </p:cNvSpPr>
          <p:nvPr/>
        </p:nvSpPr>
        <p:spPr bwMode="auto">
          <a:xfrm>
            <a:off x="0" y="4005064"/>
            <a:ext cx="8856984" cy="180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indent="-342900">
              <a:spcBef>
                <a:spcPct val="20000"/>
              </a:spcBef>
            </a:pPr>
            <a:r>
              <a:rPr lang="en-GB" sz="2400" b="1" i="1" kern="0" dirty="0" smtClean="0">
                <a:solidFill>
                  <a:srgbClr val="353E8D"/>
                </a:solidFill>
                <a:latin typeface="Gill Sans MT" pitchFamily="34" charset="0"/>
              </a:rPr>
              <a:t>Assessment Team:</a:t>
            </a:r>
            <a:r>
              <a:rPr kumimoji="0" lang="en-GB" sz="2400" b="1" i="1" u="none" strike="noStrike" kern="0" cap="none" spc="0" normalizeH="0" baseline="0" noProof="0" dirty="0" smtClean="0">
                <a:ln>
                  <a:noFill/>
                </a:ln>
                <a:solidFill>
                  <a:srgbClr val="353E8D"/>
                </a:solidFill>
                <a:effectLst/>
                <a:uLnTx/>
                <a:uFillTx/>
                <a:latin typeface="Gill Sans MT" pitchFamily="34" charset="0"/>
                <a:ea typeface="+mn-ea"/>
                <a:cs typeface="+mn-cs"/>
              </a:rPr>
              <a:t>  </a:t>
            </a:r>
            <a:endParaRPr kumimoji="0" lang="en-IE" sz="2400" b="1" i="0" u="none" strike="noStrike" kern="0" cap="none" spc="0" normalizeH="0" baseline="0" noProof="0" dirty="0" smtClean="0">
              <a:ln>
                <a:noFill/>
              </a:ln>
              <a:solidFill>
                <a:srgbClr val="353E8D"/>
              </a:solidFill>
              <a:effectLst/>
              <a:uLnTx/>
              <a:uFillTx/>
              <a:latin typeface="Gill Sans MT" pitchFamily="34" charset="0"/>
              <a:ea typeface="+mn-ea"/>
              <a:cs typeface="+mn-cs"/>
            </a:endParaRPr>
          </a:p>
          <a:p>
            <a:pPr marL="1143000" lvl="2" indent="-228600">
              <a:spcBef>
                <a:spcPct val="20000"/>
              </a:spcBef>
            </a:pPr>
            <a:r>
              <a:rPr lang="en-IE" b="1" kern="0" dirty="0" smtClean="0">
                <a:solidFill>
                  <a:srgbClr val="353E8D"/>
                </a:solidFill>
                <a:latin typeface="Gill Sans MT" pitchFamily="34" charset="0"/>
              </a:rPr>
              <a:t>A site inspection is undertaken by a competent Assessment Team which consists of a minimum of two persons. At least one member of the assessment team shall meet the NRA training and experience requirements.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subTnLst>
                                    <p:animClr>
                                      <p:cBhvr override="childStyle">
                                        <p:cTn dur="1" fill="hold" display="0" masterRel="nextClick" afterEffect="1"/>
                                        <p:tgtEl>
                                          <p:spTgt spid="3">
                                            <p:txEl>
                                              <p:pRg st="0" end="0"/>
                                            </p:txEl>
                                          </p:spTgt>
                                        </p:tgtEl>
                                        <p:attrNameLst>
                                          <p:attrName>ppt_c</p:attrName>
                                        </p:attrNameLst>
                                      </p:cBhvr>
                                      <p:to>
                                        <a:schemeClr val="hlink"/>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subTnLst>
                                    <p:animClr>
                                      <p:cBhvr override="childStyle">
                                        <p:cTn dur="1" fill="hold" display="0" masterRel="nextClick" afterEffect="1"/>
                                        <p:tgtEl>
                                          <p:spTgt spid="3">
                                            <p:txEl>
                                              <p:pRg st="1" end="1"/>
                                            </p:txEl>
                                          </p:spTgt>
                                        </p:tgtEl>
                                        <p:attrNameLst>
                                          <p:attrName>ppt_c</p:attrName>
                                        </p:attrNameLst>
                                      </p:cBhvr>
                                      <p:to>
                                        <a:schemeClr val="hlink"/>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subTnLst>
                                    <p:animClr>
                                      <p:cBhvr override="childStyle">
                                        <p:cTn dur="1" fill="hold" display="0" masterRel="nextClick" afterEffect="1"/>
                                        <p:tgtEl>
                                          <p:spTgt spid="4"/>
                                        </p:tgtEl>
                                        <p:attrNameLst>
                                          <p:attrName>ppt_c</p:attrName>
                                        </p:attrNameLst>
                                      </p:cBhvr>
                                      <p:to>
                                        <a:schemeClr val="hlink"/>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4"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11560" y="1916832"/>
            <a:ext cx="7846640" cy="2016223"/>
          </a:xfrm>
        </p:spPr>
        <p:txBody>
          <a:bodyPr/>
          <a:lstStyle/>
          <a:p>
            <a:pPr lvl="1"/>
            <a:r>
              <a:rPr lang="en-GB" sz="3200" b="1" dirty="0" smtClean="0">
                <a:solidFill>
                  <a:srgbClr val="353E8D"/>
                </a:solidFill>
                <a:latin typeface="Gill Sans MT" pitchFamily="34" charset="0"/>
              </a:rPr>
              <a:t>Ranking of high accident concentration sections or high collision concentration sections:</a:t>
            </a:r>
            <a:endParaRPr lang="en-GB" sz="3200" b="1" dirty="0">
              <a:solidFill>
                <a:srgbClr val="353E8D"/>
              </a:solidFill>
              <a:latin typeface="Gill Sans MT"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6" name="Picture 2" descr="AADT_2004"/>
          <p:cNvPicPr>
            <a:picLocks noChangeAspect="1" noChangeArrowheads="1"/>
          </p:cNvPicPr>
          <p:nvPr/>
        </p:nvPicPr>
        <p:blipFill>
          <a:blip r:embed="rId3" cstate="print"/>
          <a:srcRect/>
          <a:stretch>
            <a:fillRect/>
          </a:stretch>
        </p:blipFill>
        <p:spPr bwMode="auto">
          <a:xfrm>
            <a:off x="4324841" y="692696"/>
            <a:ext cx="4062564" cy="5183088"/>
          </a:xfrm>
          <a:prstGeom prst="rect">
            <a:avLst/>
          </a:prstGeom>
          <a:noFill/>
        </p:spPr>
      </p:pic>
      <p:pic>
        <p:nvPicPr>
          <p:cNvPr id="303108" name="Picture 4"/>
          <p:cNvPicPr>
            <a:picLocks noChangeAspect="1" noChangeArrowheads="1"/>
          </p:cNvPicPr>
          <p:nvPr/>
        </p:nvPicPr>
        <p:blipFill>
          <a:blip r:embed="rId4" cstate="print">
            <a:lum bright="-20000" contrast="40000"/>
          </a:blip>
          <a:srcRect/>
          <a:stretch>
            <a:fillRect/>
          </a:stretch>
        </p:blipFill>
        <p:spPr bwMode="auto">
          <a:xfrm>
            <a:off x="7852791" y="4272880"/>
            <a:ext cx="1255713" cy="1676400"/>
          </a:xfrm>
          <a:prstGeom prst="rect">
            <a:avLst/>
          </a:prstGeom>
          <a:noFill/>
          <a:ln w="9525">
            <a:noFill/>
            <a:miter lim="800000"/>
            <a:headEnd/>
            <a:tailEnd/>
          </a:ln>
          <a:effectLst/>
        </p:spPr>
      </p:pic>
      <p:sp>
        <p:nvSpPr>
          <p:cNvPr id="303109" name="Text Box 5"/>
          <p:cNvSpPr txBox="1">
            <a:spLocks noChangeArrowheads="1"/>
          </p:cNvSpPr>
          <p:nvPr/>
        </p:nvSpPr>
        <p:spPr bwMode="auto">
          <a:xfrm>
            <a:off x="228600" y="890588"/>
            <a:ext cx="4343400" cy="4339650"/>
          </a:xfrm>
          <a:prstGeom prst="rect">
            <a:avLst/>
          </a:prstGeom>
          <a:noFill/>
          <a:ln w="9525">
            <a:noFill/>
            <a:miter lim="800000"/>
            <a:headEnd/>
            <a:tailEnd/>
          </a:ln>
          <a:effectLst/>
        </p:spPr>
        <p:txBody>
          <a:bodyPr>
            <a:spAutoFit/>
          </a:bodyPr>
          <a:lstStyle/>
          <a:p>
            <a:pPr>
              <a:spcBef>
                <a:spcPct val="0"/>
              </a:spcBef>
            </a:pPr>
            <a:r>
              <a:rPr lang="en-IE" sz="1800" dirty="0" smtClean="0">
                <a:solidFill>
                  <a:srgbClr val="353E8D"/>
                </a:solidFill>
                <a:latin typeface="Gill Sans MT" pitchFamily="34" charset="0"/>
              </a:rPr>
              <a:t>To </a:t>
            </a:r>
            <a:r>
              <a:rPr lang="en-IE" sz="1800" dirty="0">
                <a:solidFill>
                  <a:srgbClr val="353E8D"/>
                </a:solidFill>
                <a:latin typeface="Gill Sans MT" pitchFamily="34" charset="0"/>
              </a:rPr>
              <a:t>meet the objective, AADT is a more appropriate exposure measure than population data.</a:t>
            </a:r>
          </a:p>
          <a:p>
            <a:pPr>
              <a:spcBef>
                <a:spcPct val="0"/>
              </a:spcBef>
            </a:pPr>
            <a:endParaRPr lang="en-IE" sz="1800" dirty="0">
              <a:solidFill>
                <a:srgbClr val="353E8D"/>
              </a:solidFill>
              <a:latin typeface="Gill Sans MT" pitchFamily="34" charset="0"/>
            </a:endParaRPr>
          </a:p>
          <a:p>
            <a:pPr>
              <a:spcBef>
                <a:spcPct val="0"/>
              </a:spcBef>
            </a:pPr>
            <a:r>
              <a:rPr lang="en-IE" sz="1800" i="1" dirty="0">
                <a:solidFill>
                  <a:srgbClr val="FF0000"/>
                </a:solidFill>
                <a:latin typeface="Gill Sans MT" pitchFamily="34" charset="0"/>
              </a:rPr>
              <a:t>Linear objects</a:t>
            </a:r>
            <a:r>
              <a:rPr lang="en-IE" sz="1800" dirty="0">
                <a:solidFill>
                  <a:srgbClr val="FF0000"/>
                </a:solidFill>
                <a:latin typeface="Gill Sans MT" pitchFamily="34" charset="0"/>
              </a:rPr>
              <a:t> </a:t>
            </a:r>
            <a:r>
              <a:rPr lang="en-IE" sz="1800" dirty="0">
                <a:solidFill>
                  <a:srgbClr val="353E8D"/>
                </a:solidFill>
                <a:latin typeface="Gill Sans MT" pitchFamily="34" charset="0"/>
              </a:rPr>
              <a:t>(route data) facilitates the referencing of collisions and AADT as linear sections of the network.  </a:t>
            </a:r>
          </a:p>
          <a:p>
            <a:pPr>
              <a:spcBef>
                <a:spcPct val="0"/>
              </a:spcBef>
            </a:pPr>
            <a:endParaRPr lang="en-IE" sz="1800" dirty="0">
              <a:solidFill>
                <a:srgbClr val="353E8D"/>
              </a:solidFill>
              <a:latin typeface="Gill Sans MT" pitchFamily="34" charset="0"/>
            </a:endParaRPr>
          </a:p>
          <a:p>
            <a:pPr>
              <a:spcBef>
                <a:spcPct val="0"/>
              </a:spcBef>
            </a:pPr>
            <a:r>
              <a:rPr lang="en-IE" sz="1600" i="1" dirty="0">
                <a:solidFill>
                  <a:srgbClr val="353E8D"/>
                </a:solidFill>
                <a:latin typeface="Gill Sans MT" pitchFamily="34" charset="0"/>
              </a:rPr>
              <a:t>Example:</a:t>
            </a:r>
          </a:p>
          <a:p>
            <a:pPr>
              <a:spcBef>
                <a:spcPct val="0"/>
              </a:spcBef>
            </a:pPr>
            <a:r>
              <a:rPr lang="en-IE" sz="1600" i="1" dirty="0">
                <a:solidFill>
                  <a:srgbClr val="353E8D"/>
                </a:solidFill>
                <a:latin typeface="Gill Sans MT" pitchFamily="34" charset="0"/>
              </a:rPr>
              <a:t>From Ch 10 to Ch 20 AADT=5000</a:t>
            </a:r>
          </a:p>
          <a:p>
            <a:pPr>
              <a:spcBef>
                <a:spcPct val="0"/>
              </a:spcBef>
            </a:pPr>
            <a:r>
              <a:rPr lang="en-IE" sz="1600" i="1" dirty="0">
                <a:solidFill>
                  <a:srgbClr val="353E8D"/>
                </a:solidFill>
                <a:latin typeface="Gill Sans MT" pitchFamily="34" charset="0"/>
              </a:rPr>
              <a:t>From Ch 10 to Ch 20 seven collision occurred</a:t>
            </a:r>
          </a:p>
          <a:p>
            <a:pPr>
              <a:spcBef>
                <a:spcPct val="0"/>
              </a:spcBef>
            </a:pPr>
            <a:endParaRPr lang="en-IE" sz="1600" i="1" dirty="0">
              <a:solidFill>
                <a:srgbClr val="353E8D"/>
              </a:solidFill>
              <a:latin typeface="Gill Sans MT" pitchFamily="34" charset="0"/>
            </a:endParaRPr>
          </a:p>
          <a:p>
            <a:pPr>
              <a:spcBef>
                <a:spcPct val="0"/>
              </a:spcBef>
            </a:pPr>
            <a:r>
              <a:rPr lang="en-IE" sz="1800" dirty="0">
                <a:solidFill>
                  <a:srgbClr val="353E8D"/>
                </a:solidFill>
                <a:latin typeface="Gill Sans MT" pitchFamily="34" charset="0"/>
              </a:rPr>
              <a:t>Collision rates can be calculated for each site within </a:t>
            </a:r>
            <a:r>
              <a:rPr lang="en-IE" sz="1800" dirty="0">
                <a:solidFill>
                  <a:srgbClr val="FF0000"/>
                </a:solidFill>
                <a:latin typeface="Gill Sans MT" pitchFamily="34" charset="0"/>
              </a:rPr>
              <a:t>a </a:t>
            </a:r>
            <a:r>
              <a:rPr lang="en-IE" sz="1800" i="1" dirty="0">
                <a:solidFill>
                  <a:srgbClr val="FF0000"/>
                </a:solidFill>
                <a:latin typeface="Gill Sans MT" pitchFamily="34" charset="0"/>
              </a:rPr>
              <a:t>reference population</a:t>
            </a:r>
            <a:r>
              <a:rPr lang="en-IE" sz="1800" dirty="0">
                <a:solidFill>
                  <a:srgbClr val="FF0000"/>
                </a:solidFill>
                <a:latin typeface="Gill Sans MT" pitchFamily="34" charset="0"/>
              </a:rPr>
              <a:t>.</a:t>
            </a:r>
          </a:p>
          <a:p>
            <a:pPr>
              <a:spcBef>
                <a:spcPct val="0"/>
              </a:spcBef>
            </a:pPr>
            <a:endParaRPr lang="en-IE" sz="1600" dirty="0">
              <a:solidFill>
                <a:srgbClr val="353E8D"/>
              </a:solidFill>
              <a:latin typeface="Gill Sans MT" pitchFamily="34" charset="0"/>
            </a:endParaRPr>
          </a:p>
          <a:p>
            <a:pPr>
              <a:spcBef>
                <a:spcPct val="0"/>
              </a:spcBef>
            </a:pPr>
            <a:endParaRPr lang="en-GB" sz="1600" dirty="0">
              <a:solidFill>
                <a:schemeClr val="tx1"/>
              </a:solidFill>
              <a:latin typeface="Gill Sans MT" pitchFamily="34" charset="0"/>
            </a:endParaRPr>
          </a:p>
        </p:txBody>
      </p:sp>
      <p:sp>
        <p:nvSpPr>
          <p:cNvPr id="303110" name="Text Box 6"/>
          <p:cNvSpPr txBox="1">
            <a:spLocks noChangeArrowheads="1"/>
          </p:cNvSpPr>
          <p:nvPr/>
        </p:nvSpPr>
        <p:spPr bwMode="auto">
          <a:xfrm>
            <a:off x="5105400" y="5972175"/>
            <a:ext cx="3962400" cy="336550"/>
          </a:xfrm>
          <a:prstGeom prst="rect">
            <a:avLst/>
          </a:prstGeom>
          <a:noFill/>
          <a:ln w="9525">
            <a:noFill/>
            <a:miter lim="800000"/>
            <a:headEnd/>
            <a:tailEnd/>
          </a:ln>
          <a:effectLst/>
        </p:spPr>
        <p:txBody>
          <a:bodyPr>
            <a:spAutoFit/>
          </a:bodyPr>
          <a:lstStyle/>
          <a:p>
            <a:pPr algn="ctr"/>
            <a:r>
              <a:rPr lang="en-IE" sz="1600" dirty="0">
                <a:solidFill>
                  <a:schemeClr val="tx1"/>
                </a:solidFill>
              </a:rPr>
              <a:t>AADT (2004) on national roads.</a:t>
            </a:r>
            <a:endParaRPr lang="en-GB" sz="1600" dirty="0">
              <a:solidFill>
                <a:schemeClr val="tx1"/>
              </a:solidFill>
            </a:endParaRPr>
          </a:p>
        </p:txBody>
      </p:sp>
      <p:sp>
        <p:nvSpPr>
          <p:cNvPr id="303111" name="Rectangle 7"/>
          <p:cNvSpPr>
            <a:spLocks noGrp="1" noChangeArrowheads="1"/>
          </p:cNvSpPr>
          <p:nvPr>
            <p:ph type="title"/>
          </p:nvPr>
        </p:nvSpPr>
        <p:spPr/>
        <p:txBody>
          <a:bodyPr/>
          <a:lstStyle/>
          <a:p>
            <a:r>
              <a:rPr lang="en-US" dirty="0" smtClean="0"/>
              <a:t>Network Analysis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310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310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310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3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9" grpId="0"/>
      <p:bldP spid="3031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130" name="Picture 2" descr="Motorway_Photo_M4Kilcock"/>
          <p:cNvPicPr>
            <a:picLocks noChangeAspect="1" noChangeArrowheads="1"/>
          </p:cNvPicPr>
          <p:nvPr/>
        </p:nvPicPr>
        <p:blipFill>
          <a:blip r:embed="rId3" cstate="print"/>
          <a:srcRect/>
          <a:stretch>
            <a:fillRect/>
          </a:stretch>
        </p:blipFill>
        <p:spPr bwMode="auto">
          <a:xfrm>
            <a:off x="801688" y="965746"/>
            <a:ext cx="3541712" cy="2284412"/>
          </a:xfrm>
          <a:prstGeom prst="rect">
            <a:avLst/>
          </a:prstGeom>
          <a:noFill/>
        </p:spPr>
      </p:pic>
      <p:pic>
        <p:nvPicPr>
          <p:cNvPr id="304131" name="Picture 3" descr="Dual_Photo_M4Sligo"/>
          <p:cNvPicPr>
            <a:picLocks noChangeAspect="1" noChangeArrowheads="1"/>
          </p:cNvPicPr>
          <p:nvPr/>
        </p:nvPicPr>
        <p:blipFill>
          <a:blip r:embed="rId4" cstate="print"/>
          <a:srcRect/>
          <a:stretch>
            <a:fillRect/>
          </a:stretch>
        </p:blipFill>
        <p:spPr bwMode="auto">
          <a:xfrm>
            <a:off x="4840288" y="965746"/>
            <a:ext cx="3541712" cy="2284412"/>
          </a:xfrm>
          <a:prstGeom prst="rect">
            <a:avLst/>
          </a:prstGeom>
          <a:noFill/>
        </p:spPr>
      </p:pic>
      <p:pic>
        <p:nvPicPr>
          <p:cNvPr id="304132" name="Picture 4" descr="Rural2Lane_Photo_N4Sligo"/>
          <p:cNvPicPr>
            <a:picLocks noChangeAspect="1" noChangeArrowheads="1"/>
          </p:cNvPicPr>
          <p:nvPr/>
        </p:nvPicPr>
        <p:blipFill>
          <a:blip r:embed="rId5" cstate="print"/>
          <a:srcRect/>
          <a:stretch>
            <a:fillRect/>
          </a:stretch>
        </p:blipFill>
        <p:spPr bwMode="auto">
          <a:xfrm>
            <a:off x="4840288" y="3937546"/>
            <a:ext cx="3541712" cy="2284412"/>
          </a:xfrm>
          <a:prstGeom prst="rect">
            <a:avLst/>
          </a:prstGeom>
          <a:noFill/>
          <a:ln w="9525">
            <a:noFill/>
            <a:miter lim="800000"/>
            <a:headEnd/>
            <a:tailEnd/>
          </a:ln>
        </p:spPr>
      </p:pic>
      <p:pic>
        <p:nvPicPr>
          <p:cNvPr id="304133" name="Picture 5" descr="Urban2Lane_Photo_N59Ballysadare"/>
          <p:cNvPicPr>
            <a:picLocks noChangeAspect="1" noChangeArrowheads="1"/>
          </p:cNvPicPr>
          <p:nvPr/>
        </p:nvPicPr>
        <p:blipFill>
          <a:blip r:embed="rId6" cstate="print"/>
          <a:srcRect/>
          <a:stretch>
            <a:fillRect/>
          </a:stretch>
        </p:blipFill>
        <p:spPr bwMode="auto">
          <a:xfrm>
            <a:off x="762000" y="3937546"/>
            <a:ext cx="3541713" cy="2284412"/>
          </a:xfrm>
          <a:prstGeom prst="rect">
            <a:avLst/>
          </a:prstGeom>
          <a:noFill/>
          <a:ln w="9525">
            <a:noFill/>
            <a:miter lim="800000"/>
            <a:headEnd/>
            <a:tailEnd/>
          </a:ln>
        </p:spPr>
      </p:pic>
      <p:sp>
        <p:nvSpPr>
          <p:cNvPr id="9274" name="Text Box 58"/>
          <p:cNvSpPr txBox="1">
            <a:spLocks noChangeArrowheads="1"/>
          </p:cNvSpPr>
          <p:nvPr/>
        </p:nvSpPr>
        <p:spPr bwMode="auto">
          <a:xfrm>
            <a:off x="796925" y="692696"/>
            <a:ext cx="3546475" cy="304800"/>
          </a:xfrm>
          <a:prstGeom prst="rect">
            <a:avLst/>
          </a:prstGeom>
          <a:solidFill>
            <a:srgbClr val="3366FF"/>
          </a:solidFill>
          <a:ln w="9525">
            <a:noFill/>
            <a:miter lim="800000"/>
            <a:headEnd/>
            <a:tailEnd/>
          </a:ln>
        </p:spPr>
        <p:txBody>
          <a:bodyPr>
            <a:spAutoFit/>
          </a:bodyPr>
          <a:lstStyle/>
          <a:p>
            <a:r>
              <a:rPr lang="en-IE" sz="1400" b="1" dirty="0">
                <a:solidFill>
                  <a:schemeClr val="bg1"/>
                </a:solidFill>
                <a:effectLst>
                  <a:outerShdw blurRad="38100" dist="38100" dir="2700000" algn="tl">
                    <a:srgbClr val="000000"/>
                  </a:outerShdw>
                </a:effectLst>
              </a:rPr>
              <a:t>Population 1 = All Motorway Sites</a:t>
            </a:r>
            <a:r>
              <a:rPr lang="en-IE" sz="1200" b="1" dirty="0">
                <a:solidFill>
                  <a:schemeClr val="bg1"/>
                </a:solidFill>
                <a:effectLst>
                  <a:outerShdw blurRad="38100" dist="38100" dir="2700000" algn="tl">
                    <a:srgbClr val="000000"/>
                  </a:outerShdw>
                </a:effectLst>
              </a:rPr>
              <a:t> </a:t>
            </a:r>
            <a:endParaRPr lang="en-GB" sz="1200" b="1" dirty="0">
              <a:solidFill>
                <a:schemeClr val="bg1"/>
              </a:solidFill>
              <a:effectLst>
                <a:outerShdw blurRad="38100" dist="38100" dir="2700000" algn="tl">
                  <a:srgbClr val="000000"/>
                </a:outerShdw>
              </a:effectLst>
            </a:endParaRPr>
          </a:p>
        </p:txBody>
      </p:sp>
      <p:sp>
        <p:nvSpPr>
          <p:cNvPr id="9302" name="Text Box 86"/>
          <p:cNvSpPr txBox="1">
            <a:spLocks noChangeArrowheads="1"/>
          </p:cNvSpPr>
          <p:nvPr/>
        </p:nvSpPr>
        <p:spPr bwMode="auto">
          <a:xfrm>
            <a:off x="4695825" y="703808"/>
            <a:ext cx="3719513" cy="304800"/>
          </a:xfrm>
          <a:prstGeom prst="rect">
            <a:avLst/>
          </a:prstGeom>
          <a:solidFill>
            <a:srgbClr val="339966"/>
          </a:solidFill>
          <a:ln w="9525">
            <a:noFill/>
            <a:miter lim="800000"/>
            <a:headEnd/>
            <a:tailEnd/>
          </a:ln>
        </p:spPr>
        <p:txBody>
          <a:bodyPr>
            <a:spAutoFit/>
          </a:bodyPr>
          <a:lstStyle/>
          <a:p>
            <a:r>
              <a:rPr lang="en-IE" sz="1400" b="1" dirty="0">
                <a:solidFill>
                  <a:schemeClr val="bg1"/>
                </a:solidFill>
                <a:effectLst>
                  <a:outerShdw blurRad="38100" dist="38100" dir="2700000" algn="tl">
                    <a:srgbClr val="000000"/>
                  </a:outerShdw>
                </a:effectLst>
              </a:rPr>
              <a:t>Population 2 = Dual Carriageway Sites</a:t>
            </a:r>
            <a:endParaRPr lang="en-GB" sz="1400" b="1" dirty="0">
              <a:solidFill>
                <a:schemeClr val="bg1"/>
              </a:solidFill>
              <a:effectLst>
                <a:outerShdw blurRad="38100" dist="38100" dir="2700000" algn="tl">
                  <a:srgbClr val="000000"/>
                </a:outerShdw>
              </a:effectLst>
            </a:endParaRPr>
          </a:p>
        </p:txBody>
      </p:sp>
      <p:sp>
        <p:nvSpPr>
          <p:cNvPr id="9357" name="Rectangle 141"/>
          <p:cNvSpPr>
            <a:spLocks noChangeArrowheads="1"/>
          </p:cNvSpPr>
          <p:nvPr/>
        </p:nvSpPr>
        <p:spPr bwMode="auto">
          <a:xfrm>
            <a:off x="4840288" y="3667671"/>
            <a:ext cx="3541712" cy="304800"/>
          </a:xfrm>
          <a:prstGeom prst="rect">
            <a:avLst/>
          </a:prstGeom>
          <a:solidFill>
            <a:srgbClr val="99CC00"/>
          </a:solidFill>
          <a:ln w="9525">
            <a:noFill/>
            <a:miter lim="800000"/>
            <a:headEnd/>
            <a:tailEnd/>
          </a:ln>
        </p:spPr>
        <p:txBody>
          <a:bodyPr>
            <a:spAutoFit/>
          </a:bodyPr>
          <a:lstStyle/>
          <a:p>
            <a:pPr>
              <a:spcBef>
                <a:spcPct val="0"/>
              </a:spcBef>
            </a:pPr>
            <a:r>
              <a:rPr lang="en-IE" sz="1400" b="1" dirty="0">
                <a:solidFill>
                  <a:schemeClr val="bg1"/>
                </a:solidFill>
                <a:effectLst>
                  <a:outerShdw blurRad="38100" dist="38100" dir="2700000" algn="tl">
                    <a:srgbClr val="000000"/>
                  </a:outerShdw>
                </a:effectLst>
                <a:cs typeface="Times New Roman" pitchFamily="18" charset="0"/>
              </a:rPr>
              <a:t>Population 4 = </a:t>
            </a:r>
            <a:r>
              <a:rPr lang="en-GB" sz="1400" b="1" dirty="0">
                <a:solidFill>
                  <a:schemeClr val="bg1"/>
                </a:solidFill>
                <a:effectLst>
                  <a:outerShdw blurRad="38100" dist="38100" dir="2700000" algn="tl">
                    <a:srgbClr val="000000"/>
                  </a:outerShdw>
                </a:effectLst>
                <a:cs typeface="Times New Roman" pitchFamily="18" charset="0"/>
              </a:rPr>
              <a:t>All </a:t>
            </a:r>
            <a:r>
              <a:rPr lang="en-IE" sz="1400" b="1" dirty="0" smtClean="0">
                <a:solidFill>
                  <a:schemeClr val="bg1"/>
                </a:solidFill>
                <a:effectLst>
                  <a:outerShdw blurRad="38100" dist="38100" dir="2700000" algn="tl">
                    <a:srgbClr val="000000"/>
                  </a:outerShdw>
                </a:effectLst>
                <a:cs typeface="Times New Roman" pitchFamily="18" charset="0"/>
              </a:rPr>
              <a:t>Re</a:t>
            </a:r>
            <a:r>
              <a:rPr lang="en-GB" sz="1400" b="1" dirty="0" smtClean="0">
                <a:solidFill>
                  <a:schemeClr val="bg1"/>
                </a:solidFill>
                <a:effectLst>
                  <a:outerShdw blurRad="38100" dist="38100" dir="2700000" algn="tl">
                    <a:srgbClr val="000000"/>
                  </a:outerShdw>
                </a:effectLst>
                <a:cs typeface="Times New Roman" pitchFamily="18" charset="0"/>
              </a:rPr>
              <a:t>maining </a:t>
            </a:r>
            <a:r>
              <a:rPr lang="en-IE" sz="1400" b="1" dirty="0">
                <a:solidFill>
                  <a:schemeClr val="bg1"/>
                </a:solidFill>
                <a:effectLst>
                  <a:outerShdw blurRad="38100" dist="38100" dir="2700000" algn="tl">
                    <a:srgbClr val="000000"/>
                  </a:outerShdw>
                </a:effectLst>
                <a:cs typeface="Times New Roman" pitchFamily="18" charset="0"/>
              </a:rPr>
              <a:t>S</a:t>
            </a:r>
            <a:r>
              <a:rPr lang="en-GB" sz="1400" b="1" dirty="0">
                <a:solidFill>
                  <a:schemeClr val="bg1"/>
                </a:solidFill>
                <a:effectLst>
                  <a:outerShdw blurRad="38100" dist="38100" dir="2700000" algn="tl">
                    <a:srgbClr val="000000"/>
                  </a:outerShdw>
                </a:effectLst>
                <a:cs typeface="Times New Roman" pitchFamily="18" charset="0"/>
              </a:rPr>
              <a:t>ites</a:t>
            </a:r>
            <a:r>
              <a:rPr lang="en-GB" sz="1400" dirty="0">
                <a:solidFill>
                  <a:schemeClr val="tx1"/>
                </a:solidFill>
                <a:effectLst>
                  <a:outerShdw blurRad="38100" dist="38100" dir="2700000" algn="tl">
                    <a:srgbClr val="FFFFFF"/>
                  </a:outerShdw>
                </a:effectLst>
              </a:rPr>
              <a:t> </a:t>
            </a:r>
          </a:p>
        </p:txBody>
      </p:sp>
      <p:sp>
        <p:nvSpPr>
          <p:cNvPr id="9358" name="Rectangle 142"/>
          <p:cNvSpPr>
            <a:spLocks noChangeArrowheads="1"/>
          </p:cNvSpPr>
          <p:nvPr/>
        </p:nvSpPr>
        <p:spPr bwMode="auto">
          <a:xfrm>
            <a:off x="762000" y="3667671"/>
            <a:ext cx="3541713" cy="304800"/>
          </a:xfrm>
          <a:prstGeom prst="rect">
            <a:avLst/>
          </a:prstGeom>
          <a:solidFill>
            <a:srgbClr val="FF9900"/>
          </a:solidFill>
          <a:ln w="9525">
            <a:noFill/>
            <a:miter lim="800000"/>
            <a:headEnd/>
            <a:tailEnd/>
          </a:ln>
        </p:spPr>
        <p:txBody>
          <a:bodyPr>
            <a:spAutoFit/>
          </a:bodyPr>
          <a:lstStyle/>
          <a:p>
            <a:pPr>
              <a:spcBef>
                <a:spcPct val="0"/>
              </a:spcBef>
            </a:pPr>
            <a:r>
              <a:rPr lang="en-IE" sz="1400" b="1" dirty="0">
                <a:solidFill>
                  <a:schemeClr val="bg1"/>
                </a:solidFill>
                <a:effectLst>
                  <a:outerShdw blurRad="38100" dist="38100" dir="2700000" algn="tl">
                    <a:srgbClr val="000000"/>
                  </a:outerShdw>
                </a:effectLst>
                <a:cs typeface="Times New Roman" pitchFamily="18" charset="0"/>
              </a:rPr>
              <a:t>Population 3 = </a:t>
            </a:r>
            <a:r>
              <a:rPr lang="en-GB" sz="1400" b="1" dirty="0">
                <a:solidFill>
                  <a:schemeClr val="bg1"/>
                </a:solidFill>
                <a:effectLst>
                  <a:outerShdw blurRad="38100" dist="38100" dir="2700000" algn="tl">
                    <a:srgbClr val="000000"/>
                  </a:outerShdw>
                </a:effectLst>
                <a:cs typeface="Times New Roman" pitchFamily="18" charset="0"/>
              </a:rPr>
              <a:t>Urban </a:t>
            </a:r>
            <a:r>
              <a:rPr lang="en-IE" sz="1400" b="1" dirty="0">
                <a:solidFill>
                  <a:schemeClr val="bg1"/>
                </a:solidFill>
                <a:effectLst>
                  <a:outerShdw blurRad="38100" dist="38100" dir="2700000" algn="tl">
                    <a:srgbClr val="000000"/>
                  </a:outerShdw>
                </a:effectLst>
                <a:cs typeface="Times New Roman" pitchFamily="18" charset="0"/>
              </a:rPr>
              <a:t>S</a:t>
            </a:r>
            <a:r>
              <a:rPr lang="en-GB" sz="1400" b="1" dirty="0">
                <a:solidFill>
                  <a:schemeClr val="bg1"/>
                </a:solidFill>
                <a:effectLst>
                  <a:outerShdw blurRad="38100" dist="38100" dir="2700000" algn="tl">
                    <a:srgbClr val="000000"/>
                  </a:outerShdw>
                </a:effectLst>
                <a:cs typeface="Times New Roman" pitchFamily="18" charset="0"/>
              </a:rPr>
              <a:t>ites</a:t>
            </a:r>
            <a:endParaRPr lang="en-GB" sz="1400" b="1" dirty="0">
              <a:solidFill>
                <a:schemeClr val="tx1"/>
              </a:solidFill>
            </a:endParaRPr>
          </a:p>
        </p:txBody>
      </p:sp>
      <p:sp>
        <p:nvSpPr>
          <p:cNvPr id="304138" name="Text Box 10"/>
          <p:cNvSpPr txBox="1">
            <a:spLocks noChangeArrowheads="1"/>
          </p:cNvSpPr>
          <p:nvPr/>
        </p:nvSpPr>
        <p:spPr bwMode="auto">
          <a:xfrm>
            <a:off x="7094538" y="6477000"/>
            <a:ext cx="2049462" cy="381000"/>
          </a:xfrm>
          <a:prstGeom prst="rect">
            <a:avLst/>
          </a:prstGeom>
          <a:noFill/>
          <a:ln w="9525">
            <a:noFill/>
            <a:miter lim="800000"/>
            <a:headEnd/>
            <a:tailEnd/>
          </a:ln>
          <a:effectLst/>
        </p:spPr>
        <p:txBody>
          <a:bodyPr lIns="0" tIns="0" rIns="0" bIns="0">
            <a:spAutoFit/>
          </a:bodyPr>
          <a:lstStyle/>
          <a:p>
            <a:r>
              <a:rPr lang="en-IE" sz="1000" b="1" i="1" dirty="0">
                <a:solidFill>
                  <a:schemeClr val="bg1"/>
                </a:solidFill>
              </a:rPr>
              <a:t>SOURCE: NRA, </a:t>
            </a:r>
          </a:p>
          <a:p>
            <a:r>
              <a:rPr lang="en-IE" sz="1000" b="1" i="1" dirty="0">
                <a:solidFill>
                  <a:schemeClr val="bg1"/>
                </a:solidFill>
              </a:rPr>
              <a:t>ARAN Spatial Survey 2005</a:t>
            </a:r>
            <a:endParaRPr lang="en-GB" sz="1000" b="1" i="1" dirty="0">
              <a:solidFill>
                <a:schemeClr val="bg1"/>
              </a:solidFill>
            </a:endParaRPr>
          </a:p>
        </p:txBody>
      </p:sp>
      <p:sp>
        <p:nvSpPr>
          <p:cNvPr id="304139" name="Text Box 11"/>
          <p:cNvSpPr txBox="1">
            <a:spLocks noChangeArrowheads="1"/>
          </p:cNvSpPr>
          <p:nvPr/>
        </p:nvSpPr>
        <p:spPr bwMode="auto">
          <a:xfrm>
            <a:off x="801688" y="2883446"/>
            <a:ext cx="1657350" cy="366712"/>
          </a:xfrm>
          <a:prstGeom prst="rect">
            <a:avLst/>
          </a:prstGeom>
          <a:noFill/>
          <a:ln w="9525">
            <a:noFill/>
            <a:miter lim="800000"/>
            <a:headEnd/>
            <a:tailEnd/>
          </a:ln>
          <a:effectLst/>
        </p:spPr>
        <p:txBody>
          <a:bodyPr>
            <a:spAutoFit/>
          </a:bodyPr>
          <a:lstStyle/>
          <a:p>
            <a:r>
              <a:rPr lang="en-IE" sz="1800" b="1" dirty="0">
                <a:solidFill>
                  <a:schemeClr val="bg1"/>
                </a:solidFill>
              </a:rPr>
              <a:t>M4 Kilcock</a:t>
            </a:r>
            <a:endParaRPr lang="en-GB" sz="1800" b="1" dirty="0">
              <a:solidFill>
                <a:schemeClr val="bg1"/>
              </a:solidFill>
            </a:endParaRPr>
          </a:p>
        </p:txBody>
      </p:sp>
      <p:sp>
        <p:nvSpPr>
          <p:cNvPr id="304140" name="Text Box 12"/>
          <p:cNvSpPr txBox="1">
            <a:spLocks noChangeArrowheads="1"/>
          </p:cNvSpPr>
          <p:nvPr/>
        </p:nvSpPr>
        <p:spPr bwMode="auto">
          <a:xfrm>
            <a:off x="4840288" y="2883446"/>
            <a:ext cx="1657350" cy="366712"/>
          </a:xfrm>
          <a:prstGeom prst="rect">
            <a:avLst/>
          </a:prstGeom>
          <a:noFill/>
          <a:ln w="9525">
            <a:noFill/>
            <a:miter lim="800000"/>
            <a:headEnd/>
            <a:tailEnd/>
          </a:ln>
          <a:effectLst/>
        </p:spPr>
        <p:txBody>
          <a:bodyPr>
            <a:spAutoFit/>
          </a:bodyPr>
          <a:lstStyle/>
          <a:p>
            <a:r>
              <a:rPr lang="en-IE" sz="1800" b="1" dirty="0">
                <a:solidFill>
                  <a:schemeClr val="bg1"/>
                </a:solidFill>
              </a:rPr>
              <a:t>N4 Sligo IRR</a:t>
            </a:r>
            <a:endParaRPr lang="en-GB" sz="1800" b="1" dirty="0">
              <a:solidFill>
                <a:schemeClr val="bg1"/>
              </a:solidFill>
            </a:endParaRPr>
          </a:p>
        </p:txBody>
      </p:sp>
      <p:sp>
        <p:nvSpPr>
          <p:cNvPr id="304141" name="Text Box 13"/>
          <p:cNvSpPr txBox="1">
            <a:spLocks noChangeArrowheads="1"/>
          </p:cNvSpPr>
          <p:nvPr/>
        </p:nvSpPr>
        <p:spPr bwMode="auto">
          <a:xfrm>
            <a:off x="762000" y="5853658"/>
            <a:ext cx="2271713" cy="366713"/>
          </a:xfrm>
          <a:prstGeom prst="rect">
            <a:avLst/>
          </a:prstGeom>
          <a:noFill/>
          <a:ln w="9525">
            <a:noFill/>
            <a:miter lim="800000"/>
            <a:headEnd/>
            <a:tailEnd/>
          </a:ln>
          <a:effectLst/>
        </p:spPr>
        <p:txBody>
          <a:bodyPr>
            <a:spAutoFit/>
          </a:bodyPr>
          <a:lstStyle/>
          <a:p>
            <a:r>
              <a:rPr lang="en-IE" sz="1800" b="1" dirty="0">
                <a:solidFill>
                  <a:schemeClr val="bg1"/>
                </a:solidFill>
              </a:rPr>
              <a:t>N59 Ballysadare</a:t>
            </a:r>
            <a:endParaRPr lang="en-GB" sz="1800" b="1" dirty="0">
              <a:solidFill>
                <a:schemeClr val="bg1"/>
              </a:solidFill>
            </a:endParaRPr>
          </a:p>
        </p:txBody>
      </p:sp>
      <p:sp>
        <p:nvSpPr>
          <p:cNvPr id="304142" name="Text Box 14"/>
          <p:cNvSpPr txBox="1">
            <a:spLocks noChangeArrowheads="1"/>
          </p:cNvSpPr>
          <p:nvPr/>
        </p:nvSpPr>
        <p:spPr bwMode="auto">
          <a:xfrm>
            <a:off x="4840288" y="5442496"/>
            <a:ext cx="3367087" cy="779462"/>
          </a:xfrm>
          <a:prstGeom prst="rect">
            <a:avLst/>
          </a:prstGeom>
          <a:noFill/>
          <a:ln w="9525">
            <a:noFill/>
            <a:miter lim="800000"/>
            <a:headEnd/>
            <a:tailEnd/>
          </a:ln>
          <a:effectLst/>
        </p:spPr>
        <p:txBody>
          <a:bodyPr>
            <a:spAutoFit/>
          </a:bodyPr>
          <a:lstStyle/>
          <a:p>
            <a:r>
              <a:rPr lang="en-IE" sz="1800" b="1" dirty="0">
                <a:solidFill>
                  <a:schemeClr val="bg1"/>
                </a:solidFill>
              </a:rPr>
              <a:t>N4 north of </a:t>
            </a:r>
          </a:p>
          <a:p>
            <a:r>
              <a:rPr lang="en-IE" sz="1800" b="1" dirty="0">
                <a:solidFill>
                  <a:schemeClr val="bg1"/>
                </a:solidFill>
              </a:rPr>
              <a:t>Castlebaldwin</a:t>
            </a:r>
            <a:endParaRPr lang="en-GB" sz="1800" b="1" dirty="0">
              <a:solidFill>
                <a:schemeClr val="bg1"/>
              </a:solidFill>
            </a:endParaRPr>
          </a:p>
        </p:txBody>
      </p:sp>
      <p:sp>
        <p:nvSpPr>
          <p:cNvPr id="304143" name="Text Box 15"/>
          <p:cNvSpPr txBox="1">
            <a:spLocks noChangeArrowheads="1"/>
          </p:cNvSpPr>
          <p:nvPr/>
        </p:nvSpPr>
        <p:spPr bwMode="auto">
          <a:xfrm>
            <a:off x="0" y="0"/>
            <a:ext cx="9144000" cy="733425"/>
          </a:xfrm>
          <a:prstGeom prst="rect">
            <a:avLst/>
          </a:prstGeom>
          <a:noFill/>
          <a:ln w="9525">
            <a:noFill/>
            <a:miter lim="800000"/>
            <a:headEnd/>
            <a:tailEnd/>
          </a:ln>
          <a:effectLst/>
        </p:spPr>
        <p:txBody>
          <a:bodyPr>
            <a:spAutoFit/>
          </a:bodyPr>
          <a:lstStyle/>
          <a:p>
            <a:r>
              <a:rPr lang="en-IE" sz="1800" b="1" dirty="0">
                <a:solidFill>
                  <a:srgbClr val="353E8D"/>
                </a:solidFill>
                <a:latin typeface="Gill Sans MT" pitchFamily="34" charset="0"/>
              </a:rPr>
              <a:t>Reference Populations</a:t>
            </a:r>
            <a:endParaRPr lang="en-IE" sz="1600" b="1" dirty="0">
              <a:solidFill>
                <a:srgbClr val="353E8D"/>
              </a:solidFill>
              <a:latin typeface="Gill Sans MT" pitchFamily="34" charset="0"/>
            </a:endParaRPr>
          </a:p>
          <a:p>
            <a:r>
              <a:rPr lang="en-IE" sz="1600" dirty="0">
                <a:solidFill>
                  <a:srgbClr val="353E8D"/>
                </a:solidFill>
                <a:latin typeface="Gill Sans MT" pitchFamily="34" charset="0"/>
              </a:rPr>
              <a:t>Subsets of road network that have similar features and are expected to have a similar safety record</a:t>
            </a:r>
            <a:endParaRPr lang="en-GB" sz="1600" dirty="0">
              <a:solidFill>
                <a:srgbClr val="353E8D"/>
              </a:solidFill>
              <a:latin typeface="Gill Sans MT"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Picture 2" descr="ReferencePopulation_Example2"/>
          <p:cNvPicPr>
            <a:picLocks noChangeAspect="1" noChangeArrowheads="1"/>
          </p:cNvPicPr>
          <p:nvPr/>
        </p:nvPicPr>
        <p:blipFill>
          <a:blip r:embed="rId3" cstate="print"/>
          <a:srcRect/>
          <a:stretch>
            <a:fillRect/>
          </a:stretch>
        </p:blipFill>
        <p:spPr bwMode="auto">
          <a:xfrm>
            <a:off x="1714500" y="1989138"/>
            <a:ext cx="5422900" cy="4295775"/>
          </a:xfrm>
          <a:prstGeom prst="rect">
            <a:avLst/>
          </a:prstGeom>
          <a:noFill/>
        </p:spPr>
      </p:pic>
      <p:sp>
        <p:nvSpPr>
          <p:cNvPr id="9274" name="Text Box 58"/>
          <p:cNvSpPr txBox="1">
            <a:spLocks noChangeArrowheads="1"/>
          </p:cNvSpPr>
          <p:nvPr/>
        </p:nvSpPr>
        <p:spPr bwMode="auto">
          <a:xfrm>
            <a:off x="3659188" y="5851525"/>
            <a:ext cx="1671637" cy="304800"/>
          </a:xfrm>
          <a:prstGeom prst="rect">
            <a:avLst/>
          </a:prstGeom>
          <a:solidFill>
            <a:srgbClr val="3366FF"/>
          </a:solidFill>
          <a:ln w="9525">
            <a:noFill/>
            <a:miter lim="800000"/>
            <a:headEnd/>
            <a:tailEnd/>
          </a:ln>
        </p:spPr>
        <p:txBody>
          <a:bodyPr>
            <a:spAutoFit/>
          </a:bodyPr>
          <a:lstStyle/>
          <a:p>
            <a:r>
              <a:rPr lang="en-IE" sz="1400" b="1" dirty="0">
                <a:solidFill>
                  <a:schemeClr val="bg1"/>
                </a:solidFill>
                <a:effectLst>
                  <a:outerShdw blurRad="38100" dist="38100" dir="2700000" algn="tl">
                    <a:srgbClr val="000000"/>
                  </a:outerShdw>
                </a:effectLst>
              </a:rPr>
              <a:t>Motorway Sites</a:t>
            </a:r>
            <a:endParaRPr lang="en-GB" sz="1400" b="1" dirty="0">
              <a:solidFill>
                <a:schemeClr val="bg1"/>
              </a:solidFill>
              <a:effectLst>
                <a:outerShdw blurRad="38100" dist="38100" dir="2700000" algn="tl">
                  <a:srgbClr val="000000"/>
                </a:outerShdw>
              </a:effectLst>
            </a:endParaRPr>
          </a:p>
        </p:txBody>
      </p:sp>
      <p:sp>
        <p:nvSpPr>
          <p:cNvPr id="9302" name="Text Box 86"/>
          <p:cNvSpPr txBox="1">
            <a:spLocks noChangeArrowheads="1"/>
          </p:cNvSpPr>
          <p:nvPr/>
        </p:nvSpPr>
        <p:spPr bwMode="auto">
          <a:xfrm>
            <a:off x="4176713" y="4719638"/>
            <a:ext cx="2306637" cy="304800"/>
          </a:xfrm>
          <a:prstGeom prst="rect">
            <a:avLst/>
          </a:prstGeom>
          <a:solidFill>
            <a:srgbClr val="339966"/>
          </a:solidFill>
          <a:ln w="9525">
            <a:noFill/>
            <a:miter lim="800000"/>
            <a:headEnd/>
            <a:tailEnd/>
          </a:ln>
        </p:spPr>
        <p:txBody>
          <a:bodyPr>
            <a:spAutoFit/>
          </a:bodyPr>
          <a:lstStyle/>
          <a:p>
            <a:r>
              <a:rPr lang="en-IE" sz="1400" b="1" dirty="0">
                <a:solidFill>
                  <a:schemeClr val="bg1"/>
                </a:solidFill>
                <a:effectLst>
                  <a:outerShdw blurRad="38100" dist="38100" dir="2700000" algn="tl">
                    <a:srgbClr val="000000"/>
                  </a:outerShdw>
                </a:effectLst>
              </a:rPr>
              <a:t>Dual Carriageway Sites</a:t>
            </a:r>
            <a:endParaRPr lang="en-GB" sz="1400" b="1" dirty="0">
              <a:solidFill>
                <a:schemeClr val="bg1"/>
              </a:solidFill>
              <a:effectLst>
                <a:outerShdw blurRad="38100" dist="38100" dir="2700000" algn="tl">
                  <a:srgbClr val="000000"/>
                </a:outerShdw>
              </a:effectLst>
            </a:endParaRPr>
          </a:p>
        </p:txBody>
      </p:sp>
      <p:sp>
        <p:nvSpPr>
          <p:cNvPr id="9357" name="Rectangle 141"/>
          <p:cNvSpPr>
            <a:spLocks noChangeArrowheads="1"/>
          </p:cNvSpPr>
          <p:nvPr/>
        </p:nvSpPr>
        <p:spPr bwMode="auto">
          <a:xfrm>
            <a:off x="220663" y="5024438"/>
            <a:ext cx="2062162" cy="304800"/>
          </a:xfrm>
          <a:prstGeom prst="rect">
            <a:avLst/>
          </a:prstGeom>
          <a:solidFill>
            <a:srgbClr val="99CC00"/>
          </a:solidFill>
          <a:ln w="9525">
            <a:noFill/>
            <a:miter lim="800000"/>
            <a:headEnd/>
            <a:tailEnd/>
          </a:ln>
        </p:spPr>
        <p:txBody>
          <a:bodyPr>
            <a:spAutoFit/>
          </a:bodyPr>
          <a:lstStyle/>
          <a:p>
            <a:pPr>
              <a:spcBef>
                <a:spcPct val="0"/>
              </a:spcBef>
            </a:pPr>
            <a:r>
              <a:rPr lang="en-GB" sz="1400" b="1" dirty="0">
                <a:solidFill>
                  <a:schemeClr val="bg1"/>
                </a:solidFill>
                <a:effectLst>
                  <a:outerShdw blurRad="38100" dist="38100" dir="2700000" algn="tl">
                    <a:srgbClr val="000000"/>
                  </a:outerShdw>
                </a:effectLst>
                <a:cs typeface="Times New Roman" pitchFamily="18" charset="0"/>
              </a:rPr>
              <a:t>All </a:t>
            </a:r>
            <a:r>
              <a:rPr lang="en-IE" sz="1400" b="1" dirty="0">
                <a:solidFill>
                  <a:schemeClr val="bg1"/>
                </a:solidFill>
                <a:effectLst>
                  <a:outerShdw blurRad="38100" dist="38100" dir="2700000" algn="tl">
                    <a:srgbClr val="000000"/>
                  </a:outerShdw>
                </a:effectLst>
                <a:cs typeface="Times New Roman" pitchFamily="18" charset="0"/>
              </a:rPr>
              <a:t>R</a:t>
            </a:r>
            <a:r>
              <a:rPr lang="en-GB" sz="1400" b="1" dirty="0">
                <a:solidFill>
                  <a:schemeClr val="bg1"/>
                </a:solidFill>
                <a:effectLst>
                  <a:outerShdw blurRad="38100" dist="38100" dir="2700000" algn="tl">
                    <a:srgbClr val="000000"/>
                  </a:outerShdw>
                </a:effectLst>
                <a:cs typeface="Times New Roman" pitchFamily="18" charset="0"/>
              </a:rPr>
              <a:t>emaining </a:t>
            </a:r>
            <a:r>
              <a:rPr lang="en-IE" sz="1400" b="1" dirty="0">
                <a:solidFill>
                  <a:schemeClr val="bg1"/>
                </a:solidFill>
                <a:effectLst>
                  <a:outerShdw blurRad="38100" dist="38100" dir="2700000" algn="tl">
                    <a:srgbClr val="000000"/>
                  </a:outerShdw>
                </a:effectLst>
                <a:cs typeface="Times New Roman" pitchFamily="18" charset="0"/>
              </a:rPr>
              <a:t>S</a:t>
            </a:r>
            <a:r>
              <a:rPr lang="en-GB" sz="1400" b="1" dirty="0">
                <a:solidFill>
                  <a:schemeClr val="bg1"/>
                </a:solidFill>
                <a:effectLst>
                  <a:outerShdw blurRad="38100" dist="38100" dir="2700000" algn="tl">
                    <a:srgbClr val="000000"/>
                  </a:outerShdw>
                </a:effectLst>
                <a:cs typeface="Times New Roman" pitchFamily="18" charset="0"/>
              </a:rPr>
              <a:t>ites</a:t>
            </a:r>
            <a:r>
              <a:rPr lang="en-GB" sz="1100" dirty="0">
                <a:solidFill>
                  <a:schemeClr val="tx1"/>
                </a:solidFill>
                <a:effectLst>
                  <a:outerShdw blurRad="38100" dist="38100" dir="2700000" algn="tl">
                    <a:srgbClr val="FFFFFF"/>
                  </a:outerShdw>
                </a:effectLst>
                <a:latin typeface="Times New Roman" pitchFamily="18" charset="0"/>
              </a:rPr>
              <a:t> </a:t>
            </a:r>
            <a:endParaRPr lang="en-GB" sz="2400" dirty="0">
              <a:solidFill>
                <a:schemeClr val="tx1"/>
              </a:solidFill>
              <a:effectLst>
                <a:outerShdw blurRad="38100" dist="38100" dir="2700000" algn="tl">
                  <a:srgbClr val="FFFFFF"/>
                </a:outerShdw>
              </a:effectLst>
              <a:latin typeface="Times New Roman" pitchFamily="18" charset="0"/>
            </a:endParaRPr>
          </a:p>
        </p:txBody>
      </p:sp>
      <p:sp>
        <p:nvSpPr>
          <p:cNvPr id="9358" name="Rectangle 142"/>
          <p:cNvSpPr>
            <a:spLocks noChangeArrowheads="1"/>
          </p:cNvSpPr>
          <p:nvPr/>
        </p:nvSpPr>
        <p:spPr bwMode="auto">
          <a:xfrm>
            <a:off x="5646738" y="2928938"/>
            <a:ext cx="1238250" cy="304800"/>
          </a:xfrm>
          <a:prstGeom prst="rect">
            <a:avLst/>
          </a:prstGeom>
          <a:solidFill>
            <a:srgbClr val="FF9900"/>
          </a:solidFill>
          <a:ln w="9525">
            <a:noFill/>
            <a:miter lim="800000"/>
            <a:headEnd/>
            <a:tailEnd/>
          </a:ln>
        </p:spPr>
        <p:txBody>
          <a:bodyPr>
            <a:spAutoFit/>
          </a:bodyPr>
          <a:lstStyle/>
          <a:p>
            <a:pPr>
              <a:spcBef>
                <a:spcPct val="0"/>
              </a:spcBef>
            </a:pPr>
            <a:r>
              <a:rPr lang="en-GB" sz="1400" b="1" dirty="0">
                <a:solidFill>
                  <a:schemeClr val="bg1"/>
                </a:solidFill>
                <a:effectLst>
                  <a:outerShdw blurRad="38100" dist="38100" dir="2700000" algn="tl">
                    <a:srgbClr val="000000"/>
                  </a:outerShdw>
                </a:effectLst>
                <a:cs typeface="Times New Roman" pitchFamily="18" charset="0"/>
              </a:rPr>
              <a:t>Urban </a:t>
            </a:r>
            <a:r>
              <a:rPr lang="en-IE" sz="1400" b="1" dirty="0">
                <a:solidFill>
                  <a:schemeClr val="bg1"/>
                </a:solidFill>
                <a:effectLst>
                  <a:outerShdw blurRad="38100" dist="38100" dir="2700000" algn="tl">
                    <a:srgbClr val="000000"/>
                  </a:outerShdw>
                </a:effectLst>
                <a:cs typeface="Times New Roman" pitchFamily="18" charset="0"/>
              </a:rPr>
              <a:t>S</a:t>
            </a:r>
            <a:r>
              <a:rPr lang="en-GB" sz="1400" b="1" dirty="0">
                <a:solidFill>
                  <a:schemeClr val="bg1"/>
                </a:solidFill>
                <a:effectLst>
                  <a:outerShdw blurRad="38100" dist="38100" dir="2700000" algn="tl">
                    <a:srgbClr val="000000"/>
                  </a:outerShdw>
                </a:effectLst>
                <a:cs typeface="Times New Roman" pitchFamily="18" charset="0"/>
              </a:rPr>
              <a:t>ites</a:t>
            </a:r>
            <a:endParaRPr lang="en-GB" sz="1400" b="1" dirty="0">
              <a:solidFill>
                <a:schemeClr val="tx1"/>
              </a:solidFill>
            </a:endParaRPr>
          </a:p>
        </p:txBody>
      </p:sp>
      <p:sp>
        <p:nvSpPr>
          <p:cNvPr id="305159" name="Text Box 7"/>
          <p:cNvSpPr txBox="1">
            <a:spLocks noChangeArrowheads="1"/>
          </p:cNvSpPr>
          <p:nvPr/>
        </p:nvSpPr>
        <p:spPr bwMode="auto">
          <a:xfrm>
            <a:off x="0" y="0"/>
            <a:ext cx="9144000" cy="1600438"/>
          </a:xfrm>
          <a:prstGeom prst="rect">
            <a:avLst/>
          </a:prstGeom>
          <a:noFill/>
          <a:ln w="9525">
            <a:noFill/>
            <a:miter lim="800000"/>
            <a:headEnd/>
            <a:tailEnd/>
          </a:ln>
          <a:effectLst/>
        </p:spPr>
        <p:txBody>
          <a:bodyPr>
            <a:spAutoFit/>
          </a:bodyPr>
          <a:lstStyle/>
          <a:p>
            <a:r>
              <a:rPr lang="en-IE" sz="1800" b="1" dirty="0">
                <a:solidFill>
                  <a:srgbClr val="353E8D"/>
                </a:solidFill>
                <a:latin typeface="Gill Sans MT" pitchFamily="34" charset="0"/>
              </a:rPr>
              <a:t>Reference Populations</a:t>
            </a:r>
            <a:endParaRPr lang="en-IE" sz="1600" b="1" dirty="0">
              <a:solidFill>
                <a:srgbClr val="353E8D"/>
              </a:solidFill>
              <a:latin typeface="Gill Sans MT" pitchFamily="34" charset="0"/>
            </a:endParaRPr>
          </a:p>
          <a:p>
            <a:r>
              <a:rPr lang="en-IE" sz="1600" dirty="0">
                <a:solidFill>
                  <a:srgbClr val="353E8D"/>
                </a:solidFill>
                <a:latin typeface="Gill Sans MT" pitchFamily="34" charset="0"/>
              </a:rPr>
              <a:t>An </a:t>
            </a:r>
            <a:r>
              <a:rPr lang="en-IE" sz="1600" i="1" dirty="0">
                <a:solidFill>
                  <a:srgbClr val="FF0000"/>
                </a:solidFill>
                <a:latin typeface="Gill Sans MT" pitchFamily="34" charset="0"/>
              </a:rPr>
              <a:t>average collision rate</a:t>
            </a:r>
            <a:r>
              <a:rPr lang="en-IE" sz="1600" dirty="0">
                <a:solidFill>
                  <a:srgbClr val="FF0000"/>
                </a:solidFill>
                <a:latin typeface="Gill Sans MT" pitchFamily="34" charset="0"/>
              </a:rPr>
              <a:t> </a:t>
            </a:r>
            <a:r>
              <a:rPr lang="en-IE" sz="1600" dirty="0">
                <a:solidFill>
                  <a:srgbClr val="353E8D"/>
                </a:solidFill>
                <a:latin typeface="Gill Sans MT" pitchFamily="34" charset="0"/>
              </a:rPr>
              <a:t>is calculated for each population and compared to all sites within it. The site is considered </a:t>
            </a:r>
            <a:r>
              <a:rPr lang="en-IE" sz="1600" i="1" dirty="0">
                <a:solidFill>
                  <a:srgbClr val="FF0000"/>
                </a:solidFill>
                <a:latin typeface="Gill Sans MT" pitchFamily="34" charset="0"/>
              </a:rPr>
              <a:t>deviant</a:t>
            </a:r>
            <a:r>
              <a:rPr lang="en-IE" sz="1600" dirty="0">
                <a:solidFill>
                  <a:srgbClr val="353E8D"/>
                </a:solidFill>
                <a:latin typeface="Gill Sans MT" pitchFamily="34" charset="0"/>
              </a:rPr>
              <a:t>  when its collision rate </a:t>
            </a:r>
            <a:r>
              <a:rPr lang="en-IE" sz="1600" i="1" dirty="0">
                <a:solidFill>
                  <a:srgbClr val="353E8D"/>
                </a:solidFill>
                <a:latin typeface="Gill Sans MT" pitchFamily="34" charset="0"/>
              </a:rPr>
              <a:t>exceeds </a:t>
            </a:r>
            <a:r>
              <a:rPr lang="en-IE" sz="1600" i="1" dirty="0">
                <a:solidFill>
                  <a:srgbClr val="FF0000"/>
                </a:solidFill>
                <a:latin typeface="Gill Sans MT" pitchFamily="34" charset="0"/>
              </a:rPr>
              <a:t>twice the average</a:t>
            </a:r>
            <a:r>
              <a:rPr lang="en-IE" sz="1600" dirty="0">
                <a:solidFill>
                  <a:srgbClr val="FF0000"/>
                </a:solidFill>
                <a:latin typeface="Gill Sans MT" pitchFamily="34" charset="0"/>
              </a:rPr>
              <a:t> </a:t>
            </a:r>
            <a:r>
              <a:rPr lang="en-IE" sz="1600" dirty="0">
                <a:solidFill>
                  <a:srgbClr val="353E8D"/>
                </a:solidFill>
                <a:latin typeface="Gill Sans MT" pitchFamily="34" charset="0"/>
              </a:rPr>
              <a:t>for the reference</a:t>
            </a:r>
            <a:r>
              <a:rPr lang="en-IE" sz="1600" b="1" dirty="0">
                <a:solidFill>
                  <a:srgbClr val="353E8D"/>
                </a:solidFill>
                <a:latin typeface="Gill Sans MT" pitchFamily="34" charset="0"/>
              </a:rPr>
              <a:t> </a:t>
            </a:r>
            <a:r>
              <a:rPr lang="en-IE" sz="1600" dirty="0">
                <a:solidFill>
                  <a:srgbClr val="353E8D"/>
                </a:solidFill>
                <a:latin typeface="Gill Sans MT" pitchFamily="34" charset="0"/>
              </a:rPr>
              <a:t>population.</a:t>
            </a:r>
          </a:p>
          <a:p>
            <a:r>
              <a:rPr lang="en-IE" sz="1600" dirty="0">
                <a:solidFill>
                  <a:srgbClr val="353E8D"/>
                </a:solidFill>
                <a:latin typeface="Gill Sans MT" pitchFamily="34" charset="0"/>
              </a:rPr>
              <a:t>An </a:t>
            </a:r>
            <a:r>
              <a:rPr lang="en-IE" sz="1600" i="1" dirty="0">
                <a:solidFill>
                  <a:srgbClr val="FF0000"/>
                </a:solidFill>
                <a:latin typeface="Gill Sans MT" pitchFamily="34" charset="0"/>
              </a:rPr>
              <a:t>average frequency rate</a:t>
            </a:r>
            <a:r>
              <a:rPr lang="en-IE" sz="1600" dirty="0">
                <a:solidFill>
                  <a:srgbClr val="FF0000"/>
                </a:solidFill>
                <a:latin typeface="Gill Sans MT" pitchFamily="34" charset="0"/>
              </a:rPr>
              <a:t> </a:t>
            </a:r>
            <a:r>
              <a:rPr lang="en-IE" sz="1600" dirty="0">
                <a:solidFill>
                  <a:srgbClr val="353E8D"/>
                </a:solidFill>
                <a:latin typeface="Gill Sans MT" pitchFamily="34" charset="0"/>
              </a:rPr>
              <a:t>is calculated for each population and compared to all sites within it. The site is considered </a:t>
            </a:r>
            <a:r>
              <a:rPr lang="en-IE" sz="1600" i="1" dirty="0">
                <a:solidFill>
                  <a:srgbClr val="FF0000"/>
                </a:solidFill>
                <a:latin typeface="Gill Sans MT" pitchFamily="34" charset="0"/>
              </a:rPr>
              <a:t>deviant</a:t>
            </a:r>
            <a:r>
              <a:rPr lang="en-IE" sz="1600" dirty="0">
                <a:solidFill>
                  <a:srgbClr val="353E8D"/>
                </a:solidFill>
                <a:latin typeface="Gill Sans MT" pitchFamily="34" charset="0"/>
              </a:rPr>
              <a:t>  when its frequency rate </a:t>
            </a:r>
            <a:r>
              <a:rPr lang="en-IE" sz="1600" i="1" dirty="0">
                <a:solidFill>
                  <a:srgbClr val="353E8D"/>
                </a:solidFill>
                <a:latin typeface="Gill Sans MT" pitchFamily="34" charset="0"/>
              </a:rPr>
              <a:t>exceeds </a:t>
            </a:r>
            <a:r>
              <a:rPr lang="en-IE" sz="1600" i="1" dirty="0">
                <a:solidFill>
                  <a:srgbClr val="FF0000"/>
                </a:solidFill>
                <a:latin typeface="Gill Sans MT" pitchFamily="34" charset="0"/>
              </a:rPr>
              <a:t>twice the average</a:t>
            </a:r>
            <a:r>
              <a:rPr lang="en-IE" sz="1600" dirty="0">
                <a:solidFill>
                  <a:srgbClr val="FF0000"/>
                </a:solidFill>
                <a:latin typeface="Gill Sans MT" pitchFamily="34" charset="0"/>
              </a:rPr>
              <a:t> </a:t>
            </a:r>
            <a:r>
              <a:rPr lang="en-IE" sz="1600" dirty="0">
                <a:solidFill>
                  <a:srgbClr val="353E8D"/>
                </a:solidFill>
                <a:latin typeface="Gill Sans MT" pitchFamily="34" charset="0"/>
              </a:rPr>
              <a:t>for the reference</a:t>
            </a:r>
            <a:r>
              <a:rPr lang="en-IE" sz="1600" b="1" dirty="0">
                <a:solidFill>
                  <a:srgbClr val="353E8D"/>
                </a:solidFill>
                <a:latin typeface="Gill Sans MT" pitchFamily="34" charset="0"/>
              </a:rPr>
              <a:t> </a:t>
            </a:r>
            <a:r>
              <a:rPr lang="en-IE" sz="1600" dirty="0">
                <a:solidFill>
                  <a:srgbClr val="353E8D"/>
                </a:solidFill>
                <a:latin typeface="Gill Sans MT" pitchFamily="34" charset="0"/>
              </a:rPr>
              <a:t>population.</a:t>
            </a:r>
            <a:endParaRPr lang="en-GB" sz="1600" dirty="0">
              <a:solidFill>
                <a:srgbClr val="353E8D"/>
              </a:solidFill>
              <a:latin typeface="Gill Sans MT" pitchFamily="34" charset="0"/>
            </a:endParaRPr>
          </a:p>
        </p:txBody>
      </p:sp>
      <p:sp>
        <p:nvSpPr>
          <p:cNvPr id="305160" name="Text Box 8"/>
          <p:cNvSpPr txBox="1">
            <a:spLocks noChangeArrowheads="1"/>
          </p:cNvSpPr>
          <p:nvPr/>
        </p:nvSpPr>
        <p:spPr bwMode="auto">
          <a:xfrm>
            <a:off x="1714500" y="1992313"/>
            <a:ext cx="2165350" cy="623887"/>
          </a:xfrm>
          <a:prstGeom prst="rect">
            <a:avLst/>
          </a:prstGeom>
          <a:solidFill>
            <a:schemeClr val="bg1">
              <a:alpha val="50000"/>
            </a:schemeClr>
          </a:solidFill>
          <a:ln w="9525">
            <a:noFill/>
            <a:miter lim="800000"/>
            <a:headEnd/>
            <a:tailEnd/>
          </a:ln>
          <a:effectLst/>
        </p:spPr>
        <p:txBody>
          <a:bodyPr>
            <a:spAutoFit/>
          </a:bodyPr>
          <a:lstStyle/>
          <a:p>
            <a:pPr algn="ctr"/>
            <a:r>
              <a:rPr lang="en-IE" sz="1400" b="1" dirty="0">
                <a:solidFill>
                  <a:schemeClr val="tx1"/>
                </a:solidFill>
              </a:rPr>
              <a:t>Extent of Site</a:t>
            </a:r>
          </a:p>
          <a:p>
            <a:pPr algn="ctr"/>
            <a:endParaRPr lang="en-GB" sz="1400" b="1" dirty="0">
              <a:solidFill>
                <a:schemeClr val="tx1"/>
              </a:solidFill>
            </a:endParaRPr>
          </a:p>
        </p:txBody>
      </p:sp>
      <p:sp>
        <p:nvSpPr>
          <p:cNvPr id="305161" name="Line 9"/>
          <p:cNvSpPr>
            <a:spLocks noChangeShapeType="1"/>
          </p:cNvSpPr>
          <p:nvPr/>
        </p:nvSpPr>
        <p:spPr bwMode="auto">
          <a:xfrm>
            <a:off x="1916113" y="2416175"/>
            <a:ext cx="1687512" cy="0"/>
          </a:xfrm>
          <a:prstGeom prst="line">
            <a:avLst/>
          </a:prstGeom>
          <a:noFill/>
          <a:ln w="28575">
            <a:solidFill>
              <a:schemeClr val="tx1"/>
            </a:solidFill>
            <a:round/>
            <a:headEnd type="triangle" w="med" len="med"/>
            <a:tailEnd type="triangle" w="med" len="med"/>
          </a:ln>
          <a:effectLst/>
        </p:spPr>
        <p:txBody>
          <a:bodyPr/>
          <a:lstStyle/>
          <a:p>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2" name="Picture 2" descr="D:\DesOC\RoadSafety\Harry\RSE_PortumnaPresentation\Carlow_ColRate.jpg"/>
          <p:cNvPicPr>
            <a:picLocks noChangeAspect="1" noChangeArrowheads="1"/>
          </p:cNvPicPr>
          <p:nvPr/>
        </p:nvPicPr>
        <p:blipFill>
          <a:blip r:embed="rId3" cstate="print"/>
          <a:srcRect/>
          <a:stretch>
            <a:fillRect/>
          </a:stretch>
        </p:blipFill>
        <p:spPr bwMode="auto">
          <a:xfrm>
            <a:off x="304800" y="838200"/>
            <a:ext cx="5837238" cy="4965700"/>
          </a:xfrm>
          <a:prstGeom prst="rect">
            <a:avLst/>
          </a:prstGeom>
          <a:noFill/>
          <a:ln w="9525">
            <a:noFill/>
            <a:miter lim="800000"/>
            <a:headEnd/>
            <a:tailEnd/>
          </a:ln>
        </p:spPr>
      </p:pic>
      <p:sp>
        <p:nvSpPr>
          <p:cNvPr id="8195" name="Text Box 3"/>
          <p:cNvSpPr txBox="1">
            <a:spLocks noChangeArrowheads="1"/>
          </p:cNvSpPr>
          <p:nvPr/>
        </p:nvSpPr>
        <p:spPr bwMode="auto">
          <a:xfrm>
            <a:off x="4343400" y="1905000"/>
            <a:ext cx="3810000" cy="274638"/>
          </a:xfrm>
          <a:prstGeom prst="rect">
            <a:avLst/>
          </a:prstGeom>
          <a:solidFill>
            <a:srgbClr val="33CC33"/>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Below average rate for reference population</a:t>
            </a:r>
            <a:endParaRPr lang="en-GB" sz="1200" b="1" dirty="0">
              <a:solidFill>
                <a:schemeClr val="bg1"/>
              </a:solidFill>
              <a:effectLst>
                <a:outerShdw blurRad="38100" dist="38100" dir="2700000" algn="tl">
                  <a:srgbClr val="000000"/>
                </a:outerShdw>
              </a:effectLst>
            </a:endParaRPr>
          </a:p>
        </p:txBody>
      </p:sp>
      <p:sp>
        <p:nvSpPr>
          <p:cNvPr id="8196" name="Text Box 4"/>
          <p:cNvSpPr txBox="1">
            <a:spLocks noChangeArrowheads="1"/>
          </p:cNvSpPr>
          <p:nvPr/>
        </p:nvSpPr>
        <p:spPr bwMode="auto">
          <a:xfrm>
            <a:off x="4318000" y="2514600"/>
            <a:ext cx="4216400" cy="274638"/>
          </a:xfrm>
          <a:prstGeom prst="rect">
            <a:avLst/>
          </a:prstGeom>
          <a:solidFill>
            <a:srgbClr val="000080"/>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Twice below average rate for reference population</a:t>
            </a:r>
            <a:endParaRPr lang="en-GB" sz="1200" b="1" dirty="0">
              <a:solidFill>
                <a:schemeClr val="bg1"/>
              </a:solidFill>
              <a:effectLst>
                <a:outerShdw blurRad="38100" dist="38100" dir="2700000" algn="tl">
                  <a:srgbClr val="000000"/>
                </a:outerShdw>
              </a:effectLst>
            </a:endParaRPr>
          </a:p>
        </p:txBody>
      </p:sp>
      <p:sp>
        <p:nvSpPr>
          <p:cNvPr id="8197" name="Text Box 5"/>
          <p:cNvSpPr txBox="1">
            <a:spLocks noChangeArrowheads="1"/>
          </p:cNvSpPr>
          <p:nvPr/>
        </p:nvSpPr>
        <p:spPr bwMode="auto">
          <a:xfrm>
            <a:off x="4343400" y="4114800"/>
            <a:ext cx="3810000" cy="274638"/>
          </a:xfrm>
          <a:prstGeom prst="rect">
            <a:avLst/>
          </a:prstGeom>
          <a:solidFill>
            <a:srgbClr val="FFFF00"/>
          </a:solidFill>
          <a:ln w="9525">
            <a:noFill/>
            <a:miter lim="800000"/>
            <a:headEnd/>
            <a:tailEnd/>
          </a:ln>
          <a:effectLst/>
        </p:spPr>
        <p:txBody>
          <a:bodyPr>
            <a:spAutoFit/>
          </a:bodyPr>
          <a:lstStyle/>
          <a:p>
            <a:r>
              <a:rPr lang="en-IE" sz="1200" b="1" dirty="0">
                <a:solidFill>
                  <a:schemeClr val="tx1"/>
                </a:solidFill>
                <a:effectLst>
                  <a:outerShdw blurRad="38100" dist="38100" dir="2700000" algn="tl">
                    <a:srgbClr val="FFFFFF"/>
                  </a:outerShdw>
                </a:effectLst>
              </a:rPr>
              <a:t>Above average rate for reference population</a:t>
            </a:r>
            <a:endParaRPr lang="en-GB" sz="1200" b="1" dirty="0">
              <a:solidFill>
                <a:schemeClr val="tx1"/>
              </a:solidFill>
              <a:effectLst>
                <a:outerShdw blurRad="38100" dist="38100" dir="2700000" algn="tl">
                  <a:srgbClr val="FFFFFF"/>
                </a:outerShdw>
              </a:effectLst>
            </a:endParaRPr>
          </a:p>
        </p:txBody>
      </p:sp>
      <p:sp>
        <p:nvSpPr>
          <p:cNvPr id="8198" name="Text Box 6"/>
          <p:cNvSpPr txBox="1">
            <a:spLocks noChangeArrowheads="1"/>
          </p:cNvSpPr>
          <p:nvPr/>
        </p:nvSpPr>
        <p:spPr bwMode="auto">
          <a:xfrm>
            <a:off x="4318000" y="3352800"/>
            <a:ext cx="4216400" cy="274638"/>
          </a:xfrm>
          <a:prstGeom prst="rect">
            <a:avLst/>
          </a:prstGeom>
          <a:solidFill>
            <a:srgbClr val="CC3300"/>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Twice above average rate for reference population</a:t>
            </a:r>
            <a:endParaRPr lang="en-GB" sz="1200" b="1" dirty="0">
              <a:solidFill>
                <a:schemeClr val="bg1"/>
              </a:solidFill>
              <a:effectLst>
                <a:outerShdw blurRad="38100" dist="38100" dir="2700000" algn="tl">
                  <a:srgbClr val="000000"/>
                </a:outerShdw>
              </a:effectLst>
            </a:endParaRPr>
          </a:p>
        </p:txBody>
      </p:sp>
      <p:sp>
        <p:nvSpPr>
          <p:cNvPr id="307207" name="Text Box 7"/>
          <p:cNvSpPr txBox="1">
            <a:spLocks noChangeArrowheads="1"/>
          </p:cNvSpPr>
          <p:nvPr/>
        </p:nvSpPr>
        <p:spPr bwMode="auto">
          <a:xfrm>
            <a:off x="0" y="0"/>
            <a:ext cx="9144000" cy="779463"/>
          </a:xfrm>
          <a:prstGeom prst="rect">
            <a:avLst/>
          </a:prstGeom>
          <a:noFill/>
          <a:ln w="9525">
            <a:noFill/>
            <a:miter lim="800000"/>
            <a:headEnd/>
            <a:tailEnd/>
          </a:ln>
          <a:effectLst/>
        </p:spPr>
        <p:txBody>
          <a:bodyPr>
            <a:spAutoFit/>
          </a:bodyPr>
          <a:lstStyle/>
          <a:p>
            <a:r>
              <a:rPr lang="en-IE" sz="1800" b="1" dirty="0">
                <a:solidFill>
                  <a:srgbClr val="353E8D"/>
                </a:solidFill>
                <a:latin typeface="Gill Sans MT" pitchFamily="34" charset="0"/>
              </a:rPr>
              <a:t>Collision Rates</a:t>
            </a:r>
          </a:p>
          <a:p>
            <a:r>
              <a:rPr lang="en-IE" sz="1800" b="1" dirty="0">
                <a:solidFill>
                  <a:srgbClr val="353E8D"/>
                </a:solidFill>
                <a:latin typeface="Gill Sans MT" pitchFamily="34" charset="0"/>
              </a:rPr>
              <a:t>Collisions per Mveh – km of travel</a:t>
            </a:r>
            <a:endParaRPr lang="en-IE" sz="1600" b="1" dirty="0">
              <a:solidFill>
                <a:srgbClr val="353E8D"/>
              </a:solidFill>
              <a:latin typeface="Gill Sans MT" pitchFamily="34" charset="0"/>
            </a:endParaRPr>
          </a:p>
        </p:txBody>
      </p:sp>
      <p:sp>
        <p:nvSpPr>
          <p:cNvPr id="307208" name="Text Box 8"/>
          <p:cNvSpPr txBox="1">
            <a:spLocks noChangeArrowheads="1"/>
          </p:cNvSpPr>
          <p:nvPr/>
        </p:nvSpPr>
        <p:spPr bwMode="auto">
          <a:xfrm>
            <a:off x="227013" y="5803900"/>
            <a:ext cx="2590800" cy="307777"/>
          </a:xfrm>
          <a:prstGeom prst="rect">
            <a:avLst/>
          </a:prstGeom>
          <a:noFill/>
          <a:ln w="9525">
            <a:noFill/>
            <a:miter lim="800000"/>
            <a:headEnd/>
            <a:tailEnd/>
          </a:ln>
        </p:spPr>
        <p:txBody>
          <a:bodyPr>
            <a:spAutoFit/>
          </a:bodyPr>
          <a:lstStyle/>
          <a:p>
            <a:r>
              <a:rPr lang="en-IE" sz="1400" b="1" dirty="0">
                <a:solidFill>
                  <a:srgbClr val="353E8D"/>
                </a:solidFill>
                <a:latin typeface="Gill Sans MT" pitchFamily="34" charset="0"/>
              </a:rPr>
              <a:t>Standard 1km length sites</a:t>
            </a:r>
            <a:endParaRPr lang="en-GB" sz="1400" b="1" dirty="0">
              <a:solidFill>
                <a:srgbClr val="353E8D"/>
              </a:solidFill>
              <a:latin typeface="Gill Sans MT" pitchFamily="34" charset="0"/>
            </a:endParaRPr>
          </a:p>
        </p:txBody>
      </p:sp>
      <p:pic>
        <p:nvPicPr>
          <p:cNvPr id="9" name="Picture 8"/>
          <p:cNvPicPr/>
          <p:nvPr/>
        </p:nvPicPr>
        <p:blipFill>
          <a:blip r:embed="rId4" cstate="print"/>
          <a:srcRect/>
          <a:stretch>
            <a:fillRect/>
          </a:stretch>
        </p:blipFill>
        <p:spPr bwMode="auto">
          <a:xfrm>
            <a:off x="6588224" y="1052736"/>
            <a:ext cx="1872208" cy="576064"/>
          </a:xfrm>
          <a:prstGeom prst="rect">
            <a:avLst/>
          </a:prstGeom>
          <a:noFill/>
          <a:ln w="9525">
            <a:noFill/>
            <a:miter lim="800000"/>
            <a:headEnd/>
            <a:tailEnd/>
          </a:ln>
        </p:spPr>
      </p:pic>
      <p:pic>
        <p:nvPicPr>
          <p:cNvPr id="10" name="Picture 9"/>
          <p:cNvPicPr/>
          <p:nvPr/>
        </p:nvPicPr>
        <p:blipFill>
          <a:blip r:embed="rId5" cstate="print"/>
          <a:srcRect/>
          <a:stretch>
            <a:fillRect/>
          </a:stretch>
        </p:blipFill>
        <p:spPr bwMode="auto">
          <a:xfrm>
            <a:off x="6444208" y="4581128"/>
            <a:ext cx="2376264" cy="6297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0" name="Picture 2" descr="D:\DesOC\RoadSafety\Harry\RSE_PortumnaPresentation\Carlow_ColFrequency.jpg"/>
          <p:cNvPicPr>
            <a:picLocks noChangeAspect="1" noChangeArrowheads="1"/>
          </p:cNvPicPr>
          <p:nvPr/>
        </p:nvPicPr>
        <p:blipFill>
          <a:blip r:embed="rId3" cstate="print"/>
          <a:srcRect/>
          <a:stretch>
            <a:fillRect/>
          </a:stretch>
        </p:blipFill>
        <p:spPr bwMode="auto">
          <a:xfrm>
            <a:off x="304800" y="838200"/>
            <a:ext cx="5813425" cy="4945063"/>
          </a:xfrm>
          <a:prstGeom prst="rect">
            <a:avLst/>
          </a:prstGeom>
          <a:noFill/>
          <a:ln w="9525">
            <a:noFill/>
            <a:miter lim="800000"/>
            <a:headEnd/>
            <a:tailEnd/>
          </a:ln>
        </p:spPr>
      </p:pic>
      <p:sp>
        <p:nvSpPr>
          <p:cNvPr id="309251" name="Rectangle 3"/>
          <p:cNvSpPr>
            <a:spLocks noChangeArrowheads="1"/>
          </p:cNvSpPr>
          <p:nvPr/>
        </p:nvSpPr>
        <p:spPr bwMode="auto">
          <a:xfrm>
            <a:off x="0" y="0"/>
            <a:ext cx="2309030" cy="369332"/>
          </a:xfrm>
          <a:prstGeom prst="rect">
            <a:avLst/>
          </a:prstGeom>
          <a:noFill/>
          <a:ln w="9525">
            <a:noFill/>
            <a:miter lim="800000"/>
            <a:headEnd/>
            <a:tailEnd/>
          </a:ln>
        </p:spPr>
        <p:txBody>
          <a:bodyPr wrap="none">
            <a:spAutoFit/>
          </a:bodyPr>
          <a:lstStyle/>
          <a:p>
            <a:r>
              <a:rPr lang="en-IE" sz="1800" b="1" dirty="0">
                <a:solidFill>
                  <a:srgbClr val="353E8D"/>
                </a:solidFill>
                <a:latin typeface="Gill Sans MT" pitchFamily="34" charset="0"/>
              </a:rPr>
              <a:t>Collision Frequency</a:t>
            </a:r>
          </a:p>
        </p:txBody>
      </p:sp>
      <p:sp>
        <p:nvSpPr>
          <p:cNvPr id="17412" name="Text Box 4"/>
          <p:cNvSpPr txBox="1">
            <a:spLocks noChangeArrowheads="1"/>
          </p:cNvSpPr>
          <p:nvPr/>
        </p:nvSpPr>
        <p:spPr bwMode="auto">
          <a:xfrm>
            <a:off x="4648200" y="3429000"/>
            <a:ext cx="4191000" cy="457200"/>
          </a:xfrm>
          <a:prstGeom prst="rect">
            <a:avLst/>
          </a:prstGeom>
          <a:solidFill>
            <a:srgbClr val="33CC33"/>
          </a:solidFill>
          <a:ln w="9525">
            <a:noFill/>
            <a:miter lim="800000"/>
            <a:headEnd/>
            <a:tailEnd/>
          </a:ln>
          <a:effectLst/>
        </p:spPr>
        <p:txBody>
          <a:bodyPr>
            <a:spAutoFit/>
          </a:bodyPr>
          <a:lstStyle/>
          <a:p>
            <a:r>
              <a:rPr lang="en-IE" sz="1200" b="1" dirty="0">
                <a:solidFill>
                  <a:schemeClr val="tx1"/>
                </a:solidFill>
                <a:effectLst>
                  <a:outerShdw blurRad="38100" dist="38100" dir="2700000" algn="tl">
                    <a:srgbClr val="FFFFFF"/>
                  </a:outerShdw>
                </a:effectLst>
              </a:rPr>
              <a:t>Twice below average frequency for reference population</a:t>
            </a:r>
            <a:endParaRPr lang="en-GB" sz="1200" b="1" dirty="0">
              <a:solidFill>
                <a:schemeClr val="tx1"/>
              </a:solidFill>
              <a:effectLst>
                <a:outerShdw blurRad="38100" dist="38100" dir="2700000" algn="tl">
                  <a:srgbClr val="FFFFFF"/>
                </a:outerShdw>
              </a:effectLst>
            </a:endParaRPr>
          </a:p>
        </p:txBody>
      </p:sp>
      <p:sp>
        <p:nvSpPr>
          <p:cNvPr id="17413" name="Text Box 5"/>
          <p:cNvSpPr txBox="1">
            <a:spLocks noChangeArrowheads="1"/>
          </p:cNvSpPr>
          <p:nvPr/>
        </p:nvSpPr>
        <p:spPr bwMode="auto">
          <a:xfrm>
            <a:off x="4648200" y="4043363"/>
            <a:ext cx="4191000" cy="274637"/>
          </a:xfrm>
          <a:prstGeom prst="rect">
            <a:avLst/>
          </a:prstGeom>
          <a:solidFill>
            <a:srgbClr val="669900"/>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Below average frequency for reference population</a:t>
            </a:r>
            <a:endParaRPr lang="en-GB" sz="1200" b="1" dirty="0">
              <a:solidFill>
                <a:schemeClr val="bg1"/>
              </a:solidFill>
              <a:effectLst>
                <a:outerShdw blurRad="38100" dist="38100" dir="2700000" algn="tl">
                  <a:srgbClr val="000000"/>
                </a:outerShdw>
              </a:effectLst>
            </a:endParaRPr>
          </a:p>
        </p:txBody>
      </p:sp>
      <p:sp>
        <p:nvSpPr>
          <p:cNvPr id="17414" name="Text Box 6"/>
          <p:cNvSpPr txBox="1">
            <a:spLocks noChangeArrowheads="1"/>
          </p:cNvSpPr>
          <p:nvPr/>
        </p:nvSpPr>
        <p:spPr bwMode="auto">
          <a:xfrm>
            <a:off x="4648200" y="1371600"/>
            <a:ext cx="4191000" cy="274638"/>
          </a:xfrm>
          <a:prstGeom prst="rect">
            <a:avLst/>
          </a:prstGeom>
          <a:solidFill>
            <a:srgbClr val="CC9900"/>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Above average frequency for reference population</a:t>
            </a:r>
            <a:endParaRPr lang="en-GB" sz="1200" b="1" dirty="0">
              <a:solidFill>
                <a:schemeClr val="bg1"/>
              </a:solidFill>
              <a:effectLst>
                <a:outerShdw blurRad="38100" dist="38100" dir="2700000" algn="tl">
                  <a:srgbClr val="000000"/>
                </a:outerShdw>
              </a:effectLst>
            </a:endParaRPr>
          </a:p>
        </p:txBody>
      </p:sp>
      <p:sp>
        <p:nvSpPr>
          <p:cNvPr id="17415" name="Text Box 7"/>
          <p:cNvSpPr txBox="1">
            <a:spLocks noChangeArrowheads="1"/>
          </p:cNvSpPr>
          <p:nvPr/>
        </p:nvSpPr>
        <p:spPr bwMode="auto">
          <a:xfrm>
            <a:off x="4648200" y="1752600"/>
            <a:ext cx="4191000" cy="457200"/>
          </a:xfrm>
          <a:prstGeom prst="rect">
            <a:avLst/>
          </a:prstGeom>
          <a:solidFill>
            <a:srgbClr val="FF0000"/>
          </a:solidFill>
          <a:ln w="9525">
            <a:noFill/>
            <a:miter lim="800000"/>
            <a:headEnd/>
            <a:tailEnd/>
          </a:ln>
          <a:effectLst/>
        </p:spPr>
        <p:txBody>
          <a:bodyPr>
            <a:spAutoFit/>
          </a:bodyPr>
          <a:lstStyle/>
          <a:p>
            <a:r>
              <a:rPr lang="en-IE" sz="1200" b="1" dirty="0">
                <a:solidFill>
                  <a:schemeClr val="bg1"/>
                </a:solidFill>
                <a:effectLst>
                  <a:outerShdw blurRad="38100" dist="38100" dir="2700000" algn="tl">
                    <a:srgbClr val="000000"/>
                  </a:outerShdw>
                </a:effectLst>
              </a:rPr>
              <a:t>Twice above average frequency for reference population</a:t>
            </a:r>
            <a:endParaRPr lang="en-GB" sz="1200" b="1" dirty="0">
              <a:solidFill>
                <a:schemeClr val="bg1"/>
              </a:solidFill>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0274" name="Text Box 6"/>
          <p:cNvSpPr txBox="1">
            <a:spLocks noChangeArrowheads="1"/>
          </p:cNvSpPr>
          <p:nvPr/>
        </p:nvSpPr>
        <p:spPr bwMode="auto">
          <a:xfrm>
            <a:off x="415925" y="404813"/>
            <a:ext cx="7870825" cy="2554545"/>
          </a:xfrm>
          <a:prstGeom prst="rect">
            <a:avLst/>
          </a:prstGeom>
          <a:noFill/>
          <a:ln w="9525">
            <a:noFill/>
            <a:miter lim="800000"/>
            <a:headEnd/>
            <a:tailEnd/>
          </a:ln>
        </p:spPr>
        <p:txBody>
          <a:bodyPr>
            <a:spAutoFit/>
          </a:bodyPr>
          <a:lstStyle/>
          <a:p>
            <a:r>
              <a:rPr lang="en-IE" sz="1600" b="1" dirty="0">
                <a:solidFill>
                  <a:srgbClr val="353E8D"/>
                </a:solidFill>
                <a:latin typeface="Gill Sans MT" pitchFamily="34" charset="0"/>
                <a:cs typeface="Times New Roman" pitchFamily="18" charset="0"/>
              </a:rPr>
              <a:t>Collision Frequency - Advantages</a:t>
            </a:r>
            <a:endParaRPr lang="en-GB" sz="1600" b="1" dirty="0">
              <a:solidFill>
                <a:srgbClr val="353E8D"/>
              </a:solidFill>
              <a:latin typeface="Gill Sans MT" pitchFamily="34" charset="0"/>
              <a:cs typeface="Times New Roman" pitchFamily="18" charset="0"/>
            </a:endParaRPr>
          </a:p>
          <a:p>
            <a:pPr marL="742950" lvl="1" indent="-285750">
              <a:buFontTx/>
              <a:buChar char="•"/>
            </a:pPr>
            <a:r>
              <a:rPr lang="en-IE" sz="1400" dirty="0">
                <a:solidFill>
                  <a:srgbClr val="353E8D"/>
                </a:solidFill>
                <a:latin typeface="Gill Sans MT" pitchFamily="34" charset="0"/>
                <a:cs typeface="Times New Roman" pitchFamily="18" charset="0"/>
              </a:rPr>
              <a:t> The simplicity of the principle involved, (although a lot of GIS is required).</a:t>
            </a:r>
            <a:endParaRPr lang="en-GB" sz="1400" dirty="0">
              <a:solidFill>
                <a:srgbClr val="353E8D"/>
              </a:solidFill>
              <a:latin typeface="Gill Sans MT" pitchFamily="34" charset="0"/>
              <a:cs typeface="Times New Roman" pitchFamily="18" charset="0"/>
            </a:endParaRPr>
          </a:p>
          <a:p>
            <a:pPr marL="742950" lvl="1" indent="-285750">
              <a:buFontTx/>
              <a:buChar char="•"/>
            </a:pPr>
            <a:r>
              <a:rPr lang="en-IE" sz="1400" dirty="0">
                <a:solidFill>
                  <a:srgbClr val="353E8D"/>
                </a:solidFill>
                <a:latin typeface="Gill Sans MT" pitchFamily="34" charset="0"/>
                <a:cs typeface="Times New Roman" pitchFamily="18" charset="0"/>
              </a:rPr>
              <a:t> Sites with high number of collisions are readily detected.</a:t>
            </a:r>
            <a:endParaRPr lang="en-GB" sz="1400" dirty="0">
              <a:solidFill>
                <a:srgbClr val="353E8D"/>
              </a:solidFill>
              <a:latin typeface="Gill Sans MT" pitchFamily="34" charset="0"/>
              <a:cs typeface="Times New Roman" pitchFamily="18" charset="0"/>
            </a:endParaRPr>
          </a:p>
          <a:p>
            <a:r>
              <a:rPr lang="en-IE" sz="1000" dirty="0">
                <a:solidFill>
                  <a:srgbClr val="353E8D"/>
                </a:solidFill>
                <a:latin typeface="Gill Sans MT" pitchFamily="34" charset="0"/>
                <a:cs typeface="Times New Roman" pitchFamily="18" charset="0"/>
              </a:rPr>
              <a:t> </a:t>
            </a:r>
            <a:endParaRPr lang="en-GB" sz="1000" dirty="0">
              <a:solidFill>
                <a:srgbClr val="353E8D"/>
              </a:solidFill>
              <a:latin typeface="Gill Sans MT" pitchFamily="34" charset="0"/>
              <a:cs typeface="Times New Roman" pitchFamily="18" charset="0"/>
            </a:endParaRPr>
          </a:p>
          <a:p>
            <a:r>
              <a:rPr lang="en-IE" sz="1600" b="1" dirty="0">
                <a:solidFill>
                  <a:srgbClr val="353E8D"/>
                </a:solidFill>
                <a:latin typeface="Gill Sans MT" pitchFamily="34" charset="0"/>
                <a:cs typeface="Times New Roman" pitchFamily="18" charset="0"/>
              </a:rPr>
              <a:t>Collision Frequency – Disadvantages</a:t>
            </a:r>
          </a:p>
          <a:p>
            <a:pPr marL="742950" lvl="1" indent="-285750">
              <a:buFontTx/>
              <a:buChar char="•"/>
            </a:pPr>
            <a:r>
              <a:rPr lang="en-GB" sz="1400" dirty="0">
                <a:solidFill>
                  <a:srgbClr val="353E8D"/>
                </a:solidFill>
                <a:latin typeface="Gill Sans MT" pitchFamily="34" charset="0"/>
                <a:cs typeface="Times New Roman" pitchFamily="18" charset="0"/>
              </a:rPr>
              <a:t>Does not take into account the collision severity</a:t>
            </a:r>
            <a:r>
              <a:rPr lang="en-IE" sz="1400" dirty="0">
                <a:solidFill>
                  <a:srgbClr val="353E8D"/>
                </a:solidFill>
                <a:latin typeface="Gill Sans MT" pitchFamily="34" charset="0"/>
                <a:cs typeface="Times New Roman" pitchFamily="18" charset="0"/>
              </a:rPr>
              <a:t>.</a:t>
            </a:r>
          </a:p>
          <a:p>
            <a:pPr marL="742950" lvl="1" indent="-285750">
              <a:buFontTx/>
              <a:buChar char="•"/>
            </a:pPr>
            <a:r>
              <a:rPr lang="en-IE" sz="1400" dirty="0">
                <a:solidFill>
                  <a:srgbClr val="353E8D"/>
                </a:solidFill>
                <a:latin typeface="Gill Sans MT" pitchFamily="34" charset="0"/>
                <a:cs typeface="Times New Roman" pitchFamily="18" charset="0"/>
              </a:rPr>
              <a:t>Does not take into account the random nature of collisions.</a:t>
            </a:r>
          </a:p>
          <a:p>
            <a:pPr marL="742950" lvl="1" indent="-285750">
              <a:buFontTx/>
              <a:buChar char="•"/>
            </a:pPr>
            <a:r>
              <a:rPr lang="en-IE" sz="1400" b="1" dirty="0">
                <a:solidFill>
                  <a:srgbClr val="353E8D"/>
                </a:solidFill>
                <a:latin typeface="Gill Sans MT" pitchFamily="34" charset="0"/>
                <a:cs typeface="Times New Roman" pitchFamily="18" charset="0"/>
              </a:rPr>
              <a:t>There is a bias towards high traffic volume sites</a:t>
            </a:r>
            <a:r>
              <a:rPr lang="en-IE" sz="1400" dirty="0">
                <a:solidFill>
                  <a:srgbClr val="353E8D"/>
                </a:solidFill>
                <a:latin typeface="Gill Sans MT" pitchFamily="34" charset="0"/>
                <a:cs typeface="Times New Roman" pitchFamily="18" charset="0"/>
              </a:rPr>
              <a:t>.</a:t>
            </a:r>
            <a:endParaRPr lang="en-GB" sz="1400" dirty="0">
              <a:solidFill>
                <a:srgbClr val="353E8D"/>
              </a:solidFill>
              <a:latin typeface="Gill Sans MT" pitchFamily="34" charset="0"/>
              <a:cs typeface="Times New Roman" pitchFamily="18" charset="0"/>
            </a:endParaRPr>
          </a:p>
        </p:txBody>
      </p:sp>
      <p:sp>
        <p:nvSpPr>
          <p:cNvPr id="310275" name="Rectangle 7"/>
          <p:cNvSpPr>
            <a:spLocks noChangeArrowheads="1"/>
          </p:cNvSpPr>
          <p:nvPr/>
        </p:nvSpPr>
        <p:spPr bwMode="auto">
          <a:xfrm>
            <a:off x="0" y="0"/>
            <a:ext cx="4262129" cy="369332"/>
          </a:xfrm>
          <a:prstGeom prst="rect">
            <a:avLst/>
          </a:prstGeom>
          <a:noFill/>
          <a:ln w="9525">
            <a:noFill/>
            <a:miter lim="800000"/>
            <a:headEnd/>
            <a:tailEnd/>
          </a:ln>
        </p:spPr>
        <p:txBody>
          <a:bodyPr wrap="none">
            <a:spAutoFit/>
          </a:bodyPr>
          <a:lstStyle/>
          <a:p>
            <a:r>
              <a:rPr lang="en-IE" sz="1800" b="1" dirty="0">
                <a:solidFill>
                  <a:srgbClr val="353E8D"/>
                </a:solidFill>
                <a:latin typeface="Gill Sans MT" pitchFamily="34" charset="0"/>
              </a:rPr>
              <a:t>Collision Frequency Vs Collision Rates</a:t>
            </a:r>
          </a:p>
        </p:txBody>
      </p:sp>
      <p:sp>
        <p:nvSpPr>
          <p:cNvPr id="310276" name="Text Box 6"/>
          <p:cNvSpPr txBox="1">
            <a:spLocks noChangeArrowheads="1"/>
          </p:cNvSpPr>
          <p:nvPr/>
        </p:nvSpPr>
        <p:spPr bwMode="auto">
          <a:xfrm>
            <a:off x="415925" y="2924175"/>
            <a:ext cx="7870825" cy="3339376"/>
          </a:xfrm>
          <a:prstGeom prst="rect">
            <a:avLst/>
          </a:prstGeom>
          <a:noFill/>
          <a:ln w="9525">
            <a:noFill/>
            <a:miter lim="800000"/>
            <a:headEnd/>
            <a:tailEnd/>
          </a:ln>
        </p:spPr>
        <p:txBody>
          <a:bodyPr>
            <a:spAutoFit/>
          </a:bodyPr>
          <a:lstStyle/>
          <a:p>
            <a:r>
              <a:rPr lang="en-IE" sz="1600" b="1" dirty="0">
                <a:solidFill>
                  <a:srgbClr val="353E8D"/>
                </a:solidFill>
                <a:latin typeface="Gill Sans MT" pitchFamily="34" charset="0"/>
                <a:cs typeface="Times New Roman" pitchFamily="18" charset="0"/>
              </a:rPr>
              <a:t>Collision Rate - Advantages</a:t>
            </a:r>
            <a:endParaRPr lang="en-GB" sz="1600" b="1" dirty="0">
              <a:solidFill>
                <a:srgbClr val="353E8D"/>
              </a:solidFill>
              <a:latin typeface="Gill Sans MT" pitchFamily="34" charset="0"/>
              <a:cs typeface="Times New Roman" pitchFamily="18" charset="0"/>
            </a:endParaRPr>
          </a:p>
          <a:p>
            <a:pPr marL="742950" lvl="1" indent="-285750">
              <a:buFontTx/>
              <a:buChar char="•"/>
            </a:pPr>
            <a:r>
              <a:rPr lang="en-GB" sz="1400" dirty="0">
                <a:solidFill>
                  <a:srgbClr val="353E8D"/>
                </a:solidFill>
                <a:latin typeface="Gill Sans MT" pitchFamily="34" charset="0"/>
                <a:cs typeface="Times New Roman" pitchFamily="18" charset="0"/>
              </a:rPr>
              <a:t>Takes into account the traffic volume</a:t>
            </a:r>
            <a:r>
              <a:rPr lang="en-IE" sz="1400" dirty="0">
                <a:solidFill>
                  <a:srgbClr val="353E8D"/>
                </a:solidFill>
                <a:latin typeface="Gill Sans MT" pitchFamily="34" charset="0"/>
                <a:cs typeface="Times New Roman" pitchFamily="18" charset="0"/>
              </a:rPr>
              <a:t> – exposure to risk</a:t>
            </a:r>
            <a:r>
              <a:rPr lang="en-GB" sz="1400" dirty="0">
                <a:solidFill>
                  <a:srgbClr val="353E8D"/>
                </a:solidFill>
                <a:latin typeface="Gill Sans MT" pitchFamily="34" charset="0"/>
                <a:cs typeface="Times New Roman" pitchFamily="18" charset="0"/>
              </a:rPr>
              <a:t>.</a:t>
            </a:r>
          </a:p>
          <a:p>
            <a:pPr marL="742950" lvl="1" indent="-285750">
              <a:buFontTx/>
              <a:buChar char="•"/>
            </a:pPr>
            <a:r>
              <a:rPr lang="en-GB" sz="1400" dirty="0">
                <a:solidFill>
                  <a:srgbClr val="353E8D"/>
                </a:solidFill>
                <a:latin typeface="Gill Sans MT" pitchFamily="34" charset="0"/>
                <a:cs typeface="Times New Roman" pitchFamily="18" charset="0"/>
              </a:rPr>
              <a:t>It is the most widely used identification principle that facilitates site comparison</a:t>
            </a:r>
          </a:p>
          <a:p>
            <a:r>
              <a:rPr lang="en-IE" sz="1600" dirty="0">
                <a:solidFill>
                  <a:srgbClr val="353E8D"/>
                </a:solidFill>
                <a:latin typeface="Gill Sans MT" pitchFamily="34" charset="0"/>
                <a:cs typeface="Times New Roman" pitchFamily="18" charset="0"/>
              </a:rPr>
              <a:t> </a:t>
            </a:r>
            <a:endParaRPr lang="en-GB" sz="1600" dirty="0">
              <a:solidFill>
                <a:srgbClr val="353E8D"/>
              </a:solidFill>
              <a:latin typeface="Gill Sans MT" pitchFamily="34" charset="0"/>
              <a:cs typeface="Times New Roman" pitchFamily="18" charset="0"/>
            </a:endParaRPr>
          </a:p>
          <a:p>
            <a:r>
              <a:rPr lang="en-IE" sz="1600" b="1" dirty="0">
                <a:solidFill>
                  <a:srgbClr val="353E8D"/>
                </a:solidFill>
                <a:latin typeface="Gill Sans MT" pitchFamily="34" charset="0"/>
                <a:cs typeface="Times New Roman" pitchFamily="18" charset="0"/>
              </a:rPr>
              <a:t>Collision Rate - Disadvantages</a:t>
            </a:r>
            <a:endParaRPr lang="en-GB" sz="1600" b="1" dirty="0">
              <a:solidFill>
                <a:srgbClr val="353E8D"/>
              </a:solidFill>
              <a:latin typeface="Gill Sans MT" pitchFamily="34" charset="0"/>
              <a:cs typeface="Times New Roman" pitchFamily="18" charset="0"/>
            </a:endParaRPr>
          </a:p>
          <a:p>
            <a:pPr marL="742950" lvl="1" indent="-285750">
              <a:buFontTx/>
              <a:buChar char="•"/>
            </a:pPr>
            <a:r>
              <a:rPr lang="en-GB" sz="1400" dirty="0">
                <a:solidFill>
                  <a:srgbClr val="353E8D"/>
                </a:solidFill>
                <a:latin typeface="Gill Sans MT" pitchFamily="34" charset="0"/>
                <a:cs typeface="Times New Roman" pitchFamily="18" charset="0"/>
              </a:rPr>
              <a:t>The traffic volume must be known at each site.</a:t>
            </a:r>
          </a:p>
          <a:p>
            <a:pPr marL="742950" lvl="1" indent="-285750">
              <a:buFontTx/>
              <a:buChar char="•"/>
            </a:pPr>
            <a:r>
              <a:rPr lang="en-GB" sz="1400" dirty="0">
                <a:solidFill>
                  <a:srgbClr val="353E8D"/>
                </a:solidFill>
                <a:latin typeface="Gill Sans MT" pitchFamily="34" charset="0"/>
                <a:cs typeface="Times New Roman" pitchFamily="18" charset="0"/>
              </a:rPr>
              <a:t>Does not take into account the random nature of collisions.</a:t>
            </a:r>
          </a:p>
          <a:p>
            <a:pPr marL="742950" lvl="1" indent="-285750">
              <a:buFontTx/>
              <a:buChar char="•"/>
            </a:pPr>
            <a:r>
              <a:rPr lang="en-GB" sz="1400" dirty="0">
                <a:solidFill>
                  <a:srgbClr val="353E8D"/>
                </a:solidFill>
                <a:latin typeface="Gill Sans MT" pitchFamily="34" charset="0"/>
                <a:cs typeface="Times New Roman" pitchFamily="18" charset="0"/>
              </a:rPr>
              <a:t>Does not take into account the collision severity.</a:t>
            </a:r>
          </a:p>
          <a:p>
            <a:pPr marL="742950" lvl="1" indent="-285750">
              <a:buFontTx/>
              <a:buChar char="•"/>
            </a:pPr>
            <a:r>
              <a:rPr lang="en-GB" sz="1400" dirty="0">
                <a:solidFill>
                  <a:srgbClr val="353E8D"/>
                </a:solidFill>
                <a:latin typeface="Gill Sans MT" pitchFamily="34" charset="0"/>
                <a:cs typeface="Times New Roman" pitchFamily="18" charset="0"/>
              </a:rPr>
              <a:t>Assumes a linear relationship between traffic volume and collisions</a:t>
            </a:r>
            <a:endParaRPr lang="en-IE" sz="1400" dirty="0">
              <a:solidFill>
                <a:srgbClr val="353E8D"/>
              </a:solidFill>
              <a:latin typeface="Gill Sans MT" pitchFamily="34" charset="0"/>
              <a:cs typeface="Times New Roman" pitchFamily="18" charset="0"/>
            </a:endParaRPr>
          </a:p>
          <a:p>
            <a:pPr marL="742950" lvl="1" indent="-285750">
              <a:buFontTx/>
              <a:buChar char="•"/>
            </a:pPr>
            <a:r>
              <a:rPr lang="en-GB" sz="1400" b="1" dirty="0">
                <a:solidFill>
                  <a:srgbClr val="353E8D"/>
                </a:solidFill>
                <a:latin typeface="Gill Sans MT" pitchFamily="34" charset="0"/>
                <a:cs typeface="Times New Roman" pitchFamily="18" charset="0"/>
              </a:rPr>
              <a:t>There is a bias towards low volume traffic sites</a:t>
            </a:r>
            <a:r>
              <a:rPr lang="en-GB" sz="1400" dirty="0">
                <a:solidFill>
                  <a:srgbClr val="353E8D"/>
                </a:solidFill>
                <a:latin typeface="Gill Sans MT" pitchFamily="34" charset="0"/>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0274"/>
                                        </p:tgtEl>
                                        <p:attrNameLst>
                                          <p:attrName>style.visibility</p:attrName>
                                        </p:attrNameLst>
                                      </p:cBhvr>
                                      <p:to>
                                        <p:strVal val="visible"/>
                                      </p:to>
                                    </p:set>
                                  </p:childTnLst>
                                  <p:subTnLst>
                                    <p:animClr>
                                      <p:cBhvr override="childStyle">
                                        <p:cTn dur="1" fill="hold" display="0" masterRel="nextClick" afterEffect="1"/>
                                        <p:tgtEl>
                                          <p:spTgt spid="310274"/>
                                        </p:tgtEl>
                                        <p:attrNameLst>
                                          <p:attrName>ppt_c</p:attrName>
                                        </p:attrNameLst>
                                      </p:cBhvr>
                                      <p:to>
                                        <a:schemeClr val="hlink"/>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0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4" grpId="0"/>
      <p:bldP spid="3102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descr="D:\DesOC\RoadSafety\Harry\RSE_PortumnaPresentation\Carlow_ColFrequency.jpg"/>
          <p:cNvPicPr>
            <a:picLocks noChangeAspect="1" noChangeArrowheads="1"/>
          </p:cNvPicPr>
          <p:nvPr/>
        </p:nvPicPr>
        <p:blipFill>
          <a:blip r:embed="rId3" cstate="print"/>
          <a:srcRect/>
          <a:stretch>
            <a:fillRect/>
          </a:stretch>
        </p:blipFill>
        <p:spPr bwMode="auto">
          <a:xfrm>
            <a:off x="1365250" y="1311275"/>
            <a:ext cx="3783013" cy="3219450"/>
          </a:xfrm>
          <a:prstGeom prst="rect">
            <a:avLst/>
          </a:prstGeom>
          <a:noFill/>
          <a:ln w="9525">
            <a:noFill/>
            <a:miter lim="800000"/>
            <a:headEnd/>
            <a:tailEnd/>
          </a:ln>
        </p:spPr>
      </p:pic>
      <p:pic>
        <p:nvPicPr>
          <p:cNvPr id="5124" name="Picture 4" descr="D:\DesOC\RoadSafety\Harry\RSE_PortumnaPresentation\Carlow_ColRate.jpg"/>
          <p:cNvPicPr>
            <a:picLocks noChangeAspect="1" noChangeArrowheads="1"/>
          </p:cNvPicPr>
          <p:nvPr/>
        </p:nvPicPr>
        <p:blipFill>
          <a:blip r:embed="rId4" cstate="print"/>
          <a:srcRect/>
          <a:stretch>
            <a:fillRect/>
          </a:stretch>
        </p:blipFill>
        <p:spPr bwMode="auto">
          <a:xfrm>
            <a:off x="2355850" y="2073275"/>
            <a:ext cx="4073525" cy="3465513"/>
          </a:xfrm>
          <a:prstGeom prst="rect">
            <a:avLst/>
          </a:prstGeom>
          <a:noFill/>
          <a:ln w="9525">
            <a:noFill/>
            <a:miter lim="800000"/>
            <a:headEnd/>
            <a:tailEnd/>
          </a:ln>
        </p:spPr>
      </p:pic>
      <p:pic>
        <p:nvPicPr>
          <p:cNvPr id="5123" name="Picture 3" descr="D:\DesOC\RoadSafety\Harry\RSE_PortumnaPresentation\Carlow_Cluster.jpg"/>
          <p:cNvPicPr>
            <a:picLocks noChangeAspect="1" noChangeArrowheads="1"/>
          </p:cNvPicPr>
          <p:nvPr/>
        </p:nvPicPr>
        <p:blipFill>
          <a:blip r:embed="rId5" cstate="print"/>
          <a:srcRect/>
          <a:stretch>
            <a:fillRect/>
          </a:stretch>
        </p:blipFill>
        <p:spPr bwMode="auto">
          <a:xfrm>
            <a:off x="3498850" y="2636838"/>
            <a:ext cx="4362450" cy="3711575"/>
          </a:xfrm>
          <a:prstGeom prst="rect">
            <a:avLst/>
          </a:prstGeom>
          <a:noFill/>
          <a:ln w="9525">
            <a:noFill/>
            <a:miter lim="800000"/>
            <a:headEnd/>
            <a:tailEnd/>
          </a:ln>
        </p:spPr>
      </p:pic>
      <p:sp>
        <p:nvSpPr>
          <p:cNvPr id="311301" name="Rectangle 7"/>
          <p:cNvSpPr>
            <a:spLocks noChangeArrowheads="1"/>
          </p:cNvSpPr>
          <p:nvPr/>
        </p:nvSpPr>
        <p:spPr bwMode="auto">
          <a:xfrm>
            <a:off x="0" y="0"/>
            <a:ext cx="6468822" cy="369332"/>
          </a:xfrm>
          <a:prstGeom prst="rect">
            <a:avLst/>
          </a:prstGeom>
          <a:noFill/>
          <a:ln w="9525">
            <a:noFill/>
            <a:miter lim="800000"/>
            <a:headEnd/>
            <a:tailEnd/>
          </a:ln>
        </p:spPr>
        <p:txBody>
          <a:bodyPr wrap="none">
            <a:spAutoFit/>
          </a:bodyPr>
          <a:lstStyle/>
          <a:p>
            <a:r>
              <a:rPr lang="en-IE" sz="1800" b="1" dirty="0">
                <a:solidFill>
                  <a:srgbClr val="353E8D"/>
                </a:solidFill>
                <a:latin typeface="Gill Sans MT" pitchFamily="34" charset="0"/>
              </a:rPr>
              <a:t>Collision Frequency </a:t>
            </a:r>
            <a:r>
              <a:rPr lang="en-IE" sz="1800" b="1" dirty="0">
                <a:solidFill>
                  <a:srgbClr val="353E8D"/>
                </a:solidFill>
                <a:latin typeface="Gill Sans MT" pitchFamily="34" charset="0"/>
                <a:cs typeface="Tahoma" pitchFamily="34" charset="0"/>
              </a:rPr>
              <a:t>&amp; </a:t>
            </a:r>
            <a:r>
              <a:rPr lang="en-IE" sz="1800" b="1" dirty="0">
                <a:solidFill>
                  <a:srgbClr val="353E8D"/>
                </a:solidFill>
                <a:latin typeface="Gill Sans MT" pitchFamily="34" charset="0"/>
              </a:rPr>
              <a:t>Collision Rates Filter / Combination</a:t>
            </a:r>
          </a:p>
        </p:txBody>
      </p:sp>
      <p:sp>
        <p:nvSpPr>
          <p:cNvPr id="311302" name="Text Box 6"/>
          <p:cNvSpPr txBox="1">
            <a:spLocks noChangeArrowheads="1"/>
          </p:cNvSpPr>
          <p:nvPr/>
        </p:nvSpPr>
        <p:spPr bwMode="auto">
          <a:xfrm>
            <a:off x="2714625" y="5445125"/>
            <a:ext cx="731838" cy="762000"/>
          </a:xfrm>
          <a:prstGeom prst="rect">
            <a:avLst/>
          </a:prstGeom>
          <a:noFill/>
          <a:ln w="9525">
            <a:noFill/>
            <a:miter lim="800000"/>
            <a:headEnd/>
            <a:tailEnd/>
          </a:ln>
          <a:effectLst>
            <a:outerShdw dist="35921" dir="2700000" algn="ctr" rotWithShape="0">
              <a:schemeClr val="bg2"/>
            </a:outerShdw>
          </a:effectLst>
        </p:spPr>
        <p:txBody>
          <a:bodyPr>
            <a:spAutoFit/>
          </a:bodyPr>
          <a:lstStyle/>
          <a:p>
            <a:r>
              <a:rPr lang="en-IE" sz="4400" b="1" dirty="0">
                <a:solidFill>
                  <a:srgbClr val="FF0000"/>
                </a:solidFill>
                <a:latin typeface="Times New Roman" pitchFamily="18" charset="0"/>
                <a:cs typeface="Tahoma" pitchFamily="34" charset="0"/>
                <a:sym typeface="ESRI ArcPad" pitchFamily="2" charset="2"/>
              </a:rPr>
              <a:t>=</a:t>
            </a:r>
            <a:endParaRPr lang="en-GB" sz="4400" b="1" dirty="0">
              <a:solidFill>
                <a:srgbClr val="FF0000"/>
              </a:solidFill>
              <a:latin typeface="Times New Roman" pitchFamily="18" charset="0"/>
            </a:endParaRPr>
          </a:p>
        </p:txBody>
      </p:sp>
      <p:sp>
        <p:nvSpPr>
          <p:cNvPr id="311303" name="Text Box 7"/>
          <p:cNvSpPr txBox="1">
            <a:spLocks noChangeArrowheads="1"/>
          </p:cNvSpPr>
          <p:nvPr/>
        </p:nvSpPr>
        <p:spPr bwMode="auto">
          <a:xfrm>
            <a:off x="1981200" y="4649788"/>
            <a:ext cx="663575" cy="762000"/>
          </a:xfrm>
          <a:prstGeom prst="rect">
            <a:avLst/>
          </a:prstGeom>
          <a:noFill/>
          <a:ln w="9525">
            <a:noFill/>
            <a:miter lim="800000"/>
            <a:headEnd/>
            <a:tailEnd/>
          </a:ln>
          <a:effectLst>
            <a:outerShdw dist="53882" dir="2700000" algn="ctr" rotWithShape="0">
              <a:schemeClr val="bg2"/>
            </a:outerShdw>
          </a:effectLst>
        </p:spPr>
        <p:txBody>
          <a:bodyPr>
            <a:spAutoFit/>
          </a:bodyPr>
          <a:lstStyle/>
          <a:p>
            <a:r>
              <a:rPr lang="en-IE" sz="4400" b="1" dirty="0">
                <a:solidFill>
                  <a:srgbClr val="FF0000"/>
                </a:solidFill>
                <a:latin typeface="Times New Roman" pitchFamily="18" charset="0"/>
                <a:cs typeface="Tahoma" pitchFamily="34" charset="0"/>
                <a:sym typeface="ESRI ArcPad" pitchFamily="2" charset="2"/>
              </a:rPr>
              <a:t>+</a:t>
            </a:r>
            <a:endParaRPr lang="en-GB" sz="4400" b="1" dirty="0">
              <a:solidFill>
                <a:srgbClr val="FF0000"/>
              </a:solidFill>
              <a:latin typeface="Times New Roman" pitchFamily="18" charset="0"/>
              <a:cs typeface="Tahoma" pitchFamily="34" charset="0"/>
              <a:sym typeface="ESRI ArcPad" pitchFamily="2" charset="2"/>
            </a:endParaRPr>
          </a:p>
        </p:txBody>
      </p:sp>
      <p:sp>
        <p:nvSpPr>
          <p:cNvPr id="311304" name="Text Box 8"/>
          <p:cNvSpPr txBox="1">
            <a:spLocks noChangeArrowheads="1"/>
          </p:cNvSpPr>
          <p:nvPr/>
        </p:nvSpPr>
        <p:spPr bwMode="auto">
          <a:xfrm>
            <a:off x="0" y="393700"/>
            <a:ext cx="9144000" cy="581025"/>
          </a:xfrm>
          <a:prstGeom prst="rect">
            <a:avLst/>
          </a:prstGeom>
          <a:noFill/>
          <a:ln w="9525">
            <a:noFill/>
            <a:miter lim="800000"/>
            <a:headEnd/>
            <a:tailEnd/>
          </a:ln>
          <a:effectLst/>
        </p:spPr>
        <p:txBody>
          <a:bodyPr>
            <a:spAutoFit/>
          </a:bodyPr>
          <a:lstStyle/>
          <a:p>
            <a:r>
              <a:rPr lang="en-IE" sz="1600" dirty="0">
                <a:solidFill>
                  <a:srgbClr val="353E8D"/>
                </a:solidFill>
                <a:latin typeface="Gill Sans MT" pitchFamily="34" charset="0"/>
              </a:rPr>
              <a:t>To help reduce the effect of the bias </a:t>
            </a:r>
            <a:r>
              <a:rPr lang="en-IE" sz="1600" dirty="0" smtClean="0">
                <a:solidFill>
                  <a:srgbClr val="353E8D"/>
                </a:solidFill>
                <a:latin typeface="Gill Sans MT" pitchFamily="34" charset="0"/>
              </a:rPr>
              <a:t>in-built </a:t>
            </a:r>
            <a:r>
              <a:rPr lang="en-IE" sz="1600" dirty="0">
                <a:solidFill>
                  <a:srgbClr val="353E8D"/>
                </a:solidFill>
                <a:latin typeface="Gill Sans MT" pitchFamily="34" charset="0"/>
              </a:rPr>
              <a:t>in both types of analysis, deviant sites are only marked </a:t>
            </a:r>
            <a:r>
              <a:rPr lang="en-IE" sz="1600" i="1" dirty="0">
                <a:solidFill>
                  <a:srgbClr val="353E8D"/>
                </a:solidFill>
                <a:latin typeface="Gill Sans MT" pitchFamily="34" charset="0"/>
              </a:rPr>
              <a:t>hazardous</a:t>
            </a:r>
            <a:r>
              <a:rPr lang="en-IE" sz="1600" dirty="0">
                <a:solidFill>
                  <a:srgbClr val="353E8D"/>
                </a:solidFill>
                <a:latin typeface="Gill Sans MT" pitchFamily="34" charset="0"/>
              </a:rPr>
              <a:t> when both thresholds are exceeded within their own reference populations.</a:t>
            </a:r>
            <a:endParaRPr lang="en-GB" sz="1600" dirty="0">
              <a:solidFill>
                <a:srgbClr val="353E8D"/>
              </a:solidFill>
              <a:latin typeface="Gill Sans MT" pitchFamily="34" charset="0"/>
            </a:endParaRPr>
          </a:p>
        </p:txBody>
      </p:sp>
      <p:sp>
        <p:nvSpPr>
          <p:cNvPr id="311305" name="Text Box 9"/>
          <p:cNvSpPr txBox="1">
            <a:spLocks noChangeArrowheads="1"/>
          </p:cNvSpPr>
          <p:nvPr/>
        </p:nvSpPr>
        <p:spPr bwMode="auto">
          <a:xfrm>
            <a:off x="1365250" y="4481513"/>
            <a:ext cx="2606675" cy="336550"/>
          </a:xfrm>
          <a:prstGeom prst="rect">
            <a:avLst/>
          </a:prstGeom>
          <a:noFill/>
          <a:ln w="9525">
            <a:noFill/>
            <a:miter lim="800000"/>
            <a:headEnd/>
            <a:tailEnd/>
          </a:ln>
          <a:effectLst>
            <a:outerShdw dist="17961" dir="2700000" algn="ctr" rotWithShape="0">
              <a:schemeClr val="tx2"/>
            </a:outerShdw>
          </a:effectLst>
        </p:spPr>
        <p:txBody>
          <a:bodyPr>
            <a:spAutoFit/>
          </a:bodyPr>
          <a:lstStyle/>
          <a:p>
            <a:r>
              <a:rPr lang="en-IE" sz="1600" b="1" dirty="0">
                <a:solidFill>
                  <a:srgbClr val="FF0000"/>
                </a:solidFill>
              </a:rPr>
              <a:t>Collision Frequency</a:t>
            </a:r>
            <a:endParaRPr lang="en-GB" sz="1600" b="1" dirty="0">
              <a:solidFill>
                <a:srgbClr val="FF0000"/>
              </a:solidFill>
            </a:endParaRPr>
          </a:p>
        </p:txBody>
      </p:sp>
      <p:sp>
        <p:nvSpPr>
          <p:cNvPr id="311306" name="Text Box 10"/>
          <p:cNvSpPr txBox="1">
            <a:spLocks noChangeArrowheads="1"/>
          </p:cNvSpPr>
          <p:nvPr/>
        </p:nvSpPr>
        <p:spPr bwMode="auto">
          <a:xfrm>
            <a:off x="1976438" y="5345113"/>
            <a:ext cx="2606675" cy="336550"/>
          </a:xfrm>
          <a:prstGeom prst="rect">
            <a:avLst/>
          </a:prstGeom>
          <a:noFill/>
          <a:ln w="9525">
            <a:noFill/>
            <a:miter lim="800000"/>
            <a:headEnd/>
            <a:tailEnd/>
          </a:ln>
          <a:effectLst>
            <a:outerShdw dist="17961" dir="2700000" algn="ctr" rotWithShape="0">
              <a:schemeClr val="tx2"/>
            </a:outerShdw>
          </a:effectLst>
        </p:spPr>
        <p:txBody>
          <a:bodyPr>
            <a:spAutoFit/>
          </a:bodyPr>
          <a:lstStyle/>
          <a:p>
            <a:r>
              <a:rPr lang="en-IE" sz="1600" b="1" dirty="0">
                <a:solidFill>
                  <a:srgbClr val="FF0000"/>
                </a:solidFill>
              </a:rPr>
              <a:t>Collision Rate</a:t>
            </a:r>
            <a:endParaRPr lang="en-GB" sz="1600" b="1" dirty="0">
              <a:solidFill>
                <a:srgbClr val="FF0000"/>
              </a:solidFill>
            </a:endParaRPr>
          </a:p>
        </p:txBody>
      </p:sp>
      <p:sp>
        <p:nvSpPr>
          <p:cNvPr id="311307" name="Text Box 11"/>
          <p:cNvSpPr txBox="1">
            <a:spLocks noChangeArrowheads="1"/>
          </p:cNvSpPr>
          <p:nvPr/>
        </p:nvSpPr>
        <p:spPr bwMode="auto">
          <a:xfrm>
            <a:off x="2843213" y="6022975"/>
            <a:ext cx="2606675" cy="336550"/>
          </a:xfrm>
          <a:prstGeom prst="rect">
            <a:avLst/>
          </a:prstGeom>
          <a:noFill/>
          <a:ln w="9525">
            <a:noFill/>
            <a:miter lim="800000"/>
            <a:headEnd/>
            <a:tailEnd/>
          </a:ln>
          <a:effectLst>
            <a:outerShdw dist="17961" dir="2700000" algn="ctr" rotWithShape="0">
              <a:schemeClr val="tx2"/>
            </a:outerShdw>
          </a:effectLst>
        </p:spPr>
        <p:txBody>
          <a:bodyPr>
            <a:spAutoFit/>
          </a:bodyPr>
          <a:lstStyle/>
          <a:p>
            <a:r>
              <a:rPr lang="en-IE" sz="1600" b="1" dirty="0">
                <a:solidFill>
                  <a:srgbClr val="FF0000"/>
                </a:solidFill>
              </a:rPr>
              <a:t>Hazardous Sites</a:t>
            </a:r>
            <a:endParaRPr lang="en-GB" sz="1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1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130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499"/>
                                          </p:stCondLst>
                                        </p:cTn>
                                        <p:tgtEl>
                                          <p:spTgt spid="51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130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130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499"/>
                                          </p:stCondLst>
                                        </p:cTn>
                                        <p:tgtEl>
                                          <p:spTgt spid="51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1130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13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02" grpId="0"/>
      <p:bldP spid="311303" grpId="0"/>
      <p:bldP spid="311305" grpId="0"/>
      <p:bldP spid="311306" grpId="0"/>
      <p:bldP spid="31130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r>
              <a:rPr lang="en-GB" dirty="0" smtClean="0"/>
              <a:t>Initial Desktop Exercise Completed</a:t>
            </a:r>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342900" lvl="0" indent="-342900">
              <a:spcBef>
                <a:spcPct val="20000"/>
              </a:spcBef>
            </a:pPr>
            <a:r>
              <a:rPr lang="en-GB" dirty="0" smtClean="0"/>
              <a:t>ASSHTO</a:t>
            </a:r>
          </a:p>
        </p:txBody>
      </p:sp>
      <p:pic>
        <p:nvPicPr>
          <p:cNvPr id="9" name="Content Placeholder 8" descr="IMG_0060.JPG"/>
          <p:cNvPicPr>
            <a:picLocks noGrp="1" noChangeAspect="1"/>
          </p:cNvPicPr>
          <p:nvPr>
            <p:ph idx="1"/>
          </p:nvPr>
        </p:nvPicPr>
        <p:blipFill>
          <a:blip r:embed="rId3" cstate="print"/>
          <a:stretch>
            <a:fillRect/>
          </a:stretch>
        </p:blipFill>
        <p:spPr>
          <a:xfrm>
            <a:off x="647965" y="836613"/>
            <a:ext cx="7776633" cy="5832475"/>
          </a:xfrm>
        </p:spPr>
      </p:pic>
      <p:sp>
        <p:nvSpPr>
          <p:cNvPr id="8" name="Content Placeholder 4"/>
          <p:cNvSpPr txBox="1">
            <a:spLocks/>
          </p:cNvSpPr>
          <p:nvPr/>
        </p:nvSpPr>
        <p:spPr bwMode="auto">
          <a:xfrm>
            <a:off x="467544" y="764704"/>
            <a:ext cx="8136904" cy="9094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normAutofit fontScale="90000"/>
          </a:bodyPr>
          <a:lstStyle/>
          <a:p>
            <a:r>
              <a:rPr lang="en-GB" sz="2800" dirty="0"/>
              <a:t>Development of a Central Database – Initial Review</a:t>
            </a:r>
          </a:p>
        </p:txBody>
      </p:sp>
      <p:pic>
        <p:nvPicPr>
          <p:cNvPr id="232452" name="Picture 4"/>
          <p:cNvPicPr>
            <a:picLocks noChangeAspect="1" noChangeArrowheads="1"/>
          </p:cNvPicPr>
          <p:nvPr/>
        </p:nvPicPr>
        <p:blipFill>
          <a:blip r:embed="rId3" cstate="print"/>
          <a:srcRect/>
          <a:stretch>
            <a:fillRect/>
          </a:stretch>
        </p:blipFill>
        <p:spPr bwMode="auto">
          <a:xfrm>
            <a:off x="35496" y="44624"/>
            <a:ext cx="4468938" cy="3168352"/>
          </a:xfrm>
          <a:prstGeom prst="rect">
            <a:avLst/>
          </a:prstGeom>
          <a:noFill/>
          <a:ln w="19050">
            <a:noFill/>
            <a:miter lim="800000"/>
            <a:headEnd/>
            <a:tailEnd/>
          </a:ln>
          <a:effectLst/>
        </p:spPr>
      </p:pic>
      <p:pic>
        <p:nvPicPr>
          <p:cNvPr id="232453" name="Picture 5"/>
          <p:cNvPicPr>
            <a:picLocks noChangeAspect="1" noChangeArrowheads="1"/>
          </p:cNvPicPr>
          <p:nvPr/>
        </p:nvPicPr>
        <p:blipFill>
          <a:blip r:embed="rId4" cstate="print"/>
          <a:srcRect/>
          <a:stretch>
            <a:fillRect/>
          </a:stretch>
        </p:blipFill>
        <p:spPr bwMode="auto">
          <a:xfrm>
            <a:off x="35496" y="3284984"/>
            <a:ext cx="4465192" cy="2885977"/>
          </a:xfrm>
          <a:prstGeom prst="rect">
            <a:avLst/>
          </a:prstGeom>
          <a:noFill/>
          <a:ln w="19050">
            <a:noFill/>
            <a:miter lim="800000"/>
            <a:headEnd/>
            <a:tailEnd/>
          </a:ln>
          <a:effectLst/>
        </p:spPr>
      </p:pic>
      <p:pic>
        <p:nvPicPr>
          <p:cNvPr id="232455" name="Picture 7"/>
          <p:cNvPicPr>
            <a:picLocks noChangeAspect="1" noChangeArrowheads="1"/>
          </p:cNvPicPr>
          <p:nvPr/>
        </p:nvPicPr>
        <p:blipFill>
          <a:blip r:embed="rId5" cstate="print"/>
          <a:srcRect/>
          <a:stretch>
            <a:fillRect/>
          </a:stretch>
        </p:blipFill>
        <p:spPr bwMode="auto">
          <a:xfrm>
            <a:off x="4499992" y="0"/>
            <a:ext cx="4579938" cy="3236913"/>
          </a:xfrm>
          <a:prstGeom prst="rect">
            <a:avLst/>
          </a:prstGeom>
          <a:noFill/>
          <a:ln w="19050">
            <a:noFill/>
            <a:miter lim="800000"/>
            <a:headEnd/>
            <a:tailEnd/>
          </a:ln>
          <a:effectLst/>
        </p:spPr>
      </p:pic>
      <p:pic>
        <p:nvPicPr>
          <p:cNvPr id="232454" name="Picture 6"/>
          <p:cNvPicPr>
            <a:picLocks noChangeAspect="1" noChangeArrowheads="1"/>
          </p:cNvPicPr>
          <p:nvPr/>
        </p:nvPicPr>
        <p:blipFill>
          <a:blip r:embed="rId6" cstate="print"/>
          <a:srcRect/>
          <a:stretch>
            <a:fillRect/>
          </a:stretch>
        </p:blipFill>
        <p:spPr bwMode="auto">
          <a:xfrm>
            <a:off x="4572000" y="3284985"/>
            <a:ext cx="4500873" cy="2874516"/>
          </a:xfrm>
          <a:prstGeom prst="rect">
            <a:avLst/>
          </a:prstGeom>
          <a:noFill/>
          <a:ln w="19050">
            <a:noFill/>
            <a:miter lim="800000"/>
            <a:headEnd/>
            <a:tailEnd/>
          </a:ln>
          <a:effectLst/>
        </p:spPr>
      </p:pic>
      <p:sp>
        <p:nvSpPr>
          <p:cNvPr id="13" name="Cloud Callout 12"/>
          <p:cNvSpPr/>
          <p:nvPr/>
        </p:nvSpPr>
        <p:spPr bwMode="auto">
          <a:xfrm>
            <a:off x="1043608" y="980727"/>
            <a:ext cx="8352928" cy="1872000"/>
          </a:xfrm>
          <a:prstGeom prst="cloudCallout">
            <a:avLst>
              <a:gd name="adj1" fmla="val 33224"/>
              <a:gd name="adj2" fmla="val 101624"/>
            </a:avLst>
          </a:prstGeom>
          <a:solidFill>
            <a:schemeClr val="bg1"/>
          </a:solidFill>
          <a:ln w="19050" cap="flat" cmpd="sng" algn="ctr">
            <a:solidFill>
              <a:schemeClr val="accent2"/>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1400" b="1" i="0" u="none" strike="noStrike" cap="none" normalizeH="0" baseline="0" smtClean="0">
              <a:ln>
                <a:noFill/>
              </a:ln>
              <a:solidFill>
                <a:schemeClr val="accent2"/>
              </a:solidFill>
              <a:effectLst/>
              <a:latin typeface="Microsoft Sans Serif" pitchFamily="34" charset="0"/>
            </a:endParaRPr>
          </a:p>
        </p:txBody>
      </p:sp>
      <p:pic>
        <p:nvPicPr>
          <p:cNvPr id="10" name="Picture 6"/>
          <p:cNvPicPr>
            <a:picLocks noChangeAspect="1" noChangeArrowheads="1"/>
          </p:cNvPicPr>
          <p:nvPr/>
        </p:nvPicPr>
        <p:blipFill>
          <a:blip r:embed="rId7" cstate="print"/>
          <a:srcRect/>
          <a:stretch>
            <a:fillRect/>
          </a:stretch>
        </p:blipFill>
        <p:spPr bwMode="auto">
          <a:xfrm>
            <a:off x="1907704" y="1484784"/>
            <a:ext cx="6912768" cy="576064"/>
          </a:xfrm>
          <a:prstGeom prst="rect">
            <a:avLst/>
          </a:prstGeom>
          <a:noFill/>
          <a:ln w="19050">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2"/>
          <p:cNvPicPr>
            <a:picLocks noChangeAspect="1" noChangeArrowheads="1"/>
          </p:cNvPicPr>
          <p:nvPr/>
        </p:nvPicPr>
        <p:blipFill>
          <a:blip r:embed="rId3" cstate="print"/>
          <a:srcRect/>
          <a:stretch>
            <a:fillRect/>
          </a:stretch>
        </p:blipFill>
        <p:spPr bwMode="auto">
          <a:xfrm>
            <a:off x="287338" y="548680"/>
            <a:ext cx="6013450" cy="5241925"/>
          </a:xfrm>
          <a:prstGeom prst="rect">
            <a:avLst/>
          </a:prstGeom>
          <a:noFill/>
          <a:ln w="9525">
            <a:noFill/>
            <a:miter lim="800000"/>
            <a:headEnd/>
            <a:tailEnd/>
          </a:ln>
          <a:effectLst/>
        </p:spPr>
      </p:pic>
      <p:pic>
        <p:nvPicPr>
          <p:cNvPr id="260099" name="Picture 3"/>
          <p:cNvPicPr>
            <a:picLocks noChangeAspect="1" noChangeArrowheads="1"/>
          </p:cNvPicPr>
          <p:nvPr/>
        </p:nvPicPr>
        <p:blipFill>
          <a:blip r:embed="rId4" cstate="print"/>
          <a:stretch>
            <a:fillRect/>
          </a:stretch>
        </p:blipFill>
        <p:spPr bwMode="auto">
          <a:xfrm>
            <a:off x="4669014" y="1340843"/>
            <a:ext cx="4058885" cy="2578100"/>
          </a:xfrm>
          <a:prstGeom prst="rect">
            <a:avLst/>
          </a:prstGeom>
          <a:noFill/>
          <a:ln w="9525">
            <a:noFill/>
            <a:miter lim="800000"/>
            <a:headEnd/>
            <a:tailEnd/>
          </a:ln>
          <a:effectLst>
            <a:outerShdw dist="107763" dir="2700000" algn="ctr" rotWithShape="0">
              <a:schemeClr val="bg2">
                <a:alpha val="50000"/>
              </a:schemeClr>
            </a:outerShdw>
          </a:effectLst>
        </p:spPr>
      </p:pic>
      <p:sp>
        <p:nvSpPr>
          <p:cNvPr id="260100" name="Line 4"/>
          <p:cNvSpPr>
            <a:spLocks noChangeShapeType="1"/>
          </p:cNvSpPr>
          <p:nvPr/>
        </p:nvSpPr>
        <p:spPr bwMode="auto">
          <a:xfrm flipV="1">
            <a:off x="3635375" y="2528293"/>
            <a:ext cx="936625" cy="431800"/>
          </a:xfrm>
          <a:prstGeom prst="line">
            <a:avLst/>
          </a:prstGeom>
          <a:noFill/>
          <a:ln w="34925">
            <a:solidFill>
              <a:srgbClr val="FF0000"/>
            </a:solidFill>
            <a:round/>
            <a:headEnd/>
            <a:tailEnd type="triangle" w="med" len="lg"/>
          </a:ln>
          <a:effectLst/>
        </p:spPr>
        <p:txBody>
          <a:bodyPr/>
          <a:lstStyle/>
          <a:p>
            <a:endParaRPr lang="en-GB"/>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p:txBody>
          <a:bodyPr/>
          <a:lstStyle/>
          <a:p>
            <a:r>
              <a:rPr lang="en-GB" dirty="0"/>
              <a:t>Detailed Review of the Identified Sites</a:t>
            </a:r>
          </a:p>
        </p:txBody>
      </p:sp>
      <p:pic>
        <p:nvPicPr>
          <p:cNvPr id="322564" name="Picture 4"/>
          <p:cNvPicPr>
            <a:picLocks noGrp="1" noChangeAspect="1" noChangeArrowheads="1"/>
          </p:cNvPicPr>
          <p:nvPr>
            <p:ph idx="1"/>
          </p:nvPr>
        </p:nvPicPr>
        <p:blipFill>
          <a:blip r:embed="rId3" cstate="print"/>
          <a:srcRect/>
          <a:stretch>
            <a:fillRect/>
          </a:stretch>
        </p:blipFill>
        <p:spPr>
          <a:xfrm>
            <a:off x="0" y="0"/>
            <a:ext cx="9139944" cy="6093296"/>
          </a:xfr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60" name="Rectangle 4"/>
          <p:cNvSpPr>
            <a:spLocks noGrp="1" noChangeArrowheads="1"/>
          </p:cNvSpPr>
          <p:nvPr>
            <p:ph type="title"/>
          </p:nvPr>
        </p:nvSpPr>
        <p:spPr/>
        <p:txBody>
          <a:bodyPr/>
          <a:lstStyle/>
          <a:p>
            <a:r>
              <a:rPr lang="en-GB" dirty="0"/>
              <a:t>Detailed Review of the Identified Sites</a:t>
            </a:r>
          </a:p>
        </p:txBody>
      </p:sp>
      <p:pic>
        <p:nvPicPr>
          <p:cNvPr id="326661" name="Picture 5"/>
          <p:cNvPicPr>
            <a:picLocks noGrp="1" noChangeAspect="1" noChangeArrowheads="1"/>
          </p:cNvPicPr>
          <p:nvPr>
            <p:ph idx="1"/>
          </p:nvPr>
        </p:nvPicPr>
        <p:blipFill>
          <a:blip r:embed="rId3" cstate="print"/>
          <a:srcRect/>
          <a:stretch>
            <a:fillRect/>
          </a:stretch>
        </p:blipFill>
        <p:spPr>
          <a:xfrm>
            <a:off x="0" y="0"/>
            <a:ext cx="9139944" cy="6093296"/>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8" name="Rectangle 4"/>
          <p:cNvSpPr>
            <a:spLocks noGrp="1" noChangeArrowheads="1"/>
          </p:cNvSpPr>
          <p:nvPr>
            <p:ph type="title"/>
          </p:nvPr>
        </p:nvSpPr>
        <p:spPr/>
        <p:txBody>
          <a:bodyPr/>
          <a:lstStyle/>
          <a:p>
            <a:r>
              <a:rPr lang="en-GB" dirty="0"/>
              <a:t>Detailed Review of the Identified Sites</a:t>
            </a:r>
          </a:p>
        </p:txBody>
      </p:sp>
      <p:pic>
        <p:nvPicPr>
          <p:cNvPr id="328709" name="Picture 5"/>
          <p:cNvPicPr>
            <a:picLocks noGrp="1" noChangeAspect="1" noChangeArrowheads="1"/>
          </p:cNvPicPr>
          <p:nvPr>
            <p:ph idx="1"/>
          </p:nvPr>
        </p:nvPicPr>
        <p:blipFill>
          <a:blip r:embed="rId3" cstate="print"/>
          <a:srcRect/>
          <a:stretch>
            <a:fillRect/>
          </a:stretch>
        </p:blipFill>
        <p:spPr>
          <a:xfrm>
            <a:off x="0" y="0"/>
            <a:ext cx="9144000" cy="60960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lvl="1"/>
            <a:r>
              <a:rPr lang="en-GB" b="1" dirty="0" smtClean="0">
                <a:solidFill>
                  <a:srgbClr val="353E8D"/>
                </a:solidFill>
                <a:latin typeface="Gill Sans MT" pitchFamily="34" charset="0"/>
              </a:rPr>
              <a:t>Network Safety Ranking:  </a:t>
            </a:r>
            <a:endParaRPr lang="en-GB" b="1" dirty="0">
              <a:solidFill>
                <a:srgbClr val="353E8D"/>
              </a:solidFill>
              <a:latin typeface="Gill Sans MT"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noGrp="1"/>
          </p:cNvSpPr>
          <p:nvPr>
            <p:ph idx="1"/>
          </p:nvPr>
        </p:nvSpPr>
        <p:spPr bwMode="auto">
          <a:xfrm>
            <a:off x="0" y="188640"/>
            <a:ext cx="8856984" cy="244827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spcBef>
                <a:spcPct val="20000"/>
              </a:spcBef>
            </a:pPr>
            <a:r>
              <a:rPr lang="en-IE" sz="2400" b="1" i="1" kern="0" dirty="0" smtClean="0">
                <a:solidFill>
                  <a:srgbClr val="353E8D"/>
                </a:solidFill>
                <a:latin typeface="Gill Sans MT" pitchFamily="34" charset="0"/>
              </a:rPr>
              <a:t>Prioritising the schemes on the Network</a:t>
            </a:r>
          </a:p>
          <a:p>
            <a:pPr marL="1257300" lvl="2" indent="-342900">
              <a:spcBef>
                <a:spcPct val="20000"/>
              </a:spcBef>
            </a:pPr>
            <a:r>
              <a:rPr lang="en-IE" sz="2400" b="1" i="1" kern="0" dirty="0" smtClean="0">
                <a:solidFill>
                  <a:srgbClr val="353E8D"/>
                </a:solidFill>
                <a:latin typeface="Gill Sans MT" pitchFamily="34" charset="0"/>
              </a:rPr>
              <a:t>All Sites which are identified as having an engineering remedial solution will be ranked against all other High Collision Locations on the Network, according to the potential First Year Rate of Return for the preferred option at each Site.</a:t>
            </a:r>
            <a:endParaRPr kumimoji="0" lang="en-GB" b="1" i="0" u="none" strike="noStrike" kern="0" cap="none" spc="0" normalizeH="0" baseline="0" noProof="0" dirty="0">
              <a:ln>
                <a:noFill/>
              </a:ln>
              <a:solidFill>
                <a:srgbClr val="353E8D"/>
              </a:solidFill>
              <a:effectLst/>
              <a:uLnTx/>
              <a:uFillTx/>
              <a:latin typeface="Gill Sans MT"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GB" dirty="0" smtClean="0"/>
              <a:t>Additional Benefits</a:t>
            </a:r>
            <a:endParaRPr lang="en-GB"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HD 17 Road Safety Inspections</a:t>
            </a:r>
            <a:endParaRPr lang="en-GB" dirty="0"/>
          </a:p>
        </p:txBody>
      </p:sp>
      <p:sp>
        <p:nvSpPr>
          <p:cNvPr id="3" name="Content Placeholder 2"/>
          <p:cNvSpPr>
            <a:spLocks noGrp="1"/>
          </p:cNvSpPr>
          <p:nvPr>
            <p:ph idx="1"/>
          </p:nvPr>
        </p:nvSpPr>
        <p:spPr/>
        <p:txBody>
          <a:bodyPr/>
          <a:lstStyle/>
          <a:p>
            <a:r>
              <a:rPr lang="en-GB" dirty="0" smtClean="0"/>
              <a:t>Which Route do you inspect first</a:t>
            </a:r>
          </a:p>
          <a:p>
            <a:pPr lvl="1"/>
            <a:r>
              <a:rPr lang="en-GB" dirty="0" smtClean="0"/>
              <a:t>Network Ranked under each of the following headings</a:t>
            </a:r>
          </a:p>
          <a:p>
            <a:pPr lvl="2"/>
            <a:r>
              <a:rPr lang="en-GB" dirty="0" smtClean="0"/>
              <a:t>Total Collision Rate</a:t>
            </a:r>
          </a:p>
          <a:p>
            <a:pPr lvl="2"/>
            <a:r>
              <a:rPr lang="en-GB" dirty="0" smtClean="0"/>
              <a:t>Total Fatality Rate</a:t>
            </a:r>
          </a:p>
          <a:p>
            <a:pPr lvl="2"/>
            <a:r>
              <a:rPr lang="en-GB" dirty="0" smtClean="0"/>
              <a:t>% of Route twice above Aver Collision Rate (ACR)</a:t>
            </a:r>
          </a:p>
          <a:p>
            <a:pPr lvl="2"/>
            <a:r>
              <a:rPr lang="en-GB" dirty="0" smtClean="0"/>
              <a:t>% of Route above ACR</a:t>
            </a:r>
          </a:p>
          <a:p>
            <a:pPr lvl="2"/>
            <a:r>
              <a:rPr lang="en-GB" dirty="0" smtClean="0"/>
              <a:t>% of Route below ACR</a:t>
            </a:r>
          </a:p>
          <a:p>
            <a:pPr lvl="2"/>
            <a:r>
              <a:rPr lang="en-GB" dirty="0" smtClean="0"/>
              <a:t>% of Route twice below ACR</a:t>
            </a:r>
            <a:endParaRPr lang="en-GB"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HD 17 Road Safety Inspections</a:t>
            </a:r>
            <a:endParaRPr lang="en-GB" dirty="0"/>
          </a:p>
        </p:txBody>
      </p:sp>
      <p:sp>
        <p:nvSpPr>
          <p:cNvPr id="3" name="Content Placeholder 2"/>
          <p:cNvSpPr>
            <a:spLocks noGrp="1"/>
          </p:cNvSpPr>
          <p:nvPr>
            <p:ph idx="1"/>
          </p:nvPr>
        </p:nvSpPr>
        <p:spPr/>
        <p:txBody>
          <a:bodyPr/>
          <a:lstStyle/>
          <a:p>
            <a:r>
              <a:rPr lang="en-GB" dirty="0" smtClean="0"/>
              <a:t>Collision Trends per Route</a:t>
            </a:r>
          </a:p>
          <a:p>
            <a:pPr lvl="1"/>
            <a:r>
              <a:rPr lang="en-GB" dirty="0" smtClean="0"/>
              <a:t>Collision Trends, Comparing Route with Collision Trends for the R.P</a:t>
            </a:r>
          </a:p>
          <a:p>
            <a:pPr lvl="2"/>
            <a:r>
              <a:rPr lang="en-GB" dirty="0" smtClean="0"/>
              <a:t>Collision Severity</a:t>
            </a:r>
          </a:p>
          <a:p>
            <a:pPr lvl="3"/>
            <a:r>
              <a:rPr lang="en-GB" dirty="0" smtClean="0"/>
              <a:t>Fatal, Serious, Minor</a:t>
            </a:r>
          </a:p>
          <a:p>
            <a:pPr lvl="2"/>
            <a:r>
              <a:rPr lang="en-GB" dirty="0" smtClean="0"/>
              <a:t>Collision Location</a:t>
            </a:r>
          </a:p>
          <a:p>
            <a:pPr lvl="3"/>
            <a:r>
              <a:rPr lang="en-GB" dirty="0" smtClean="0"/>
              <a:t>Junction, Bend, Straight ...</a:t>
            </a:r>
          </a:p>
          <a:p>
            <a:pPr lvl="2"/>
            <a:r>
              <a:rPr lang="en-GB" dirty="0" smtClean="0"/>
              <a:t>Weather Conditions</a:t>
            </a:r>
          </a:p>
          <a:p>
            <a:pPr lvl="3"/>
            <a:r>
              <a:rPr lang="en-GB" dirty="0" smtClean="0"/>
              <a:t>Dry, Wet, Fog, Snow ...</a:t>
            </a:r>
          </a:p>
          <a:p>
            <a:pPr lvl="2"/>
            <a:r>
              <a:rPr lang="en-GB" dirty="0" smtClean="0"/>
              <a:t>Surface Conditions</a:t>
            </a:r>
          </a:p>
          <a:p>
            <a:pPr lvl="3"/>
            <a:r>
              <a:rPr lang="en-GB" dirty="0" smtClean="0"/>
              <a:t>Dry, Wet, Snow, Ice ...</a:t>
            </a:r>
          </a:p>
          <a:p>
            <a:pPr lvl="2"/>
            <a:r>
              <a:rPr lang="en-GB" dirty="0" smtClean="0"/>
              <a:t>Primary Collision Type</a:t>
            </a:r>
          </a:p>
          <a:p>
            <a:pPr lvl="3"/>
            <a:r>
              <a:rPr lang="en-GB" dirty="0" smtClean="0"/>
              <a:t>Ped, Single Vehicle Loss of Control, Rear-End, Turning Right ...</a:t>
            </a:r>
          </a:p>
          <a:p>
            <a:pPr lvl="2"/>
            <a:r>
              <a:rPr lang="en-GB" dirty="0" smtClean="0"/>
              <a:t>Single Vehicle Collided With</a:t>
            </a:r>
          </a:p>
          <a:p>
            <a:pPr lvl="3"/>
            <a:r>
              <a:rPr lang="en-GB" dirty="0" smtClean="0"/>
              <a:t>Bollard, Ditch, Wall, Gate, Pole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marL="342900" lvl="0" indent="-342900">
              <a:spcBef>
                <a:spcPct val="20000"/>
              </a:spcBef>
              <a:defRPr/>
            </a:pPr>
            <a:r>
              <a:rPr lang="en-GB" dirty="0" smtClean="0"/>
              <a:t>PIARC (World Road Association)</a:t>
            </a:r>
          </a:p>
        </p:txBody>
      </p:sp>
      <p:sp>
        <p:nvSpPr>
          <p:cNvPr id="8" name="Content Placeholder 4"/>
          <p:cNvSpPr txBox="1">
            <a:spLocks/>
          </p:cNvSpPr>
          <p:nvPr/>
        </p:nvSpPr>
        <p:spPr bwMode="auto">
          <a:xfrm>
            <a:off x="467544" y="764704"/>
            <a:ext cx="8136904" cy="9094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pic>
        <p:nvPicPr>
          <p:cNvPr id="9" name="Content Placeholder 8" descr="IMG_0059.JPG"/>
          <p:cNvPicPr>
            <a:picLocks noGrp="1" noChangeAspect="1"/>
          </p:cNvPicPr>
          <p:nvPr>
            <p:ph idx="1"/>
          </p:nvPr>
        </p:nvPicPr>
        <p:blipFill>
          <a:blip r:embed="rId3" cstate="print"/>
          <a:stretch>
            <a:fillRect/>
          </a:stretch>
        </p:blipFill>
        <p:spPr>
          <a:xfrm>
            <a:off x="647965" y="836613"/>
            <a:ext cx="7776633" cy="5832475"/>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print"/>
          <a:srcRect l="24800" t="26903" r="5901" b="116"/>
          <a:stretch>
            <a:fillRect/>
          </a:stretch>
        </p:blipFill>
        <p:spPr bwMode="auto">
          <a:xfrm>
            <a:off x="467544" y="188640"/>
            <a:ext cx="8136904" cy="64373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Flowchart: Merge 9"/>
          <p:cNvSpPr/>
          <p:nvPr/>
        </p:nvSpPr>
        <p:spPr bwMode="auto">
          <a:xfrm>
            <a:off x="5652120" y="1484784"/>
            <a:ext cx="72008" cy="45719"/>
          </a:xfrm>
          <a:prstGeom prst="flowChartMerge">
            <a:avLst/>
          </a:prstGeom>
          <a:noFill/>
          <a:ln w="19050" cap="flat" cmpd="sng" algn="ctr">
            <a:solidFill>
              <a:schemeClr val="accent2"/>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2000" b="0" i="0" u="none" strike="noStrike" cap="none" normalizeH="0" baseline="0" smtClean="0">
              <a:ln>
                <a:noFill/>
              </a:ln>
              <a:solidFill>
                <a:schemeClr val="accent2"/>
              </a:solidFill>
              <a:effectLst/>
              <a:latin typeface="Tahoma"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16632"/>
            <a:ext cx="8172400" cy="648072"/>
          </a:xfrm>
        </p:spPr>
        <p:txBody>
          <a:bodyPr/>
          <a:lstStyle/>
          <a:p>
            <a:pPr marL="342900" lvl="0" indent="-342900">
              <a:spcBef>
                <a:spcPct val="20000"/>
              </a:spcBef>
            </a:pPr>
            <a:r>
              <a:rPr lang="en-GB" dirty="0" smtClean="0"/>
              <a:t>DoE (Department of the Environment)</a:t>
            </a:r>
          </a:p>
        </p:txBody>
      </p:sp>
      <p:pic>
        <p:nvPicPr>
          <p:cNvPr id="9" name="Content Placeholder 8" descr="IMG_0060.JPG"/>
          <p:cNvPicPr>
            <a:picLocks noGrp="1" noChangeAspect="1"/>
          </p:cNvPicPr>
          <p:nvPr>
            <p:ph idx="1"/>
          </p:nvPr>
        </p:nvPicPr>
        <p:blipFill>
          <a:blip r:embed="rId3" cstate="print"/>
          <a:stretch>
            <a:fillRect/>
          </a:stretch>
        </p:blipFill>
        <p:spPr>
          <a:xfrm>
            <a:off x="647965" y="836613"/>
            <a:ext cx="7776632" cy="5832474"/>
          </a:xfrm>
        </p:spPr>
      </p:pic>
      <p:sp>
        <p:nvSpPr>
          <p:cNvPr id="8" name="Content Placeholder 4"/>
          <p:cNvSpPr txBox="1">
            <a:spLocks/>
          </p:cNvSpPr>
          <p:nvPr/>
        </p:nvSpPr>
        <p:spPr bwMode="auto">
          <a:xfrm>
            <a:off x="467544" y="764704"/>
            <a:ext cx="8136904" cy="90946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400" b="1" i="0" u="none" strike="noStrike" kern="0" cap="none" spc="0" normalizeH="0" baseline="0" noProof="0" dirty="0">
              <a:ln>
                <a:noFill/>
              </a:ln>
              <a:solidFill>
                <a:srgbClr val="353E8D"/>
              </a:solidFill>
              <a:effectLst/>
              <a:uLnTx/>
              <a:uFillTx/>
              <a:latin typeface="Gill Sans MT" pitchFamily="34" charset="0"/>
              <a:ea typeface="+mn-ea"/>
              <a:cs typeface="+mn-cs"/>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35496" y="260648"/>
            <a:ext cx="9047105" cy="6408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ctrTitle"/>
          </p:nvPr>
        </p:nvSpPr>
        <p:spPr/>
        <p:txBody>
          <a:bodyPr/>
          <a:lstStyle/>
          <a:p>
            <a:r>
              <a:rPr lang="en-GB" dirty="0" smtClean="0"/>
              <a:t>Collision Numbers in Ireland</a:t>
            </a:r>
            <a:endParaRPr lang="en-GB"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bwMode="auto">
          <a:xfrm>
            <a:off x="251520" y="620688"/>
            <a:ext cx="3671962" cy="1512168"/>
          </a:xfrm>
          <a:prstGeom prst="rect">
            <a:avLst/>
          </a:prstGeom>
          <a:noFill/>
          <a:ln w="6350">
            <a:solidFill>
              <a:srgbClr val="2CBAE8"/>
            </a:solidFill>
            <a:miter lim="800000"/>
            <a:headEnd/>
            <a:tailEnd/>
          </a:ln>
          <a:effectLst/>
        </p:spPr>
        <p:txBody>
          <a:bodyPr vert="horz" wrap="square" lIns="90000" tIns="82800" rIns="90000" bIns="82800" numCol="1" anchor="t" anchorCtr="0" compatLnSpc="1">
            <a:prstTxWarp prst="textNoShape">
              <a:avLst/>
            </a:prstTxWarp>
          </a:bodyPr>
          <a:lstStyle/>
          <a:p>
            <a:pPr marL="180000" algn="just">
              <a:spcBef>
                <a:spcPts val="1200"/>
              </a:spcBef>
            </a:pPr>
            <a:r>
              <a:rPr lang="en-IE" sz="1400" b="1" dirty="0">
                <a:latin typeface="Gill Sans MT" pitchFamily="34" charset="0"/>
              </a:rPr>
              <a:t>In 2009, of the 26,495 Garda-recorded motor vehicle traffic collisions, 238 people were killed, 9,742 people were injured of which 640 were seriously injured, and 19,880 collisions involved property or material damage only.</a:t>
            </a:r>
            <a:endParaRPr lang="en-GB" sz="1400" b="1" dirty="0">
              <a:latin typeface="Gill Sans MT" pitchFamily="34" charset="0"/>
            </a:endParaRPr>
          </a:p>
        </p:txBody>
      </p:sp>
      <p:grpSp>
        <p:nvGrpSpPr>
          <p:cNvPr id="6" name="Group 9"/>
          <p:cNvGrpSpPr/>
          <p:nvPr/>
        </p:nvGrpSpPr>
        <p:grpSpPr>
          <a:xfrm>
            <a:off x="107504" y="470138"/>
            <a:ext cx="3960440" cy="5767174"/>
            <a:chOff x="107504" y="260648"/>
            <a:chExt cx="3960440" cy="5767174"/>
          </a:xfrm>
        </p:grpSpPr>
        <p:sp>
          <p:nvSpPr>
            <p:cNvPr id="8" name="Rectangle 7"/>
            <p:cNvSpPr/>
            <p:nvPr/>
          </p:nvSpPr>
          <p:spPr bwMode="auto">
            <a:xfrm>
              <a:off x="107504" y="260648"/>
              <a:ext cx="3960440" cy="5184576"/>
            </a:xfrm>
            <a:prstGeom prst="rect">
              <a:avLst/>
            </a:prstGeom>
            <a:noFill/>
            <a:ln w="19050" cap="flat" cmpd="sng" algn="ctr">
              <a:solidFill>
                <a:schemeClr val="accent2"/>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1400" b="1" i="0" u="none" strike="noStrike" cap="none" normalizeH="0" baseline="0" dirty="0" smtClean="0">
                <a:ln>
                  <a:noFill/>
                </a:ln>
                <a:solidFill>
                  <a:schemeClr val="accent2"/>
                </a:solidFill>
                <a:effectLst/>
                <a:latin typeface="Microsoft Sans Serif" pitchFamily="34" charset="0"/>
              </a:endParaRPr>
            </a:p>
          </p:txBody>
        </p:sp>
        <p:sp>
          <p:nvSpPr>
            <p:cNvPr id="9" name="TextBox 8"/>
            <p:cNvSpPr txBox="1"/>
            <p:nvPr/>
          </p:nvSpPr>
          <p:spPr>
            <a:xfrm>
              <a:off x="251520" y="5589240"/>
              <a:ext cx="2066591" cy="438582"/>
            </a:xfrm>
            <a:prstGeom prst="rect">
              <a:avLst/>
            </a:prstGeom>
            <a:noFill/>
          </p:spPr>
          <p:txBody>
            <a:bodyPr wrap="none" rtlCol="0">
              <a:spAutoFit/>
            </a:bodyPr>
            <a:lstStyle/>
            <a:p>
              <a:r>
                <a:rPr lang="en-GB" sz="900" dirty="0" smtClean="0">
                  <a:latin typeface="Gill Sans MT" pitchFamily="34" charset="0"/>
                </a:rPr>
                <a:t>Source Road Collision Facts 2009, </a:t>
              </a:r>
            </a:p>
            <a:p>
              <a:r>
                <a:rPr lang="en-GB" sz="900" dirty="0" smtClean="0">
                  <a:latin typeface="Gill Sans MT" pitchFamily="34" charset="0"/>
                </a:rPr>
                <a:t>Published by the Roads Safety Authority</a:t>
              </a:r>
              <a:endParaRPr lang="en-GB" sz="900" dirty="0">
                <a:latin typeface="Gill Sans MT" pitchFamily="34" charset="0"/>
              </a:endParaRPr>
            </a:p>
          </p:txBody>
        </p:sp>
      </p:grpSp>
      <p:grpSp>
        <p:nvGrpSpPr>
          <p:cNvPr id="7" name="Group 10"/>
          <p:cNvGrpSpPr/>
          <p:nvPr/>
        </p:nvGrpSpPr>
        <p:grpSpPr>
          <a:xfrm>
            <a:off x="4355976" y="476672"/>
            <a:ext cx="4608512" cy="5767174"/>
            <a:chOff x="107504" y="260648"/>
            <a:chExt cx="3960440" cy="5767174"/>
          </a:xfrm>
        </p:grpSpPr>
        <p:sp>
          <p:nvSpPr>
            <p:cNvPr id="12" name="Rectangle 11"/>
            <p:cNvSpPr/>
            <p:nvPr/>
          </p:nvSpPr>
          <p:spPr bwMode="auto">
            <a:xfrm>
              <a:off x="107504" y="260648"/>
              <a:ext cx="3960440" cy="5184576"/>
            </a:xfrm>
            <a:prstGeom prst="rect">
              <a:avLst/>
            </a:prstGeom>
            <a:noFill/>
            <a:ln w="19050" cap="flat" cmpd="sng" algn="ctr">
              <a:solidFill>
                <a:schemeClr val="accent2"/>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GB" sz="1400" b="1" i="0" u="none" strike="noStrike" cap="none" normalizeH="0" baseline="0" dirty="0" smtClean="0">
                <a:ln>
                  <a:noFill/>
                </a:ln>
                <a:solidFill>
                  <a:schemeClr val="accent2"/>
                </a:solidFill>
                <a:effectLst/>
                <a:latin typeface="Microsoft Sans Serif" pitchFamily="34" charset="0"/>
              </a:endParaRPr>
            </a:p>
          </p:txBody>
        </p:sp>
        <p:sp>
          <p:nvSpPr>
            <p:cNvPr id="13" name="TextBox 12"/>
            <p:cNvSpPr txBox="1"/>
            <p:nvPr/>
          </p:nvSpPr>
          <p:spPr>
            <a:xfrm>
              <a:off x="251520" y="5589240"/>
              <a:ext cx="2464767" cy="438582"/>
            </a:xfrm>
            <a:prstGeom prst="rect">
              <a:avLst/>
            </a:prstGeom>
            <a:noFill/>
          </p:spPr>
          <p:txBody>
            <a:bodyPr wrap="none" rtlCol="0">
              <a:spAutoFit/>
            </a:bodyPr>
            <a:lstStyle/>
            <a:p>
              <a:r>
                <a:rPr lang="en-GB" sz="900" dirty="0" smtClean="0">
                  <a:latin typeface="Gill Sans MT" pitchFamily="34" charset="0"/>
                </a:rPr>
                <a:t>Source Garda Website - Traffic,</a:t>
              </a:r>
            </a:p>
            <a:p>
              <a:r>
                <a:rPr lang="en-GB" sz="900" dirty="0" smtClean="0">
                  <a:latin typeface="Gill Sans MT" pitchFamily="34" charset="0"/>
                </a:rPr>
                <a:t>http://www.garda.ie/Controller.aspx?Page=1368&amp;Lang=1 </a:t>
              </a:r>
            </a:p>
          </p:txBody>
        </p:sp>
      </p:grpSp>
      <p:sp>
        <p:nvSpPr>
          <p:cNvPr id="15" name="TextBox 14"/>
          <p:cNvSpPr txBox="1"/>
          <p:nvPr/>
        </p:nvSpPr>
        <p:spPr>
          <a:xfrm>
            <a:off x="4427984" y="548680"/>
            <a:ext cx="4392488" cy="523220"/>
          </a:xfrm>
          <a:prstGeom prst="rect">
            <a:avLst/>
          </a:prstGeom>
          <a:noFill/>
        </p:spPr>
        <p:txBody>
          <a:bodyPr wrap="square" rtlCol="0">
            <a:spAutoFit/>
          </a:bodyPr>
          <a:lstStyle/>
          <a:p>
            <a:r>
              <a:rPr lang="en-GB" sz="1400" b="1" dirty="0" smtClean="0">
                <a:latin typeface="Gill Sans MT" pitchFamily="34" charset="0"/>
              </a:rPr>
              <a:t>Fatal Collisions and Deaths 2012 – Spreadsheet released by An Garda Síochána on a daily basis</a:t>
            </a:r>
            <a:endParaRPr lang="en-GB" sz="1400" b="1" dirty="0">
              <a:latin typeface="Gill Sans MT" pitchFamily="34" charset="0"/>
            </a:endParaRPr>
          </a:p>
        </p:txBody>
      </p:sp>
      <p:graphicFrame>
        <p:nvGraphicFramePr>
          <p:cNvPr id="22" name="Diagram 21"/>
          <p:cNvGraphicFramePr/>
          <p:nvPr/>
        </p:nvGraphicFramePr>
        <p:xfrm>
          <a:off x="971600" y="188640"/>
          <a:ext cx="2232248" cy="3077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3" name="Diagram 22"/>
          <p:cNvGraphicFramePr/>
          <p:nvPr/>
        </p:nvGraphicFramePr>
        <p:xfrm>
          <a:off x="5580112" y="188640"/>
          <a:ext cx="2232248" cy="30777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62467" name="Picture 3"/>
          <p:cNvPicPr>
            <a:picLocks noChangeAspect="1" noChangeArrowheads="1"/>
          </p:cNvPicPr>
          <p:nvPr/>
        </p:nvPicPr>
        <p:blipFill>
          <a:blip r:embed="rId13" cstate="print"/>
          <a:srcRect/>
          <a:stretch>
            <a:fillRect/>
          </a:stretch>
        </p:blipFill>
        <p:spPr bwMode="auto">
          <a:xfrm>
            <a:off x="4427984" y="1196752"/>
            <a:ext cx="4476750" cy="2066925"/>
          </a:xfrm>
          <a:prstGeom prst="rect">
            <a:avLst/>
          </a:prstGeom>
          <a:noFill/>
          <a:ln w="9525">
            <a:noFill/>
            <a:miter lim="800000"/>
            <a:headEnd/>
            <a:tailEnd/>
          </a:ln>
        </p:spPr>
      </p:pic>
      <p:pic>
        <p:nvPicPr>
          <p:cNvPr id="62468" name="Picture 4"/>
          <p:cNvPicPr>
            <a:picLocks noChangeAspect="1" noChangeArrowheads="1"/>
          </p:cNvPicPr>
          <p:nvPr/>
        </p:nvPicPr>
        <p:blipFill>
          <a:blip r:embed="rId14" cstate="print"/>
          <a:srcRect/>
          <a:stretch>
            <a:fillRect/>
          </a:stretch>
        </p:blipFill>
        <p:spPr bwMode="auto">
          <a:xfrm>
            <a:off x="4427984" y="3316957"/>
            <a:ext cx="4464496" cy="2200275"/>
          </a:xfrm>
          <a:prstGeom prst="rect">
            <a:avLst/>
          </a:prstGeom>
          <a:noFill/>
          <a:ln w="9525">
            <a:noFill/>
            <a:miter lim="800000"/>
            <a:headEnd/>
            <a:tailEnd/>
          </a:ln>
        </p:spPr>
      </p:pic>
      <p:sp>
        <p:nvSpPr>
          <p:cNvPr id="30" name="Rectangle 29"/>
          <p:cNvSpPr/>
          <p:nvPr/>
        </p:nvSpPr>
        <p:spPr>
          <a:xfrm>
            <a:off x="251520" y="2204864"/>
            <a:ext cx="3672408" cy="2400657"/>
          </a:xfrm>
          <a:prstGeom prst="rect">
            <a:avLst/>
          </a:prstGeom>
          <a:noFill/>
          <a:ln w="6350">
            <a:solidFill>
              <a:srgbClr val="2CBAE8"/>
            </a:solidFill>
            <a:miter lim="800000"/>
            <a:headEnd/>
            <a:tailEnd/>
          </a:ln>
          <a:effectLst/>
        </p:spPr>
        <p:txBody>
          <a:bodyPr vert="horz" wrap="square" lIns="90000" tIns="82800" rIns="90000" bIns="82800" numCol="1" anchor="t" anchorCtr="0" compatLnSpc="1">
            <a:prstTxWarp prst="textNoShape">
              <a:avLst/>
            </a:prstTxWarp>
          </a:bodyPr>
          <a:lstStyle/>
          <a:p>
            <a:pPr marL="180000" algn="just">
              <a:spcBef>
                <a:spcPts val="1200"/>
              </a:spcBef>
            </a:pPr>
            <a:r>
              <a:rPr lang="en-IE" sz="1400" b="1" dirty="0" smtClean="0">
                <a:latin typeface="Gill Sans MT" pitchFamily="34" charset="0"/>
              </a:rPr>
              <a:t>The number of Irish road deaths fell to 212 in 2010, the lowest level on record, down 26 from 2009. The Government’s road safety target of achieving no more than 252 deaths per annum by the end of 2012 was achieved three years ahead of schedule.</a:t>
            </a:r>
          </a:p>
          <a:p>
            <a:pPr marL="180000" algn="just">
              <a:spcBef>
                <a:spcPts val="1200"/>
              </a:spcBef>
            </a:pPr>
            <a:r>
              <a:rPr lang="en-IE" sz="1400" b="1" dirty="0" smtClean="0">
                <a:latin typeface="Gill Sans MT" pitchFamily="34" charset="0"/>
              </a:rPr>
              <a:t>The 212 who died consisted of 44 pedestrians, 5 cyclists, 91 drivers, 55 passengers and 17 bikers.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246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24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5" grpId="0"/>
      <p:bldGraphic spid="22" grpId="0">
        <p:bldAsOne/>
      </p:bldGraphic>
      <p:bldGraphic spid="23" grpId="0">
        <p:bldAsOne/>
      </p:bldGraphic>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9299" name="Picture 3"/>
          <p:cNvPicPr>
            <a:picLocks noChangeAspect="1" noChangeArrowheads="1"/>
          </p:cNvPicPr>
          <p:nvPr/>
        </p:nvPicPr>
        <p:blipFill>
          <a:blip r:embed="rId3" cstate="print"/>
          <a:srcRect/>
          <a:stretch>
            <a:fillRect/>
          </a:stretch>
        </p:blipFill>
        <p:spPr bwMode="auto">
          <a:xfrm>
            <a:off x="0" y="0"/>
            <a:ext cx="8316416" cy="6237312"/>
          </a:xfrm>
          <a:prstGeom prst="rect">
            <a:avLst/>
          </a:prstGeom>
          <a:noFill/>
          <a:ln w="19050" cap="flat" cmpd="sng">
            <a:noFill/>
            <a:prstDash val="solid"/>
            <a:miter lim="800000"/>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9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RA Powerpoint">
  <a:themeElements>
    <a:clrScheme name="NRA Powerpoin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NRA Powerpoint">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accent2"/>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accent2"/>
            </a:solidFill>
            <a:effectLst/>
            <a:latin typeface="Tahoma" charset="0"/>
          </a:defRPr>
        </a:defPPr>
      </a:lstStyle>
    </a:spDef>
    <a:lnDef>
      <a:spPr bwMode="auto">
        <a:xfrm>
          <a:off x="0" y="0"/>
          <a:ext cx="1" cy="1"/>
        </a:xfrm>
        <a:custGeom>
          <a:avLst/>
          <a:gdLst/>
          <a:ahLst/>
          <a:cxnLst/>
          <a:rect l="0" t="0" r="0" b="0"/>
          <a:pathLst/>
        </a:custGeom>
        <a:noFill/>
        <a:ln w="19050" cap="flat" cmpd="sng" algn="ctr">
          <a:solidFill>
            <a:schemeClr val="accent2"/>
          </a:solidFill>
          <a:prstDash val="solid"/>
          <a:round/>
          <a:headEnd type="none" w="med" len="med"/>
          <a:tailEnd type="triangl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2000" b="0" i="0" u="none" strike="noStrike" cap="none" normalizeH="0" baseline="0" smtClean="0">
            <a:ln>
              <a:noFill/>
            </a:ln>
            <a:solidFill>
              <a:schemeClr val="accent2"/>
            </a:solidFill>
            <a:effectLst/>
            <a:latin typeface="Tahoma" charset="0"/>
          </a:defRPr>
        </a:defPPr>
      </a:lstStyle>
    </a:lnDef>
  </a:objectDefaults>
  <a:extraClrSchemeLst>
    <a:extraClrScheme>
      <a:clrScheme name="NRA Powerpoin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NRA Powerpoin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RA Powerpoin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RA Powerpoin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RA Powerpoin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RA Powerpoin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NRA Powerpoin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340E1E6C47F4E41897C4B21A3EDFB58" ma:contentTypeVersion="2" ma:contentTypeDescription="Create a new document." ma:contentTypeScope="" ma:versionID="3ac0d216dc5709dcc06b2dda7277ce1d">
  <xsd:schema xmlns:xsd="http://www.w3.org/2001/XMLSchema" xmlns:p="http://schemas.microsoft.com/office/2006/metadata/properties" xmlns:ns2="90ea00c5-a8d1-4ccb-9ae0-cb970cff5317" targetNamespace="http://schemas.microsoft.com/office/2006/metadata/properties" ma:root="true" ma:fieldsID="8a31397c584707b4bbe76c6a1a2318d4" ns2:_="">
    <xsd:import namespace="90ea00c5-a8d1-4ccb-9ae0-cb970cff5317"/>
    <xsd:element name="properties">
      <xsd:complexType>
        <xsd:sequence>
          <xsd:element name="documentManagement">
            <xsd:complexType>
              <xsd:all>
                <xsd:element ref="ns2:Document_x0020_Status" minOccurs="0"/>
              </xsd:all>
            </xsd:complexType>
          </xsd:element>
        </xsd:sequence>
      </xsd:complexType>
    </xsd:element>
  </xsd:schema>
  <xsd:schema xmlns:xsd="http://www.w3.org/2001/XMLSchema" xmlns:dms="http://schemas.microsoft.com/office/2006/documentManagement/types" targetNamespace="90ea00c5-a8d1-4ccb-9ae0-cb970cff5317" elementFormDefault="qualified">
    <xsd:import namespace="http://schemas.microsoft.com/office/2006/documentManagement/types"/>
    <xsd:element name="Document_x0020_Status" ma:index="8" nillable="true" ma:displayName="Document Status" ma:list="{7d1bfb7d-4ce0-40f6-98d2-1ffe7291645f}" ma:internalName="Document_x0020_Status" ma:showField="Title" ma:web="90ea00c5-a8d1-4ccb-9ae0-cb970cff5317">
      <xsd:simpleType>
        <xsd:restriction base="dms:Lookup"/>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Document_x0020_Status xmlns="90ea00c5-a8d1-4ccb-9ae0-cb970cff5317">3</Document_x0020_Statu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13C893-479F-444E-95BB-D89EABC53B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ea00c5-a8d1-4ccb-9ae0-cb970cff531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929CED8E-9F28-4427-AA5D-FFF3FD7A90D6}">
  <ds:schemaRefs>
    <ds:schemaRef ds:uri="http://schemas.microsoft.com/office/2006/metadata/properties"/>
    <ds:schemaRef ds:uri="90ea00c5-a8d1-4ccb-9ae0-cb970cff5317"/>
  </ds:schemaRefs>
</ds:datastoreItem>
</file>

<file path=customXml/itemProps3.xml><?xml version="1.0" encoding="utf-8"?>
<ds:datastoreItem xmlns:ds="http://schemas.openxmlformats.org/officeDocument/2006/customXml" ds:itemID="{C4329058-29D3-4A17-9864-F3F6191AD1E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NRA Powerpoint</Template>
  <TotalTime>597</TotalTime>
  <Words>1780</Words>
  <Application>Microsoft Office PowerPoint</Application>
  <PresentationFormat>On-screen Show (4:3)</PresentationFormat>
  <Paragraphs>188</Paragraphs>
  <Slides>40</Slides>
  <Notes>39</Notes>
  <HiddenSlides>1</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NRA Powerpoint</vt:lpstr>
      <vt:lpstr>Collisions on our Road Network NRA HD 15  Network Safety Ranking</vt:lpstr>
      <vt:lpstr>RSA (Road Safety Authority)</vt:lpstr>
      <vt:lpstr>ASSHTO</vt:lpstr>
      <vt:lpstr>PIARC (World Road Association)</vt:lpstr>
      <vt:lpstr>DoE (Department of the Environment)</vt:lpstr>
      <vt:lpstr>Slide 6</vt:lpstr>
      <vt:lpstr>Collision Numbers in Ireland</vt:lpstr>
      <vt:lpstr>Slide 8</vt:lpstr>
      <vt:lpstr>Slide 9</vt:lpstr>
      <vt:lpstr>Slide 10</vt:lpstr>
      <vt:lpstr>Gathering Collision Data</vt:lpstr>
      <vt:lpstr>Method’s of Collection</vt:lpstr>
      <vt:lpstr>PC16 Lifecycle</vt:lpstr>
      <vt:lpstr>Gathering the Data – Local Authorities – LA 16 Form</vt:lpstr>
      <vt:lpstr>Gathering the Data – Local Authorities </vt:lpstr>
      <vt:lpstr>Network Review &amp; Road Safety Improvement Schemes</vt:lpstr>
      <vt:lpstr>HD 15 Network Safety Ranking</vt:lpstr>
      <vt:lpstr>Slide 18</vt:lpstr>
      <vt:lpstr>Slide 19</vt:lpstr>
      <vt:lpstr>Slide 20</vt:lpstr>
      <vt:lpstr>Ranking of high accident concentration sections or high collision concentration sections:</vt:lpstr>
      <vt:lpstr>Network Analysis </vt:lpstr>
      <vt:lpstr>Slide 23</vt:lpstr>
      <vt:lpstr>Slide 24</vt:lpstr>
      <vt:lpstr>Slide 25</vt:lpstr>
      <vt:lpstr>Slide 26</vt:lpstr>
      <vt:lpstr>Slide 27</vt:lpstr>
      <vt:lpstr>Slide 28</vt:lpstr>
      <vt:lpstr>Initial Desktop Exercise Completed</vt:lpstr>
      <vt:lpstr>Development of a Central Database – Initial Review</vt:lpstr>
      <vt:lpstr>Slide 31</vt:lpstr>
      <vt:lpstr>Detailed Review of the Identified Sites</vt:lpstr>
      <vt:lpstr>Detailed Review of the Identified Sites</vt:lpstr>
      <vt:lpstr>Detailed Review of the Identified Sites</vt:lpstr>
      <vt:lpstr>Network Safety Ranking:  </vt:lpstr>
      <vt:lpstr>Slide 36</vt:lpstr>
      <vt:lpstr>Additional Benefits</vt:lpstr>
      <vt:lpstr>HD 17 Road Safety Inspections</vt:lpstr>
      <vt:lpstr>HD 17 Road Safety Inspections</vt:lpstr>
      <vt:lpstr>Slide 40</vt:lpstr>
    </vt:vector>
  </TitlesOfParts>
  <Manager>Regional Road Safety Engineer</Manager>
  <Company>National Roads Authority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Collisions on our Road Network NRA HD 15 – Network Safety Ranking</dc:title>
  <dc:subject>Title of Presentation</dc:subject>
  <dc:creator>fvigors</dc:creator>
  <cp:lastModifiedBy>fvigors</cp:lastModifiedBy>
  <cp:revision>59</cp:revision>
  <dcterms:created xsi:type="dcterms:W3CDTF">2012-04-12T08:25:14Z</dcterms:created>
  <dcterms:modified xsi:type="dcterms:W3CDTF">2012-04-30T11:29:19Z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0x010100E340E1E6C47F4E41897C4B21A3EDFB58</vt:lpwstr>
  </property>
</Properties>
</file>