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24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257" r:id="rId3"/>
    <p:sldId id="382" r:id="rId4"/>
    <p:sldId id="398" r:id="rId5"/>
    <p:sldId id="399" r:id="rId6"/>
    <p:sldId id="400" r:id="rId7"/>
    <p:sldId id="408" r:id="rId8"/>
    <p:sldId id="403" r:id="rId9"/>
    <p:sldId id="419" r:id="rId10"/>
    <p:sldId id="412" r:id="rId11"/>
    <p:sldId id="418" r:id="rId12"/>
    <p:sldId id="413" r:id="rId13"/>
    <p:sldId id="425" r:id="rId14"/>
    <p:sldId id="414" r:id="rId15"/>
    <p:sldId id="420" r:id="rId16"/>
    <p:sldId id="416" r:id="rId17"/>
    <p:sldId id="422" r:id="rId18"/>
    <p:sldId id="421" r:id="rId19"/>
    <p:sldId id="415" r:id="rId20"/>
    <p:sldId id="423" r:id="rId21"/>
    <p:sldId id="424" r:id="rId22"/>
    <p:sldId id="409" r:id="rId23"/>
    <p:sldId id="402" r:id="rId24"/>
    <p:sldId id="397" r:id="rId25"/>
    <p:sldId id="426" r:id="rId26"/>
  </p:sldIdLst>
  <p:sldSz cx="12801600" cy="9601200" type="A3"/>
  <p:notesSz cx="6648450" cy="9774238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3" autoAdjust="0"/>
    <p:restoredTop sz="85217" autoAdjust="0"/>
  </p:normalViewPr>
  <p:slideViewPr>
    <p:cSldViewPr snapToObjects="1" showGuides="1">
      <p:cViewPr>
        <p:scale>
          <a:sx n="50" d="100"/>
          <a:sy n="50" d="100"/>
        </p:scale>
        <p:origin x="-1482" y="-252"/>
      </p:cViewPr>
      <p:guideLst>
        <p:guide orient="horz" pos="2979"/>
        <p:guide pos="4032"/>
        <p:guide pos="31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36"/>
    </p:cViewPr>
  </p:sorterViewPr>
  <p:notesViewPr>
    <p:cSldViewPr snapToObjects="1" showGuides="1">
      <p:cViewPr varScale="1">
        <p:scale>
          <a:sx n="80" d="100"/>
          <a:sy n="80" d="100"/>
        </p:scale>
        <p:origin x="-2568" y="-90"/>
      </p:cViewPr>
      <p:guideLst>
        <p:guide orient="horz" pos="3079"/>
        <p:guide pos="209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1313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65550" y="0"/>
            <a:ext cx="2881313" cy="4889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1EB87-4FF0-4AF3-AF1C-A79543D8B8E5}" type="datetimeFigureOut">
              <a:rPr lang="en-IE" smtClean="0"/>
              <a:pPr/>
              <a:t>16/04/2012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83700"/>
            <a:ext cx="2881313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65550" y="9283700"/>
            <a:ext cx="2881313" cy="4889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5DC36-C495-41EA-8329-A18B07196CF0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65916" y="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1EAB5-B22A-4024-A831-DF51FF1B8D8E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4845" y="4642763"/>
            <a:ext cx="5318760" cy="4398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65916" y="9283830"/>
            <a:ext cx="2880995" cy="488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D39ED-B10F-42F0-963F-16635FB8D206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AD39ED-B10F-42F0-963F-16635FB8D206}" type="slidenum">
              <a:rPr lang="en-IE" smtClean="0"/>
              <a:pPr/>
              <a:t>1</a:t>
            </a:fld>
            <a:endParaRPr lang="en-I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AD39ED-B10F-42F0-963F-16635FB8D206}" type="slidenum">
              <a:rPr lang="en-IE" smtClean="0"/>
              <a:pPr/>
              <a:t>24</a:t>
            </a:fld>
            <a:endParaRPr lang="en-I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Rectangle 6"/>
          <p:cNvSpPr/>
          <p:nvPr userDrawn="1"/>
        </p:nvSpPr>
        <p:spPr>
          <a:xfrm>
            <a:off x="0" y="8898891"/>
            <a:ext cx="12801600" cy="70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6246979" y="2077040"/>
            <a:ext cx="5760720" cy="166420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6750610" y="1493520"/>
            <a:ext cx="6080760" cy="81076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406874" y="-19846"/>
            <a:ext cx="7787640" cy="917448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8321040" y="5974080"/>
            <a:ext cx="2240280" cy="36271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8321040" y="2453640"/>
            <a:ext cx="4480560" cy="352044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746760" y="5974080"/>
            <a:ext cx="7467600" cy="36271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513554" y="3413760"/>
            <a:ext cx="7894320" cy="25603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8016" tIns="64008" rIns="128016" bIns="64008" anchor="t" compatLnSpc="1"/>
          <a:lstStyle>
            <a:extLst/>
          </a:lstStyle>
          <a:p>
            <a:endParaRPr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9067800" y="8983346"/>
            <a:ext cx="2987040" cy="511175"/>
          </a:xfrm>
        </p:spPr>
        <p:txBody>
          <a:bodyPr/>
          <a:lstStyle>
            <a:extLst/>
          </a:lstStyle>
          <a:p>
            <a:fld id="{743653DA-8BF4-4869-96FE-9BCF43372D4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280160" y="8983346"/>
            <a:ext cx="7787640" cy="51117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054840" y="8983346"/>
            <a:ext cx="640080" cy="51117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512064" cy="9596238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433381" y="952668"/>
            <a:ext cx="64008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376702" y="952668"/>
            <a:ext cx="38405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350028" y="952668"/>
            <a:ext cx="12802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10475" y="952668"/>
            <a:ext cx="12802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508424" y="563170"/>
            <a:ext cx="11905488" cy="1240771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746760" y="650306"/>
            <a:ext cx="11414760" cy="1083869"/>
          </a:xfrm>
        </p:spPr>
        <p:txBody>
          <a:bodyPr/>
          <a:lstStyle>
            <a:lvl1pPr marR="12802" algn="r">
              <a:defRPr sz="53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773734" y="1920240"/>
            <a:ext cx="5387787" cy="640080"/>
          </a:xfrm>
        </p:spPr>
        <p:txBody>
          <a:bodyPr tIns="0"/>
          <a:lstStyle>
            <a:lvl1pPr marL="0" indent="0" algn="r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40080" indent="0" algn="ctr">
              <a:buNone/>
            </a:lvl2pPr>
            <a:lvl3pPr marL="1280160" indent="0" algn="ctr">
              <a:buNone/>
            </a:lvl3pPr>
            <a:lvl4pPr marL="1920240" indent="0" algn="ctr">
              <a:buNone/>
            </a:lvl4pPr>
            <a:lvl5pPr marL="2560320" indent="0" algn="ctr">
              <a:buNone/>
            </a:lvl5pPr>
            <a:lvl6pPr marL="3200400" indent="0" algn="ctr">
              <a:buNone/>
            </a:lvl6pPr>
            <a:lvl7pPr marL="3840480" indent="0" algn="ctr">
              <a:buNone/>
            </a:lvl7pPr>
            <a:lvl8pPr marL="4480560" indent="0" algn="ctr">
              <a:buNone/>
            </a:lvl8pPr>
            <a:lvl9pPr marL="512064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 flipH="1">
            <a:off x="520153" y="952668"/>
            <a:ext cx="38405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 flipH="1">
            <a:off x="575553" y="952668"/>
            <a:ext cx="38405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 flipH="1">
            <a:off x="627830" y="952668"/>
            <a:ext cx="12802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flipH="1">
            <a:off x="667383" y="952668"/>
            <a:ext cx="12802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700669" y="952668"/>
            <a:ext cx="51206" cy="512064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357407" y="7066352"/>
            <a:ext cx="102413" cy="236829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357407" y="6715547"/>
            <a:ext cx="102413" cy="32004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357407" y="6492759"/>
            <a:ext cx="102413" cy="192024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357407" y="6359582"/>
            <a:ext cx="102413" cy="10241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129108-AC8D-4212-9283-60D9E99BF07A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93920"/>
            <a:ext cx="10881360" cy="2763683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buNone/>
              <a:defRPr lang="en-US" sz="56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7467600"/>
            <a:ext cx="10881360" cy="1473517"/>
          </a:xfrm>
        </p:spPr>
        <p:txBody>
          <a:bodyPr anchor="t"/>
          <a:lstStyle>
            <a:lvl1pPr marL="524866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DED3D3-6235-4F4C-B439-DF277FB555A7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80160" y="8983346"/>
            <a:ext cx="7787640" cy="51117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93370"/>
            <a:ext cx="11521440" cy="181356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082" y="2240281"/>
            <a:ext cx="5654040" cy="6336348"/>
          </a:xfrm>
        </p:spPr>
        <p:txBody>
          <a:bodyPr/>
          <a:lstStyle>
            <a:lvl1pPr marL="0" indent="0">
              <a:buFontTx/>
              <a:buNone/>
              <a:defRPr sz="28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7482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5F1E3E-4B2F-4895-B65E-28B2E64F39F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227062" y="5414003"/>
            <a:ext cx="6347460" cy="224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563170"/>
            <a:ext cx="12161520" cy="1240771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54" y="716890"/>
            <a:ext cx="10881360" cy="1280160"/>
          </a:xfrm>
        </p:spPr>
        <p:txBody>
          <a:bodyPr anchor="t"/>
          <a:lstStyle>
            <a:lvl1pPr>
              <a:defRPr sz="56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533650"/>
            <a:ext cx="5656263" cy="895667"/>
          </a:xfrm>
        </p:spPr>
        <p:txBody>
          <a:bodyPr anchor="ctr"/>
          <a:lstStyle>
            <a:lvl1pPr marL="102413" indent="0" algn="l">
              <a:buNone/>
              <a:defRPr sz="3400" b="1">
                <a:solidFill>
                  <a:schemeClr val="accent2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3036" y="2533650"/>
            <a:ext cx="5658485" cy="895667"/>
          </a:xfrm>
        </p:spPr>
        <p:txBody>
          <a:bodyPr anchor="ctr"/>
          <a:lstStyle>
            <a:lvl1pPr marL="102413" indent="0">
              <a:buNone/>
              <a:defRPr sz="3400" b="1">
                <a:solidFill>
                  <a:schemeClr val="accent2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0080" y="3442652"/>
            <a:ext cx="5656263" cy="554309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442652"/>
            <a:ext cx="5658485" cy="554309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85435-8225-4333-BFFA-0096413F0D7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22906" y="952668"/>
            <a:ext cx="64008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6227" y="952668"/>
            <a:ext cx="38405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553" y="952668"/>
            <a:ext cx="12802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952668"/>
            <a:ext cx="12802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209678" y="952668"/>
            <a:ext cx="38405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265077" y="952668"/>
            <a:ext cx="38405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317355" y="952668"/>
            <a:ext cx="12802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356907" y="952668"/>
            <a:ext cx="12802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90194" y="952668"/>
            <a:ext cx="51206" cy="512064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716890"/>
            <a:ext cx="10881360" cy="1280160"/>
          </a:xfrm>
        </p:spPr>
        <p:txBody>
          <a:bodyPr/>
          <a:lstStyle>
            <a:lvl1pPr>
              <a:defRPr sz="56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3C494-2A87-468C-A21B-CB14FB9ABB00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80FA0-5B31-4864-A2BB-719EA5A679C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120" y="382270"/>
            <a:ext cx="11521440" cy="1626870"/>
          </a:xfrm>
        </p:spPr>
        <p:txBody>
          <a:bodyPr anchor="ctr"/>
          <a:lstStyle>
            <a:lvl1pPr algn="l">
              <a:buNone/>
              <a:defRPr sz="5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2009140"/>
            <a:ext cx="3520440" cy="6400800"/>
          </a:xfrm>
        </p:spPr>
        <p:txBody>
          <a:bodyPr/>
          <a:lstStyle>
            <a:lvl1pPr marL="76810" indent="0">
              <a:buNone/>
              <a:defRPr sz="25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09140"/>
            <a:ext cx="7680960" cy="6400800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CC0C8-36B8-442A-833D-B6AACE86BB77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6">
                  <a:lumMod val="60000"/>
                  <a:lumOff val="40000"/>
                </a:schemeClr>
              </a:buClr>
              <a:buFont typeface="Courier New" pitchFamily="49" charset="0"/>
              <a:buChar char="o"/>
              <a:defRPr/>
            </a:lvl1pPr>
            <a:lvl2pPr>
              <a:buClr>
                <a:schemeClr val="accent6">
                  <a:lumMod val="60000"/>
                  <a:lumOff val="40000"/>
                </a:schemeClr>
              </a:buClr>
              <a:buFont typeface="Courier New" pitchFamily="49" charset="0"/>
              <a:buChar char="o"/>
              <a:defRPr/>
            </a:lvl2pPr>
            <a:lvl3pPr>
              <a:buClr>
                <a:schemeClr val="accent6">
                  <a:lumMod val="60000"/>
                  <a:lumOff val="40000"/>
                </a:schemeClr>
              </a:buClr>
              <a:buFont typeface="Courier New" pitchFamily="49" charset="0"/>
              <a:buChar char="o"/>
              <a:defRPr/>
            </a:lvl3pPr>
            <a:lvl4pPr>
              <a:buClr>
                <a:schemeClr val="accent6">
                  <a:lumMod val="60000"/>
                  <a:lumOff val="40000"/>
                </a:schemeClr>
              </a:buClr>
              <a:buFont typeface="Courier New" pitchFamily="49" charset="0"/>
              <a:buChar char="o"/>
              <a:defRPr/>
            </a:lvl4pPr>
            <a:lvl5pPr>
              <a:buClr>
                <a:schemeClr val="accent6">
                  <a:lumMod val="60000"/>
                  <a:lumOff val="40000"/>
                </a:schemeClr>
              </a:buClr>
              <a:buFont typeface="Courier New" pitchFamily="49" charset="0"/>
              <a:buChar char="o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Rectangle 6"/>
          <p:cNvSpPr/>
          <p:nvPr userDrawn="1"/>
        </p:nvSpPr>
        <p:spPr>
          <a:xfrm>
            <a:off x="0" y="8898891"/>
            <a:ext cx="12801600" cy="70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15245" y="1"/>
            <a:ext cx="12289536" cy="2629252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08473" y="2639039"/>
            <a:ext cx="12295671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17"/>
          <p:cNvGrpSpPr/>
          <p:nvPr/>
        </p:nvGrpSpPr>
        <p:grpSpPr>
          <a:xfrm rot="5400000">
            <a:off x="11920414" y="1706880"/>
            <a:ext cx="185868" cy="179852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320040"/>
            <a:ext cx="9601200" cy="1280160"/>
          </a:xfrm>
        </p:spPr>
        <p:txBody>
          <a:bodyPr anchor="b"/>
          <a:lstStyle>
            <a:lvl1pPr algn="l">
              <a:buNone/>
              <a:defRPr sz="29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3397" y="2667000"/>
            <a:ext cx="12289536" cy="6944202"/>
          </a:xfrm>
        </p:spPr>
        <p:txBody>
          <a:bodyPr/>
          <a:lstStyle>
            <a:lvl1pPr>
              <a:buNone/>
              <a:defRPr sz="4500"/>
            </a:lvl1pPr>
            <a:extLst/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0160" y="1610202"/>
            <a:ext cx="9601200" cy="960120"/>
          </a:xfrm>
        </p:spPr>
        <p:txBody>
          <a:bodyPr/>
          <a:lstStyle>
            <a:lvl1pPr marL="38405" indent="0">
              <a:spcBef>
                <a:spcPts val="0"/>
              </a:spcBef>
              <a:buNone/>
              <a:defRPr sz="2000">
                <a:solidFill>
                  <a:srgbClr val="FFFFFF"/>
                </a:solidFill>
              </a:defRPr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12133774" y="1920240"/>
            <a:ext cx="185868" cy="179852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11648124" y="2064668"/>
            <a:ext cx="185868" cy="179852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E20EC5-AC53-4169-941E-EDF10CD23748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Rectangle 7"/>
          <p:cNvSpPr/>
          <p:nvPr userDrawn="1"/>
        </p:nvSpPr>
        <p:spPr>
          <a:xfrm>
            <a:off x="0" y="8898891"/>
            <a:ext cx="12801600" cy="70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Rectangle 9"/>
          <p:cNvSpPr/>
          <p:nvPr userDrawn="1"/>
        </p:nvSpPr>
        <p:spPr>
          <a:xfrm>
            <a:off x="0" y="8898891"/>
            <a:ext cx="12801600" cy="70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8898891"/>
            <a:ext cx="12801600" cy="702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32166792-94A9-42F3-900B-55ED17B860F9}" type="datetimeFigureOut">
              <a:rPr lang="en-US" smtClean="0"/>
              <a:pPr/>
              <a:t>4/16/2012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501088"/>
            <a:ext cx="12801600" cy="1100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I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621C3-B92E-45CD-B4A2-B382CCF68000}" type="slidenum">
              <a:rPr lang="en-IE" smtClean="0"/>
              <a:pPr/>
              <a:t>‹#›</a:t>
            </a:fld>
            <a:endParaRPr lang="en-IE"/>
          </a:p>
        </p:txBody>
      </p:sp>
      <p:grpSp>
        <p:nvGrpSpPr>
          <p:cNvPr id="10" name="Group 32"/>
          <p:cNvGrpSpPr>
            <a:grpSpLocks/>
          </p:cNvGrpSpPr>
          <p:nvPr userDrawn="1"/>
        </p:nvGrpSpPr>
        <p:grpSpPr bwMode="auto">
          <a:xfrm>
            <a:off x="10901394" y="8860745"/>
            <a:ext cx="1310260" cy="390508"/>
            <a:chOff x="1622" y="1712"/>
            <a:chExt cx="2996" cy="896"/>
          </a:xfrm>
          <a:solidFill>
            <a:schemeClr val="tx1"/>
          </a:solidFill>
        </p:grpSpPr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640080" y="8801128"/>
            <a:ext cx="6046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800" b="1" dirty="0" smtClean="0">
                <a:solidFill>
                  <a:schemeClr val="accent6">
                    <a:lumMod val="75000"/>
                  </a:schemeClr>
                </a:solidFill>
              </a:rPr>
              <a:t>Arup Ireland Infrastructure Capability</a:t>
            </a:r>
            <a:r>
              <a:rPr lang="en-IE" sz="1200" b="1" dirty="0" smtClean="0"/>
              <a:t/>
            </a:r>
            <a:br>
              <a:rPr lang="en-IE" sz="1200" b="1" dirty="0" smtClean="0"/>
            </a:br>
            <a:r>
              <a:rPr lang="en-IE" sz="1200" b="1" dirty="0" smtClean="0"/>
              <a:t>2010</a:t>
            </a:r>
            <a:endParaRPr lang="en-IE" sz="11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80160" rtl="0" eaLnBrk="1" latinLnBrk="0" hangingPunct="1">
        <a:spcBef>
          <a:spcPct val="0"/>
        </a:spcBef>
        <a:buNone/>
        <a:defRPr sz="5000" b="1" kern="1200">
          <a:solidFill>
            <a:schemeClr val="bg1"/>
          </a:solidFill>
          <a:latin typeface="Corbel" pitchFamily="34" charset="0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Clr>
          <a:schemeClr val="accent6">
            <a:lumMod val="40000"/>
            <a:lumOff val="60000"/>
          </a:schemeClr>
        </a:buClr>
        <a:buFont typeface="Arial" pitchFamily="34" charset="0"/>
        <a:buChar char="●"/>
        <a:defRPr sz="3900" kern="1200">
          <a:solidFill>
            <a:schemeClr val="bg1"/>
          </a:solidFill>
          <a:latin typeface="Corbel" pitchFamily="34" charset="0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Clr>
          <a:schemeClr val="accent6">
            <a:lumMod val="40000"/>
            <a:lumOff val="60000"/>
          </a:schemeClr>
        </a:buClr>
        <a:buFont typeface="Arial" pitchFamily="34" charset="0"/>
        <a:buChar char="●"/>
        <a:defRPr sz="3400" kern="1200">
          <a:solidFill>
            <a:schemeClr val="bg1"/>
          </a:solidFill>
          <a:latin typeface="Corbel" pitchFamily="34" charset="0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Clr>
          <a:schemeClr val="accent6">
            <a:lumMod val="40000"/>
            <a:lumOff val="60000"/>
          </a:schemeClr>
        </a:buClr>
        <a:buFont typeface="Arial" pitchFamily="34" charset="0"/>
        <a:buChar char="●"/>
        <a:defRPr sz="2800" kern="1200">
          <a:solidFill>
            <a:schemeClr val="bg1"/>
          </a:solidFill>
          <a:latin typeface="Corbel" pitchFamily="34" charset="0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Clr>
          <a:schemeClr val="accent6">
            <a:lumMod val="40000"/>
            <a:lumOff val="60000"/>
          </a:schemeClr>
        </a:buClr>
        <a:buFont typeface="Arial" pitchFamily="34" charset="0"/>
        <a:buChar char="●"/>
        <a:defRPr sz="2500" kern="1200">
          <a:solidFill>
            <a:schemeClr val="bg1"/>
          </a:solidFill>
          <a:latin typeface="Corbel" pitchFamily="34" charset="0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Clr>
          <a:schemeClr val="accent6">
            <a:lumMod val="40000"/>
            <a:lumOff val="60000"/>
          </a:schemeClr>
        </a:buClr>
        <a:buFont typeface="Arial" pitchFamily="34" charset="0"/>
        <a:buChar char="●"/>
        <a:defRPr sz="2500" kern="1200">
          <a:solidFill>
            <a:schemeClr val="bg1"/>
          </a:solidFill>
          <a:latin typeface="Corbel" pitchFamily="34" charset="0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512064" cy="9596238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407" y="7066352"/>
            <a:ext cx="102413" cy="236829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7407" y="6715547"/>
            <a:ext cx="102413" cy="32004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7407" y="6492759"/>
            <a:ext cx="102413" cy="192024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7407" y="6359582"/>
            <a:ext cx="102413" cy="102413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33381" y="952668"/>
            <a:ext cx="64008" cy="512064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76702" y="952668"/>
            <a:ext cx="38405" cy="512064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50028" y="952668"/>
            <a:ext cx="12802" cy="512064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10475" y="952668"/>
            <a:ext cx="12802" cy="512064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80160" y="716890"/>
            <a:ext cx="10881360" cy="1280160"/>
          </a:xfrm>
          <a:prstGeom prst="rect">
            <a:avLst/>
          </a:prstGeom>
        </p:spPr>
        <p:txBody>
          <a:bodyPr vert="horz" lIns="128016" tIns="64008" rIns="128016" bIns="64008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280160" y="2496984"/>
            <a:ext cx="10881360" cy="6400800"/>
          </a:xfrm>
          <a:prstGeom prst="rect">
            <a:avLst/>
          </a:prstGeom>
        </p:spPr>
        <p:txBody>
          <a:bodyPr vert="horz" lIns="128016" tIns="64008" rIns="128016" bIns="64008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9067800" y="8983346"/>
            <a:ext cx="2987040" cy="511175"/>
          </a:xfrm>
          <a:prstGeom prst="rect">
            <a:avLst/>
          </a:prstGeom>
        </p:spPr>
        <p:txBody>
          <a:bodyPr vert="horz" lIns="128016" tIns="64008" rIns="128016" bIns="64008" anchor="b"/>
          <a:lstStyle>
            <a:lvl1pPr algn="l">
              <a:defRPr sz="1500">
                <a:solidFill>
                  <a:schemeClr val="tx2"/>
                </a:solidFill>
              </a:defRPr>
            </a:lvl1pPr>
            <a:extLst/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4/16/2012</a:t>
            </a:fld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80160" y="8983346"/>
            <a:ext cx="7787640" cy="511175"/>
          </a:xfrm>
          <a:prstGeom prst="rect">
            <a:avLst/>
          </a:prstGeom>
        </p:spPr>
        <p:txBody>
          <a:bodyPr vert="horz" lIns="128016" tIns="64008" rIns="128016" bIns="64008" anchor="b"/>
          <a:lstStyle>
            <a:lvl1pPr algn="r">
              <a:defRPr sz="15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2054840" y="8983346"/>
            <a:ext cx="640080" cy="511175"/>
          </a:xfrm>
          <a:prstGeom prst="rect">
            <a:avLst/>
          </a:prstGeom>
        </p:spPr>
        <p:txBody>
          <a:bodyPr vert="horz" lIns="128016" tIns="64008" rIns="128016" bIns="64008" anchor="b"/>
          <a:lstStyle>
            <a:lvl1pPr algn="l">
              <a:defRPr sz="17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lang="en-US" sz="1700" smtClean="0">
                <a:solidFill>
                  <a:schemeClr val="tx2"/>
                </a:solidFill>
              </a:rPr>
              <a:pPr algn="l"/>
              <a:t>‹#›</a:t>
            </a:fld>
            <a:endParaRPr lang="en-US" sz="17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rtl="0" eaLnBrk="1" latinLnBrk="0" hangingPunct="1">
        <a:spcBef>
          <a:spcPct val="0"/>
        </a:spcBef>
        <a:buNone/>
        <a:defRPr sz="5600" kern="1200" spc="-21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76072" indent="-480060" algn="l" rtl="0" eaLnBrk="1" latinLnBrk="0" hangingPunct="1">
        <a:spcBef>
          <a:spcPts val="980"/>
        </a:spcBef>
        <a:buSzPct val="95000"/>
        <a:buFont typeface="Wingdings"/>
        <a:buChar char="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36930" indent="-4000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95374" indent="-32004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1766621" indent="-32004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859" indent="-294437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899" indent="-294437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2662733" indent="-256032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2931566" indent="-256032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0" indent="-256032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800732"/>
            <a:ext cx="12801600" cy="380046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10401328" y="8372500"/>
            <a:ext cx="1749985" cy="521563"/>
            <a:chOff x="1622" y="1712"/>
            <a:chExt cx="2996" cy="896"/>
          </a:xfrm>
          <a:solidFill>
            <a:schemeClr val="tx1"/>
          </a:solidFill>
        </p:grpSpPr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1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2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3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cxnSp>
        <p:nvCxnSpPr>
          <p:cNvPr id="21" name="Straight Connector 20"/>
          <p:cNvCxnSpPr/>
          <p:nvPr/>
        </p:nvCxnSpPr>
        <p:spPr>
          <a:xfrm rot="5400000">
            <a:off x="1757330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114784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829428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9472634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580073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0" y="7658120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28701" y="1371576"/>
            <a:ext cx="10822611" cy="42165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IE" sz="4400" b="1" dirty="0" smtClean="0">
                <a:solidFill>
                  <a:srgbClr val="33CCFF"/>
                </a:solidFill>
              </a:rPr>
              <a:t>NRA Seminar  on  Road  Safety  Audit  and  Road  Safety  Infrastructure</a:t>
            </a:r>
            <a:endParaRPr lang="en-IE" sz="3600" b="1" dirty="0" smtClean="0">
              <a:solidFill>
                <a:srgbClr val="33CCFF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IE" sz="2800" b="1" i="1" dirty="0" smtClean="0">
                <a:solidFill>
                  <a:schemeClr val="bg1"/>
                </a:solidFill>
              </a:rPr>
              <a:t>Minor Improvements to National Roads  </a:t>
            </a:r>
          </a:p>
          <a:p>
            <a:pPr algn="ctr"/>
            <a:r>
              <a:rPr lang="en-IE" sz="2800" b="1" i="1" dirty="0" smtClean="0">
                <a:solidFill>
                  <a:schemeClr val="bg1"/>
                </a:solidFill>
              </a:rPr>
              <a:t>Overview of NRA TA 85/11</a:t>
            </a: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2000" b="1" dirty="0" smtClean="0">
                <a:solidFill>
                  <a:schemeClr val="bg1"/>
                </a:solidFill>
              </a:rPr>
              <a:t>17</a:t>
            </a:r>
            <a:r>
              <a:rPr lang="en-IE" sz="2000" b="1" baseline="30000" dirty="0" smtClean="0">
                <a:solidFill>
                  <a:schemeClr val="bg1"/>
                </a:solidFill>
              </a:rPr>
              <a:t>th</a:t>
            </a:r>
            <a:r>
              <a:rPr lang="en-IE" sz="2000" b="1" dirty="0" smtClean="0">
                <a:solidFill>
                  <a:schemeClr val="bg1"/>
                </a:solidFill>
              </a:rPr>
              <a:t> April 2012					</a:t>
            </a:r>
            <a:r>
              <a:rPr lang="en-IE" sz="2000" b="1" i="1" dirty="0" smtClean="0">
                <a:solidFill>
                  <a:schemeClr val="bg1"/>
                </a:solidFill>
              </a:rPr>
              <a:t>Gavin O’Donnell,  Arup</a:t>
            </a:r>
          </a:p>
          <a:p>
            <a:r>
              <a:rPr lang="en-IE" sz="2000" b="1" i="1" dirty="0" smtClean="0">
                <a:solidFill>
                  <a:schemeClr val="bg1"/>
                </a:solidFill>
              </a:rPr>
              <a:t>					NRA Standards Project Co-ordinator</a:t>
            </a:r>
            <a:endParaRPr lang="en-IE" sz="2000" b="1" i="1" dirty="0">
              <a:solidFill>
                <a:schemeClr val="bg1"/>
              </a:solidFill>
            </a:endParaRPr>
          </a:p>
        </p:txBody>
      </p:sp>
      <p:pic>
        <p:nvPicPr>
          <p:cNvPr id="27" name="Picture 26" descr="NR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576" y="8218788"/>
            <a:ext cx="1971711" cy="95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1" descr="J:\D7400-D7499\D7435\6_Graphics\10\Site works May 2011\TP407 5.JPG"/>
          <p:cNvPicPr>
            <a:picLocks noChangeAspect="1" noChangeArrowheads="1"/>
          </p:cNvPicPr>
          <p:nvPr/>
        </p:nvPicPr>
        <p:blipFill>
          <a:blip r:embed="rId4" cstate="print"/>
          <a:srcRect t="5343" b="10516"/>
          <a:stretch>
            <a:fillRect/>
          </a:stretch>
        </p:blipFill>
        <p:spPr bwMode="auto">
          <a:xfrm>
            <a:off x="7552928" y="5871410"/>
            <a:ext cx="2660615" cy="1647565"/>
          </a:xfrm>
          <a:prstGeom prst="rect">
            <a:avLst/>
          </a:prstGeom>
          <a:noFill/>
        </p:spPr>
      </p:pic>
      <p:pic>
        <p:nvPicPr>
          <p:cNvPr id="33" name="Picture 32" descr="S42001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2369" y="5880115"/>
            <a:ext cx="2395468" cy="1638860"/>
          </a:xfrm>
          <a:prstGeom prst="rect">
            <a:avLst/>
          </a:prstGeom>
        </p:spPr>
      </p:pic>
      <p:pic>
        <p:nvPicPr>
          <p:cNvPr id="34" name="Picture 33" descr="20##_F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89232" y="5855660"/>
            <a:ext cx="2338122" cy="1677047"/>
          </a:xfrm>
          <a:prstGeom prst="rect">
            <a:avLst/>
          </a:prstGeom>
        </p:spPr>
      </p:pic>
      <p:pic>
        <p:nvPicPr>
          <p:cNvPr id="36" name="Picture 4" descr="J:\D5900-D5999\D5952\5) Design\10\Opening Invitation\Brochure\photos\Earthworks Dangenbeg Wetland [640x480].jpg"/>
          <p:cNvPicPr>
            <a:picLocks noChangeAspect="1" noChangeArrowheads="1"/>
          </p:cNvPicPr>
          <p:nvPr/>
        </p:nvPicPr>
        <p:blipFill>
          <a:blip r:embed="rId7" cstate="print"/>
          <a:srcRect b="8027"/>
          <a:stretch>
            <a:fillRect/>
          </a:stretch>
        </p:blipFill>
        <p:spPr bwMode="auto">
          <a:xfrm>
            <a:off x="5043478" y="5880116"/>
            <a:ext cx="2375860" cy="1638860"/>
          </a:xfrm>
          <a:prstGeom prst="rect">
            <a:avLst/>
          </a:prstGeom>
          <a:noFill/>
        </p:spPr>
      </p:pic>
      <p:pic>
        <p:nvPicPr>
          <p:cNvPr id="28" name="Picture 27" descr="M9 Phase 4 0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127" y="5880115"/>
            <a:ext cx="2185147" cy="163886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Preliminary Design Report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Need for the Proposed Scheme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This should set out succinctly the problem that the minor improvement scheme is seeking to solve, thus forming the objective of the design.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IE" sz="3200" b="1" u="sng" dirty="0" smtClean="0">
                <a:solidFill>
                  <a:schemeClr val="bg1"/>
                </a:solidFill>
              </a:rPr>
              <a:t>Options Considered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GB" sz="3200" dirty="0" smtClean="0">
                <a:solidFill>
                  <a:schemeClr val="bg1"/>
                </a:solidFill>
              </a:rPr>
              <a:t>All possible means for solving the identified problem should be outlined as appropriate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20##_F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3300402"/>
            <a:ext cx="2431220" cy="1823415"/>
          </a:xfrm>
          <a:prstGeom prst="rect">
            <a:avLst/>
          </a:prstGeom>
        </p:spPr>
      </p:pic>
      <p:pic>
        <p:nvPicPr>
          <p:cNvPr id="21" name="Picture 20" descr="Ch 2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7822" y="5123817"/>
            <a:ext cx="2459037" cy="1844278"/>
          </a:xfrm>
          <a:prstGeom prst="rect">
            <a:avLst/>
          </a:prstGeom>
        </p:spPr>
      </p:pic>
      <p:pic>
        <p:nvPicPr>
          <p:cNvPr id="23" name="Picture 5" descr="J:\D5900-D5999\D5952\5) Design\10\Opening Invitation\Brochure\photos\Lined Filter Drain [640x480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" y="6927633"/>
            <a:ext cx="2431226" cy="1964561"/>
          </a:xfrm>
          <a:prstGeom prst="rect">
            <a:avLst/>
          </a:prstGeom>
          <a:noFill/>
        </p:spPr>
      </p:pic>
      <p:pic>
        <p:nvPicPr>
          <p:cNvPr id="24" name="Picture 23" descr="Image0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" y="0"/>
            <a:ext cx="2440676" cy="3300402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Preliminary Design Report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Safety Barrier Requirements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Consideration of Safety Barriers is notoriously problematic for lower speed roads, requiring design judgement to assess specific risks</a:t>
            </a:r>
          </a:p>
          <a:p>
            <a:endParaRPr lang="en-IE" sz="3200" b="1" u="sng" dirty="0" smtClean="0">
              <a:solidFill>
                <a:schemeClr val="bg1"/>
              </a:solidFill>
            </a:endParaRPr>
          </a:p>
          <a:p>
            <a:r>
              <a:rPr lang="en-IE" sz="3200" b="1" u="sng" dirty="0" smtClean="0">
                <a:solidFill>
                  <a:schemeClr val="bg1"/>
                </a:solidFill>
              </a:rPr>
              <a:t>Relaxations &amp; Departures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GB" sz="3200" dirty="0" smtClean="0">
                <a:solidFill>
                  <a:schemeClr val="bg1"/>
                </a:solidFill>
              </a:rPr>
              <a:t>Including Departure forms signed off by the Road Authority, recording &amp; approving non-compliances</a:t>
            </a:r>
          </a:p>
          <a:p>
            <a:r>
              <a:rPr lang="en-GB" sz="3200" b="1" dirty="0" smtClean="0">
                <a:solidFill>
                  <a:srgbClr val="FF0000"/>
                </a:solidFill>
              </a:rPr>
              <a:t> 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8" descr="J:\D5900-D5999\D5952\6) Graphics\30\290410 Cut 9\IMG_1973.JPG"/>
          <p:cNvPicPr>
            <a:picLocks noChangeAspect="1" noChangeArrowheads="1"/>
          </p:cNvPicPr>
          <p:nvPr/>
        </p:nvPicPr>
        <p:blipFill>
          <a:blip r:embed="rId3" cstate="print"/>
          <a:srcRect t="7447"/>
          <a:stretch>
            <a:fillRect/>
          </a:stretch>
        </p:blipFill>
        <p:spPr bwMode="auto">
          <a:xfrm>
            <a:off x="-7912" y="5123817"/>
            <a:ext cx="2431224" cy="1687465"/>
          </a:xfrm>
          <a:prstGeom prst="rect">
            <a:avLst/>
          </a:prstGeom>
          <a:noFill/>
        </p:spPr>
      </p:pic>
      <p:pic>
        <p:nvPicPr>
          <p:cNvPr id="23" name="Picture 22" descr="CNV00036.JPG"/>
          <p:cNvPicPr>
            <a:picLocks noChangeAspect="1"/>
          </p:cNvPicPr>
          <p:nvPr/>
        </p:nvPicPr>
        <p:blipFill>
          <a:blip r:embed="rId4" cstate="print"/>
          <a:srcRect l="1887" r="7184"/>
          <a:stretch>
            <a:fillRect/>
          </a:stretch>
        </p:blipFill>
        <p:spPr>
          <a:xfrm>
            <a:off x="-7912" y="6821809"/>
            <a:ext cx="2427262" cy="2065016"/>
          </a:xfrm>
          <a:prstGeom prst="rect">
            <a:avLst/>
          </a:prstGeom>
        </p:spPr>
      </p:pic>
      <p:pic>
        <p:nvPicPr>
          <p:cNvPr id="24" name="Picture 23" descr="Bray Head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" y="-1"/>
            <a:ext cx="2431218" cy="330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IMG_218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" y="3300402"/>
            <a:ext cx="2419348" cy="1814511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Preliminary Design Report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Issue of PDR to NRA Standards Section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GB" sz="3200" dirty="0" smtClean="0">
                <a:solidFill>
                  <a:schemeClr val="bg1"/>
                </a:solidFill>
              </a:rPr>
              <a:t>To monitor the volume and consistency of Preliminary Design Reports (</a:t>
            </a:r>
            <a:r>
              <a:rPr lang="en-GB" sz="3200" dirty="0" err="1" smtClean="0">
                <a:solidFill>
                  <a:schemeClr val="bg1"/>
                </a:solidFill>
              </a:rPr>
              <a:t>PDRs</a:t>
            </a:r>
            <a:r>
              <a:rPr lang="en-GB" sz="3200" dirty="0" smtClean="0">
                <a:solidFill>
                  <a:schemeClr val="bg1"/>
                </a:solidFill>
              </a:rPr>
              <a:t>) across the network, each PDR is to be issued to the NRA Standards Section for information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GB" sz="3200" dirty="0" smtClean="0">
                <a:solidFill>
                  <a:schemeClr val="bg1"/>
                </a:solidFill>
              </a:rPr>
              <a:t>This can be done by sending a completed PDF to the NRA Standards e-mail address for Departures, which is </a:t>
            </a:r>
            <a:r>
              <a:rPr lang="en-GB" sz="3200" u="sng" dirty="0" smtClean="0">
                <a:solidFill>
                  <a:srgbClr val="FFFF00"/>
                </a:solidFill>
              </a:rPr>
              <a:t>infoDEPS@nra.ie</a:t>
            </a:r>
          </a:p>
          <a:p>
            <a:endParaRPr lang="en-GB" sz="3200" dirty="0" smtClean="0">
              <a:solidFill>
                <a:srgbClr val="FFFF00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IMG_7334.JPG"/>
          <p:cNvPicPr>
            <a:picLocks noChangeAspect="1"/>
          </p:cNvPicPr>
          <p:nvPr/>
        </p:nvPicPr>
        <p:blipFill>
          <a:blip r:embed="rId3" cstate="print"/>
          <a:srcRect b="11602"/>
          <a:stretch>
            <a:fillRect/>
          </a:stretch>
        </p:blipFill>
        <p:spPr>
          <a:xfrm>
            <a:off x="-13761" y="5083788"/>
            <a:ext cx="2459256" cy="1843845"/>
          </a:xfrm>
          <a:prstGeom prst="rect">
            <a:avLst/>
          </a:prstGeom>
        </p:spPr>
      </p:pic>
      <p:pic>
        <p:nvPicPr>
          <p:cNvPr id="21" name="Picture 3" descr="J:\D5900-D5999\D5952\5) Design\10\Opening Invitation\Kilkenny People\Images\New_Carlow012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" y="3254524"/>
            <a:ext cx="2431220" cy="1783386"/>
          </a:xfrm>
          <a:prstGeom prst="rect">
            <a:avLst/>
          </a:prstGeom>
          <a:noFill/>
        </p:spPr>
      </p:pic>
      <p:pic>
        <p:nvPicPr>
          <p:cNvPr id="24" name="Picture 23" descr="CNV00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3761" y="1"/>
            <a:ext cx="2431222" cy="3300402"/>
          </a:xfrm>
          <a:prstGeom prst="rect">
            <a:avLst/>
          </a:prstGeom>
        </p:spPr>
      </p:pic>
      <p:pic>
        <p:nvPicPr>
          <p:cNvPr id="25" name="Picture 24" descr="Ch 300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3761" y="6927634"/>
            <a:ext cx="2431222" cy="1933126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Design Standards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900337" y="3514715"/>
            <a:ext cx="9358377" cy="501675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en-IE" sz="2400" dirty="0" smtClean="0">
              <a:solidFill>
                <a:schemeClr val="bg1"/>
              </a:solidFill>
            </a:endParaRPr>
          </a:p>
          <a:p>
            <a:r>
              <a:rPr lang="en-IE" sz="2400" dirty="0" smtClean="0">
                <a:solidFill>
                  <a:schemeClr val="bg1"/>
                </a:solidFill>
              </a:rPr>
              <a:t>Alterations to Horizontal Alignment 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Calculation of Design Speed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Alterations to Vertical Alignments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Cross-Section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Overtaking Value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Junctions and Access Modifications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Safety Barriers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Drainage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Traffic Signs, Road Markings and Reflectors</a:t>
            </a:r>
          </a:p>
          <a:p>
            <a:endParaRPr lang="en-IE" sz="2400" dirty="0" smtClean="0">
              <a:solidFill>
                <a:schemeClr val="bg1"/>
              </a:solidFill>
            </a:endParaRPr>
          </a:p>
          <a:p>
            <a:endParaRPr lang="en-IE" sz="2400" dirty="0" smtClean="0">
              <a:solidFill>
                <a:schemeClr val="bg1"/>
              </a:solidFill>
            </a:endParaRPr>
          </a:p>
          <a:p>
            <a:endParaRPr lang="en-IE" sz="2400" dirty="0" smtClean="0">
              <a:solidFill>
                <a:schemeClr val="bg1"/>
              </a:solidFill>
            </a:endParaRPr>
          </a:p>
          <a:p>
            <a:r>
              <a:rPr lang="en-IE" sz="2400" dirty="0" smtClean="0">
                <a:solidFill>
                  <a:schemeClr val="bg1"/>
                </a:solidFill>
              </a:rPr>
              <a:t>Non Motorised Road Users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Road Safety Audits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Passing Bays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Relaxations and Departures from Standard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Departures from NRA </a:t>
            </a:r>
            <a:r>
              <a:rPr lang="en-IE" sz="2400" dirty="0" err="1" smtClean="0">
                <a:solidFill>
                  <a:schemeClr val="bg1"/>
                </a:solidFill>
              </a:rPr>
              <a:t>DMRB</a:t>
            </a:r>
            <a:r>
              <a:rPr lang="en-IE" sz="2400" dirty="0" smtClean="0">
                <a:solidFill>
                  <a:schemeClr val="bg1"/>
                </a:solidFill>
              </a:rPr>
              <a:t> Standards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Departures from NRA Specification for Road Works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</p:txBody>
      </p:sp>
      <p:pic>
        <p:nvPicPr>
          <p:cNvPr id="24" name="Picture 23" descr="25A#_F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3254234"/>
            <a:ext cx="2431213" cy="1881291"/>
          </a:xfrm>
          <a:prstGeom prst="rect">
            <a:avLst/>
          </a:prstGeom>
        </p:spPr>
      </p:pic>
      <p:pic>
        <p:nvPicPr>
          <p:cNvPr id="25" name="Picture 24" descr="Img_DC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" y="5135525"/>
            <a:ext cx="2431213" cy="1983328"/>
          </a:xfrm>
          <a:prstGeom prst="rect">
            <a:avLst/>
          </a:prstGeom>
        </p:spPr>
      </p:pic>
      <p:pic>
        <p:nvPicPr>
          <p:cNvPr id="26" name="Picture 25" descr="Img_DC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" y="7118853"/>
            <a:ext cx="2420143" cy="1815108"/>
          </a:xfrm>
          <a:prstGeom prst="rect">
            <a:avLst/>
          </a:prstGeom>
        </p:spPr>
      </p:pic>
      <p:pic>
        <p:nvPicPr>
          <p:cNvPr id="27" name="Picture 26" descr="Image0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" y="0"/>
            <a:ext cx="2440676" cy="325423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Design Standards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Safety Barriers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Use NRA TD 19 if design speed is &gt; or = 100kph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For &lt; 100kph, undertake a Risk Assessment first and then use NRA TD 19 where barrier is required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Use specific guidance for Risk Assessment to consider all hazards and alternatives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2400" i="1" dirty="0" smtClean="0">
                <a:solidFill>
                  <a:srgbClr val="FFFF00"/>
                </a:solidFill>
              </a:rPr>
              <a:t>(further guidance is currently being developed for issue later in 2012)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 l="8092"/>
          <a:stretch>
            <a:fillRect/>
          </a:stretch>
        </p:blipFill>
        <p:spPr bwMode="auto">
          <a:xfrm>
            <a:off x="-27528" y="0"/>
            <a:ext cx="2462408" cy="330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 descr="Ch 300 - 311 RHS - existing footpath removed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7" y="5166395"/>
            <a:ext cx="2431220" cy="1952457"/>
          </a:xfrm>
          <a:prstGeom prst="rect">
            <a:avLst/>
          </a:prstGeom>
        </p:spPr>
      </p:pic>
      <p:pic>
        <p:nvPicPr>
          <p:cNvPr id="32" name="Picture 31" descr="Ch 10 - 30 RHS - verge area to be fill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67" y="7118853"/>
            <a:ext cx="2431213" cy="1781952"/>
          </a:xfrm>
          <a:prstGeom prst="rect">
            <a:avLst/>
          </a:prstGeom>
        </p:spPr>
      </p:pic>
      <p:pic>
        <p:nvPicPr>
          <p:cNvPr id="26" name="Picture 25" descr="IMG_18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7528" y="3322339"/>
            <a:ext cx="2458743" cy="1844057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Design Standards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92611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Drainage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Water can </a:t>
            </a:r>
            <a:r>
              <a:rPr lang="en-IE" sz="3200" dirty="0" smtClean="0">
                <a:solidFill>
                  <a:schemeClr val="bg1"/>
                </a:solidFill>
              </a:rPr>
              <a:t>affect </a:t>
            </a:r>
            <a:r>
              <a:rPr lang="en-IE" sz="3200" dirty="0" smtClean="0">
                <a:solidFill>
                  <a:schemeClr val="bg1"/>
                </a:solidFill>
              </a:rPr>
              <a:t>surface and sub-surface features 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HD 33 is a requirement, but may not be achievable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Existing drainage systems should be evaluated and the effects of </a:t>
            </a:r>
            <a:r>
              <a:rPr lang="en-IE" sz="3200" dirty="0" smtClean="0">
                <a:solidFill>
                  <a:schemeClr val="bg1"/>
                </a:solidFill>
              </a:rPr>
              <a:t>super-elevation </a:t>
            </a:r>
            <a:r>
              <a:rPr lang="en-IE" sz="3200" dirty="0" smtClean="0">
                <a:solidFill>
                  <a:schemeClr val="bg1"/>
                </a:solidFill>
              </a:rPr>
              <a:t>considered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Could a channel alongside the road help? Is there space for a </a:t>
            </a:r>
            <a:r>
              <a:rPr lang="en-IE" sz="3200" dirty="0" smtClean="0">
                <a:solidFill>
                  <a:schemeClr val="bg1"/>
                </a:solidFill>
              </a:rPr>
              <a:t>grass-surface </a:t>
            </a:r>
            <a:r>
              <a:rPr lang="en-IE" sz="3200" dirty="0" smtClean="0">
                <a:solidFill>
                  <a:schemeClr val="bg1"/>
                </a:solidFill>
              </a:rPr>
              <a:t>water channel?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IMG_18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3300406"/>
            <a:ext cx="2431215" cy="1823411"/>
          </a:xfrm>
          <a:prstGeom prst="rect">
            <a:avLst/>
          </a:prstGeom>
        </p:spPr>
      </p:pic>
      <p:pic>
        <p:nvPicPr>
          <p:cNvPr id="24" name="Picture 23" descr="IMG_19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7118853"/>
            <a:ext cx="2431219" cy="1823414"/>
          </a:xfrm>
          <a:prstGeom prst="rect">
            <a:avLst/>
          </a:prstGeom>
        </p:spPr>
      </p:pic>
      <p:pic>
        <p:nvPicPr>
          <p:cNvPr id="23" name="Picture 22" descr="Ch 180 - 350 RHS Planing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" y="5123817"/>
            <a:ext cx="2431229" cy="1995036"/>
          </a:xfrm>
          <a:prstGeom prst="rect">
            <a:avLst/>
          </a:prstGeom>
        </p:spPr>
      </p:pic>
      <p:pic>
        <p:nvPicPr>
          <p:cNvPr id="25" name="Picture 24" descr="Ch 350 - 380 LHS - kerbing works at SB bus layby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" y="0"/>
            <a:ext cx="2433896" cy="325423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Design Standards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9261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Drainage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IMG_18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5123816"/>
            <a:ext cx="2431210" cy="1969305"/>
          </a:xfrm>
          <a:prstGeom prst="rect">
            <a:avLst/>
          </a:prstGeom>
        </p:spPr>
      </p:pic>
      <p:pic>
        <p:nvPicPr>
          <p:cNvPr id="41" name="Picture 40" descr="IMG_19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84576" y="4099490"/>
            <a:ext cx="6040760" cy="4530570"/>
          </a:xfrm>
          <a:prstGeom prst="rect">
            <a:avLst/>
          </a:prstGeom>
        </p:spPr>
      </p:pic>
      <p:pic>
        <p:nvPicPr>
          <p:cNvPr id="23" name="Picture 22" descr="Ch 550 - 600 RHS, hard shoulder are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4" y="0"/>
            <a:ext cx="2431210" cy="3300402"/>
          </a:xfrm>
          <a:prstGeom prst="rect">
            <a:avLst/>
          </a:prstGeom>
        </p:spPr>
      </p:pic>
      <p:pic>
        <p:nvPicPr>
          <p:cNvPr id="26" name="Picture 25" descr="Ch 305 - Access F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5" y="3300402"/>
            <a:ext cx="2431219" cy="1823414"/>
          </a:xfrm>
          <a:prstGeom prst="rect">
            <a:avLst/>
          </a:prstGeom>
        </p:spPr>
      </p:pic>
      <p:pic>
        <p:nvPicPr>
          <p:cNvPr id="27" name="Picture 26" descr="Ch 180 - 350 RHS Planing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5" y="7118853"/>
            <a:ext cx="2431219" cy="182341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Design Standards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Passing Bays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Passing Bays can now be used where a minor improvement involves an upgrade of a Local Secondary or Tertiary Road, with an existing carriageway width of &lt; 5.3m.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Report sketches 6 (2)"/>
          <p:cNvPicPr/>
          <p:nvPr/>
        </p:nvPicPr>
        <p:blipFill>
          <a:blip r:embed="rId3" cstate="print"/>
          <a:srcRect r="6415"/>
          <a:stretch>
            <a:fillRect/>
          </a:stretch>
        </p:blipFill>
        <p:spPr bwMode="auto">
          <a:xfrm>
            <a:off x="3952528" y="6800864"/>
            <a:ext cx="6692352" cy="192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Ch 630 - 680 RHS area planed out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0"/>
            <a:ext cx="2431213" cy="3250647"/>
          </a:xfrm>
          <a:prstGeom prst="rect">
            <a:avLst/>
          </a:prstGeom>
        </p:spPr>
      </p:pic>
      <p:pic>
        <p:nvPicPr>
          <p:cNvPr id="23" name="Picture 22" descr="S42001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" y="3250647"/>
            <a:ext cx="2431213" cy="2033269"/>
          </a:xfrm>
          <a:prstGeom prst="rect">
            <a:avLst/>
          </a:prstGeom>
        </p:spPr>
      </p:pic>
      <p:pic>
        <p:nvPicPr>
          <p:cNvPr id="24" name="Picture 23" descr="S42000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" y="5283916"/>
            <a:ext cx="2431197" cy="1995036"/>
          </a:xfrm>
          <a:prstGeom prst="rect">
            <a:avLst/>
          </a:prstGeom>
        </p:spPr>
      </p:pic>
      <p:pic>
        <p:nvPicPr>
          <p:cNvPr id="27" name="Picture 26" descr="Ch 500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" y="7093122"/>
            <a:ext cx="2431203" cy="1823402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Departures from Standard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NRA TA 85/11 Departures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NRA TA 85/11 provides clear guidance and cross-reference to all NRA </a:t>
            </a:r>
            <a:r>
              <a:rPr lang="en-IE" sz="3200" dirty="0" err="1" smtClean="0">
                <a:solidFill>
                  <a:schemeClr val="bg1"/>
                </a:solidFill>
              </a:rPr>
              <a:t>DMRB</a:t>
            </a:r>
            <a:r>
              <a:rPr lang="en-IE" sz="3200" dirty="0" smtClean="0">
                <a:solidFill>
                  <a:schemeClr val="bg1"/>
                </a:solidFill>
              </a:rPr>
              <a:t> documents which set requirements for minor improvement schemes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Departures are non-compliances with the requirements of any NRA standard referenced in NRA TA 85/11, or the relevant part of the NRA </a:t>
            </a:r>
            <a:r>
              <a:rPr lang="en-IE" sz="3200" dirty="0" err="1" smtClean="0">
                <a:solidFill>
                  <a:schemeClr val="bg1"/>
                </a:solidFill>
              </a:rPr>
              <a:t>MCDRW</a:t>
            </a:r>
            <a:r>
              <a:rPr lang="en-IE" sz="3200" dirty="0" smtClean="0">
                <a:solidFill>
                  <a:schemeClr val="bg1"/>
                </a:solidFill>
              </a:rPr>
              <a:t> (Specification, </a:t>
            </a:r>
            <a:r>
              <a:rPr lang="en-IE" sz="3200" dirty="0" err="1" smtClean="0">
                <a:solidFill>
                  <a:schemeClr val="bg1"/>
                </a:solidFill>
              </a:rPr>
              <a:t>NGs</a:t>
            </a:r>
            <a:r>
              <a:rPr lang="en-IE" sz="3200" dirty="0" smtClean="0">
                <a:solidFill>
                  <a:schemeClr val="bg1"/>
                </a:solidFill>
              </a:rPr>
              <a:t>, </a:t>
            </a:r>
            <a:r>
              <a:rPr lang="en-IE" sz="3200" dirty="0" err="1" smtClean="0">
                <a:solidFill>
                  <a:schemeClr val="bg1"/>
                </a:solidFill>
              </a:rPr>
              <a:t>RCDs</a:t>
            </a:r>
            <a:r>
              <a:rPr lang="en-IE" sz="3200" dirty="0" smtClean="0">
                <a:solidFill>
                  <a:schemeClr val="bg1"/>
                </a:solidFill>
              </a:rPr>
              <a:t>, etc..)</a:t>
            </a:r>
          </a:p>
          <a:p>
            <a:endParaRPr lang="en-IE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15" descr="\\Dubnts03\dublin_jobs\Corporate_Comm\Images\Project_Images\Civil\N9-N10 Phase 4 - Danesfort to Knocktopher\River Nore Bridge\ST228 15-05-09 (1)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27528" y="3191873"/>
            <a:ext cx="2443942" cy="204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14" descr="\\Dubnts03\dublin_jobs\Corporate_Comm\Images\Project_Images\Civil\N9-N10 Phase 4 - Danesfort to Knocktopher\Picture 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16055"/>
            <a:ext cx="2454504" cy="1911578"/>
          </a:xfrm>
          <a:prstGeom prst="rect">
            <a:avLst/>
          </a:prstGeom>
          <a:noFill/>
        </p:spPr>
      </p:pic>
      <p:pic>
        <p:nvPicPr>
          <p:cNvPr id="25" name="Picture 24" descr="Ch 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608" y="6927633"/>
            <a:ext cx="2433896" cy="2014634"/>
          </a:xfrm>
          <a:prstGeom prst="rect">
            <a:avLst/>
          </a:prstGeom>
        </p:spPr>
      </p:pic>
      <p:pic>
        <p:nvPicPr>
          <p:cNvPr id="24" name="Picture 19" descr="\\Dubnts03\dublin_jobs\Corporate_Comm\Images\Project_Images\Civil\Dublin Outer Ring Road\DORR_Ref 92-1-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2443590" cy="330040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Departures from Standard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Documenting Departures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NRA TA 85/11 Departures documented by Designer and approved by an suitably experienced Engineer within the relevant Road Authority promoting the scheme (e.g. Chartered Engineer or similar) – Use Appendix B form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NRA </a:t>
            </a:r>
            <a:r>
              <a:rPr lang="en-IE" sz="3200" dirty="0" err="1" smtClean="0">
                <a:solidFill>
                  <a:schemeClr val="bg1"/>
                </a:solidFill>
              </a:rPr>
              <a:t>MCDRW</a:t>
            </a:r>
            <a:r>
              <a:rPr lang="en-IE" sz="3200" dirty="0" smtClean="0">
                <a:solidFill>
                  <a:schemeClr val="bg1"/>
                </a:solidFill>
              </a:rPr>
              <a:t> Departures documented by Designer and submitted to NRA Standards for approval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Img_DC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6800865"/>
            <a:ext cx="2431219" cy="2141402"/>
          </a:xfrm>
          <a:prstGeom prst="rect">
            <a:avLst/>
          </a:prstGeom>
        </p:spPr>
      </p:pic>
      <p:pic>
        <p:nvPicPr>
          <p:cNvPr id="21" name="Picture 20" descr="Img_DC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" y="3300403"/>
            <a:ext cx="2431219" cy="1823414"/>
          </a:xfrm>
          <a:prstGeom prst="rect">
            <a:avLst/>
          </a:prstGeom>
        </p:spPr>
      </p:pic>
      <p:pic>
        <p:nvPicPr>
          <p:cNvPr id="23" name="Picture 22" descr="NEQ - new kerbing at adjacent monument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" y="5123817"/>
            <a:ext cx="2431219" cy="1823414"/>
          </a:xfrm>
          <a:prstGeom prst="rect">
            <a:avLst/>
          </a:prstGeom>
        </p:spPr>
      </p:pic>
      <p:pic>
        <p:nvPicPr>
          <p:cNvPr id="24" name="Picture 23" descr="Image0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" y="-1"/>
            <a:ext cx="2431212" cy="3300403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chemeClr val="tx1"/>
                </a:solidFill>
              </a:rPr>
              <a:t>Overview</a:t>
            </a:r>
            <a:endParaRPr lang="en-IE" sz="4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Interim Advice Note 85/06 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   Minor Improvements to Existing National Roads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 Development of Approach / Issues Identified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 NRA TA 85/11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   Guidance on Minor Improvements to National Roads</a:t>
            </a:r>
            <a:endParaRPr lang="en-GB" sz="2400" dirty="0" smtClean="0">
              <a:solidFill>
                <a:schemeClr val="bg1"/>
              </a:solidFill>
            </a:endParaRP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 Summary of Key Points to Note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3200" dirty="0" smtClean="0">
                <a:solidFill>
                  <a:schemeClr val="bg1"/>
                </a:solidFill>
              </a:rPr>
              <a:t> Questions</a:t>
            </a:r>
          </a:p>
        </p:txBody>
      </p:sp>
      <p:grpSp>
        <p:nvGrpSpPr>
          <p:cNvPr id="42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S42001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5212660"/>
            <a:ext cx="2431213" cy="1823414"/>
          </a:xfrm>
          <a:prstGeom prst="rect">
            <a:avLst/>
          </a:prstGeom>
        </p:spPr>
      </p:pic>
      <p:pic>
        <p:nvPicPr>
          <p:cNvPr id="24" name="Picture 23" descr="N2 084.jpg"/>
          <p:cNvPicPr>
            <a:picLocks noChangeAspect="1"/>
          </p:cNvPicPr>
          <p:nvPr/>
        </p:nvPicPr>
        <p:blipFill>
          <a:blip r:embed="rId4" cstate="print"/>
          <a:srcRect l="16390" t="2925" r="29977"/>
          <a:stretch>
            <a:fillRect/>
          </a:stretch>
        </p:blipFill>
        <p:spPr>
          <a:xfrm>
            <a:off x="-2" y="-1"/>
            <a:ext cx="2431226" cy="3300402"/>
          </a:xfrm>
          <a:prstGeom prst="rect">
            <a:avLst/>
          </a:prstGeom>
        </p:spPr>
      </p:pic>
      <p:pic>
        <p:nvPicPr>
          <p:cNvPr id="27" name="Picture 26" descr="Ch 510 RHS - Binder laid over Eircom trenc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" y="3244651"/>
            <a:ext cx="2431220" cy="1968009"/>
          </a:xfrm>
          <a:prstGeom prst="rect">
            <a:avLst/>
          </a:prstGeom>
        </p:spPr>
      </p:pic>
      <p:pic>
        <p:nvPicPr>
          <p:cNvPr id="33" name="Picture 32" descr="Ch 350 - 380 LHS - kerbing works at SB bus layby (4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" y="7036074"/>
            <a:ext cx="2431188" cy="1906191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Departures from Standard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E" sz="3200" b="1" u="sng" dirty="0" smtClean="0">
              <a:solidFill>
                <a:schemeClr val="bg1"/>
              </a:solidFill>
            </a:endParaRP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endParaRPr lang="en-IE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900338" y="3514715"/>
            <a:ext cx="86861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NRA Standards – Departures Queries &amp; Advice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Departures from Standards and Specification (Part 0.0.C of NRA </a:t>
            </a:r>
            <a:r>
              <a:rPr lang="en-IE" sz="3200" dirty="0" err="1" smtClean="0">
                <a:solidFill>
                  <a:schemeClr val="bg1"/>
                </a:solidFill>
              </a:rPr>
              <a:t>DMRB</a:t>
            </a:r>
            <a:r>
              <a:rPr lang="en-IE" sz="3200" dirty="0" smtClean="0">
                <a:solidFill>
                  <a:schemeClr val="bg1"/>
                </a:solidFill>
              </a:rPr>
              <a:t>) sets out the NRA Departures procedures and  this standard is currently being updated to address a number of changes, including NRA TA 85/11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All Departures-related queries to the NRA should be sent by e-mail to </a:t>
            </a:r>
            <a:r>
              <a:rPr lang="en-IE" sz="3200" u="sng" dirty="0" smtClean="0">
                <a:solidFill>
                  <a:srgbClr val="FFFF00"/>
                </a:solidFill>
              </a:rPr>
              <a:t>infoDEPS@nra.ie</a:t>
            </a:r>
            <a:r>
              <a:rPr lang="en-IE" sz="3200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1" name="Picture 20" descr="Ch 380 - Kerbing at junction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" y="3260965"/>
            <a:ext cx="2431213" cy="1823410"/>
          </a:xfrm>
          <a:prstGeom prst="rect">
            <a:avLst/>
          </a:prstGeom>
        </p:spPr>
      </p:pic>
      <p:pic>
        <p:nvPicPr>
          <p:cNvPr id="23" name="Picture 22" descr="Ch 350 - 380 LHS - kerbing works at SB bus layby this morning incl new gulli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7118854"/>
            <a:ext cx="2431219" cy="1823414"/>
          </a:xfrm>
          <a:prstGeom prst="rect">
            <a:avLst/>
          </a:prstGeom>
        </p:spPr>
      </p:pic>
      <p:pic>
        <p:nvPicPr>
          <p:cNvPr id="24" name="Picture 23" descr="Ch 0 - 340 LHS planing done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" y="5084375"/>
            <a:ext cx="2431222" cy="2034478"/>
          </a:xfrm>
          <a:prstGeom prst="rect">
            <a:avLst/>
          </a:prstGeom>
        </p:spPr>
      </p:pic>
      <p:pic>
        <p:nvPicPr>
          <p:cNvPr id="25" name="Picture 24" descr="Image0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5" y="0"/>
            <a:ext cx="2440676" cy="325423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32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37164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Worked Examples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NRA TA 85/11 includes 10no. worked examples to assist designers in describing their projects</a:t>
            </a:r>
            <a:endParaRPr lang="en-GB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2312" y="3806792"/>
            <a:ext cx="5449208" cy="442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Img_A_0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" y="3300401"/>
            <a:ext cx="2431221" cy="1823415"/>
          </a:xfrm>
          <a:prstGeom prst="rect">
            <a:avLst/>
          </a:prstGeom>
        </p:spPr>
      </p:pic>
      <p:pic>
        <p:nvPicPr>
          <p:cNvPr id="23" name="Picture 22" descr="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" y="0"/>
            <a:ext cx="2440675" cy="3254234"/>
          </a:xfrm>
          <a:prstGeom prst="rect">
            <a:avLst/>
          </a:prstGeom>
        </p:spPr>
      </p:pic>
      <p:pic>
        <p:nvPicPr>
          <p:cNvPr id="24" name="Picture 23" descr="Ch 860 - TM setup at Tuam Tie-In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" y="7118853"/>
            <a:ext cx="2431219" cy="1823414"/>
          </a:xfrm>
          <a:prstGeom prst="rect">
            <a:avLst/>
          </a:prstGeom>
        </p:spPr>
      </p:pic>
      <p:pic>
        <p:nvPicPr>
          <p:cNvPr id="25" name="Picture 24" descr="Ch 550 - 750 RHS Planing along hard shoulder (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6712" y="5026954"/>
            <a:ext cx="2437927" cy="2091899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Summary of Key Points to Note</a:t>
            </a:r>
            <a:endParaRPr lang="en-IE" sz="4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90241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NRA TA 85/11 developed to provide </a:t>
            </a:r>
            <a:r>
              <a:rPr lang="en-IE" sz="3200" b="1" u="sng" dirty="0" smtClean="0">
                <a:solidFill>
                  <a:schemeClr val="bg1"/>
                </a:solidFill>
              </a:rPr>
              <a:t>specific and useful guidance</a:t>
            </a:r>
            <a:r>
              <a:rPr lang="en-IE" sz="3200" dirty="0" smtClean="0">
                <a:solidFill>
                  <a:schemeClr val="bg1"/>
                </a:solidFill>
              </a:rPr>
              <a:t> on design of Minor Improvement Schemes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Documented Design Decision-Making through preparation and issue of </a:t>
            </a:r>
            <a:r>
              <a:rPr lang="en-IE" sz="3200" b="1" u="sng" dirty="0" smtClean="0">
                <a:solidFill>
                  <a:schemeClr val="bg1"/>
                </a:solidFill>
              </a:rPr>
              <a:t>Preliminary Design Report</a:t>
            </a:r>
          </a:p>
          <a:p>
            <a:endParaRPr lang="en-IE" sz="3200" b="1" u="sng" dirty="0" smtClean="0">
              <a:solidFill>
                <a:schemeClr val="bg1"/>
              </a:solidFill>
            </a:endParaRPr>
          </a:p>
          <a:p>
            <a:r>
              <a:rPr lang="en-GB" sz="3200" dirty="0" smtClean="0">
                <a:solidFill>
                  <a:schemeClr val="bg1"/>
                </a:solidFill>
              </a:rPr>
              <a:t>Departures to be </a:t>
            </a:r>
            <a:r>
              <a:rPr lang="en-GB" sz="3200" b="1" u="sng" dirty="0" smtClean="0">
                <a:solidFill>
                  <a:schemeClr val="bg1"/>
                </a:solidFill>
              </a:rPr>
              <a:t>recorded by the Designer</a:t>
            </a:r>
            <a:r>
              <a:rPr lang="en-GB" sz="3200" dirty="0" smtClean="0">
                <a:solidFill>
                  <a:schemeClr val="bg1"/>
                </a:solidFill>
              </a:rPr>
              <a:t> and </a:t>
            </a:r>
            <a:r>
              <a:rPr lang="en-GB" sz="3200" b="1" u="sng" dirty="0" smtClean="0">
                <a:solidFill>
                  <a:schemeClr val="bg1"/>
                </a:solidFill>
              </a:rPr>
              <a:t>approved by the relevant Road Authority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Img_A_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" y="5123817"/>
            <a:ext cx="2431220" cy="1995036"/>
          </a:xfrm>
          <a:prstGeom prst="rect">
            <a:avLst/>
          </a:prstGeom>
        </p:spPr>
      </p:pic>
      <p:pic>
        <p:nvPicPr>
          <p:cNvPr id="21" name="Picture 20" descr="Ch 830+, VMS at Tuam approach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3300402"/>
            <a:ext cx="2431220" cy="1823416"/>
          </a:xfrm>
          <a:prstGeom prst="rect">
            <a:avLst/>
          </a:prstGeom>
        </p:spPr>
      </p:pic>
      <p:pic>
        <p:nvPicPr>
          <p:cNvPr id="25" name="Picture 24" descr="Ch 500 RHS - Eircom crossing and lid damaged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" y="7118853"/>
            <a:ext cx="2431222" cy="1823414"/>
          </a:xfrm>
          <a:prstGeom prst="rect">
            <a:avLst/>
          </a:prstGeom>
        </p:spPr>
      </p:pic>
      <p:pic>
        <p:nvPicPr>
          <p:cNvPr id="24" name="Picture 16" descr="\\Dubnts03\dublin_jobs\Corporate_Comm\Images\Project_Images\Civil\M7M8\CNV00007.JPG"/>
          <p:cNvPicPr>
            <a:picLocks noChangeAspect="1" noChangeArrowheads="1"/>
          </p:cNvPicPr>
          <p:nvPr/>
        </p:nvPicPr>
        <p:blipFill>
          <a:blip r:embed="rId6" cstate="print"/>
          <a:srcRect b="2623"/>
          <a:stretch>
            <a:fillRect/>
          </a:stretch>
        </p:blipFill>
        <p:spPr bwMode="auto">
          <a:xfrm>
            <a:off x="7" y="0"/>
            <a:ext cx="2431214" cy="3300402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8" name="Picture 27" descr="Dust Monitoring 2.JPG"/>
          <p:cNvPicPr>
            <a:picLocks noChangeAspect="1"/>
          </p:cNvPicPr>
          <p:nvPr/>
        </p:nvPicPr>
        <p:blipFill>
          <a:blip r:embed="rId2" cstate="print"/>
          <a:srcRect l="2720"/>
          <a:stretch>
            <a:fillRect/>
          </a:stretch>
        </p:blipFill>
        <p:spPr>
          <a:xfrm>
            <a:off x="0" y="0"/>
            <a:ext cx="2407963" cy="33004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624136"/>
            <a:ext cx="9261182" cy="1643074"/>
          </a:xfrm>
        </p:spPr>
        <p:txBody>
          <a:bodyPr>
            <a:normAutofit/>
          </a:bodyPr>
          <a:lstStyle/>
          <a:p>
            <a:r>
              <a:rPr lang="en-IE" dirty="0" smtClean="0">
                <a:solidFill>
                  <a:schemeClr val="tx1"/>
                </a:solidFill>
              </a:rPr>
              <a:t>Questions?</a:t>
            </a:r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3" y="3371840"/>
            <a:ext cx="9215502" cy="54292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defRPr/>
            </a:pPr>
            <a:endParaRPr lang="en-IE" sz="26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31226" y="1"/>
            <a:ext cx="0" cy="905198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5051705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-13761" y="692763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26" name="Picture 25" descr="NR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 descr="\\Dubnts03\dublin_jobs\Corporate_Comm\Images\Project_Images\Civil\BRIDGES\Athlone\Athlone bridg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00402"/>
            <a:ext cx="2431219" cy="1816707"/>
          </a:xfrm>
          <a:prstGeom prst="rect">
            <a:avLst/>
          </a:prstGeom>
          <a:noFill/>
        </p:spPr>
      </p:pic>
      <p:pic>
        <p:nvPicPr>
          <p:cNvPr id="18" name="Picture 11" descr="\\Dubnts03\dublin_jobs\Corporate_Comm\Images\Project_Images\Civil\Wicklow Port Access Road\April 2010\CNV0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3761" y="6931812"/>
            <a:ext cx="2477766" cy="1963576"/>
          </a:xfrm>
          <a:prstGeom prst="rect">
            <a:avLst/>
          </a:prstGeom>
          <a:noFill/>
        </p:spPr>
      </p:pic>
      <p:pic>
        <p:nvPicPr>
          <p:cNvPr id="19" name="Picture 18" descr="westlink 4 (c) Andrew Hazard Photography &amp; Desig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503" y="5051706"/>
            <a:ext cx="2454502" cy="1860342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5800732"/>
            <a:ext cx="12801600" cy="380046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0401328" y="8372500"/>
            <a:ext cx="1749985" cy="521563"/>
            <a:chOff x="1622" y="1712"/>
            <a:chExt cx="2996" cy="896"/>
          </a:xfrm>
          <a:solidFill>
            <a:schemeClr val="tx1"/>
          </a:solidFill>
        </p:grpSpPr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1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2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13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cxnSp>
        <p:nvCxnSpPr>
          <p:cNvPr id="21" name="Straight Connector 20"/>
          <p:cNvCxnSpPr/>
          <p:nvPr/>
        </p:nvCxnSpPr>
        <p:spPr>
          <a:xfrm rot="5400000">
            <a:off x="1757330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4114784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829428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9472634" y="6729426"/>
            <a:ext cx="18573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580073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0" y="7658120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28701" y="1371576"/>
            <a:ext cx="10822611" cy="42165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IE" sz="4400" b="1" dirty="0" smtClean="0">
                <a:solidFill>
                  <a:srgbClr val="33CCFF"/>
                </a:solidFill>
              </a:rPr>
              <a:t>NRA Seminar  on  Road  Safety  Audit  and  Road  Safety  Infrastructure</a:t>
            </a:r>
            <a:endParaRPr lang="en-IE" sz="3600" b="1" dirty="0" smtClean="0">
              <a:solidFill>
                <a:srgbClr val="33CCFF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IE" sz="2800" b="1" i="1" dirty="0" smtClean="0">
                <a:solidFill>
                  <a:schemeClr val="bg1"/>
                </a:solidFill>
              </a:rPr>
              <a:t>Minor Improvements to National Roads  </a:t>
            </a:r>
          </a:p>
          <a:p>
            <a:pPr algn="ctr"/>
            <a:r>
              <a:rPr lang="en-IE" sz="2800" b="1" i="1" dirty="0" smtClean="0">
                <a:solidFill>
                  <a:schemeClr val="bg1"/>
                </a:solidFill>
              </a:rPr>
              <a:t>Overview of NRA TA 85/11</a:t>
            </a: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2000" b="1" dirty="0" smtClean="0">
                <a:solidFill>
                  <a:schemeClr val="bg1"/>
                </a:solidFill>
              </a:rPr>
              <a:t>17</a:t>
            </a:r>
            <a:r>
              <a:rPr lang="en-IE" sz="2000" b="1" baseline="30000" dirty="0" smtClean="0">
                <a:solidFill>
                  <a:schemeClr val="bg1"/>
                </a:solidFill>
              </a:rPr>
              <a:t>th</a:t>
            </a:r>
            <a:r>
              <a:rPr lang="en-IE" sz="2000" b="1" dirty="0" smtClean="0">
                <a:solidFill>
                  <a:schemeClr val="bg1"/>
                </a:solidFill>
              </a:rPr>
              <a:t> April 2012					</a:t>
            </a:r>
            <a:r>
              <a:rPr lang="en-IE" sz="2000" b="1" i="1" dirty="0" smtClean="0">
                <a:solidFill>
                  <a:schemeClr val="bg1"/>
                </a:solidFill>
              </a:rPr>
              <a:t>Gavin O’Donnell,  Arup</a:t>
            </a:r>
          </a:p>
          <a:p>
            <a:r>
              <a:rPr lang="en-IE" sz="2000" b="1" i="1" dirty="0" smtClean="0">
                <a:solidFill>
                  <a:schemeClr val="bg1"/>
                </a:solidFill>
              </a:rPr>
              <a:t>					NRA Standards Project Co-ordinator</a:t>
            </a:r>
            <a:endParaRPr lang="en-IE" sz="2000" b="1" i="1" dirty="0">
              <a:solidFill>
                <a:schemeClr val="bg1"/>
              </a:solidFill>
            </a:endParaRPr>
          </a:p>
        </p:txBody>
      </p:sp>
      <p:pic>
        <p:nvPicPr>
          <p:cNvPr id="27" name="Picture 26" descr="NR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576" y="8218788"/>
            <a:ext cx="1971711" cy="95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4600600" y="8028615"/>
            <a:ext cx="38050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sz="6600" b="1" dirty="0" smtClean="0">
                <a:solidFill>
                  <a:schemeClr val="accent6">
                    <a:lumMod val="75000"/>
                  </a:schemeClr>
                </a:solidFill>
              </a:rPr>
              <a:t>Thank You</a:t>
            </a:r>
          </a:p>
        </p:txBody>
      </p:sp>
      <p:pic>
        <p:nvPicPr>
          <p:cNvPr id="28" name="Picture 11" descr="J:\D7400-D7499\D7435\6_Graphics\10\Site works May 2011\TP407 5.JPG"/>
          <p:cNvPicPr>
            <a:picLocks noChangeAspect="1" noChangeArrowheads="1"/>
          </p:cNvPicPr>
          <p:nvPr/>
        </p:nvPicPr>
        <p:blipFill>
          <a:blip r:embed="rId4" cstate="print"/>
          <a:srcRect t="5343" b="10516"/>
          <a:stretch>
            <a:fillRect/>
          </a:stretch>
        </p:blipFill>
        <p:spPr bwMode="auto">
          <a:xfrm>
            <a:off x="7552928" y="5871410"/>
            <a:ext cx="2660615" cy="1647565"/>
          </a:xfrm>
          <a:prstGeom prst="rect">
            <a:avLst/>
          </a:prstGeom>
          <a:noFill/>
        </p:spPr>
      </p:pic>
      <p:pic>
        <p:nvPicPr>
          <p:cNvPr id="29" name="Picture 28" descr="S42001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2369" y="5880115"/>
            <a:ext cx="2395468" cy="1638860"/>
          </a:xfrm>
          <a:prstGeom prst="rect">
            <a:avLst/>
          </a:prstGeom>
        </p:spPr>
      </p:pic>
      <p:pic>
        <p:nvPicPr>
          <p:cNvPr id="30" name="Picture 29" descr="20##_F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289232" y="5855660"/>
            <a:ext cx="2338122" cy="1677047"/>
          </a:xfrm>
          <a:prstGeom prst="rect">
            <a:avLst/>
          </a:prstGeom>
        </p:spPr>
      </p:pic>
      <p:pic>
        <p:nvPicPr>
          <p:cNvPr id="31" name="Picture 4" descr="J:\D5900-D5999\D5952\5) Design\10\Opening Invitation\Brochure\photos\Earthworks Dangenbeg Wetland [640x480].jpg"/>
          <p:cNvPicPr>
            <a:picLocks noChangeAspect="1" noChangeArrowheads="1"/>
          </p:cNvPicPr>
          <p:nvPr/>
        </p:nvPicPr>
        <p:blipFill>
          <a:blip r:embed="rId7" cstate="print"/>
          <a:srcRect b="8027"/>
          <a:stretch>
            <a:fillRect/>
          </a:stretch>
        </p:blipFill>
        <p:spPr bwMode="auto">
          <a:xfrm>
            <a:off x="5043478" y="5880116"/>
            <a:ext cx="2375860" cy="1638860"/>
          </a:xfrm>
          <a:prstGeom prst="rect">
            <a:avLst/>
          </a:prstGeom>
          <a:noFill/>
        </p:spPr>
      </p:pic>
      <p:pic>
        <p:nvPicPr>
          <p:cNvPr id="37" name="Picture 36" descr="M9 Phase 4 0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127" y="5880115"/>
            <a:ext cx="2185147" cy="163886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Interim Advice Note 85/06 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Minor Improvements to Existing National Roads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706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Introduced as guidance for the identification and development of minor improvement schemes in Ireland (October 2006)</a:t>
            </a:r>
            <a:endParaRPr lang="en-GB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900339" y="6016034"/>
            <a:ext cx="39325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E" sz="3200" dirty="0" smtClean="0">
                <a:solidFill>
                  <a:schemeClr val="bg1"/>
                </a:solidFill>
              </a:rPr>
              <a:t>For low cost solutions for schemes &lt; 2km, to avoid a large number of Departures</a:t>
            </a:r>
            <a:endParaRPr lang="en-GB" sz="3200" dirty="0" smtClean="0">
              <a:solidFill>
                <a:schemeClr val="bg1"/>
              </a:solidFill>
            </a:endParaRPr>
          </a:p>
        </p:txBody>
      </p:sp>
      <p:pic>
        <p:nvPicPr>
          <p:cNvPr id="21" name="Picture 3" descr="J:\D7400-D7499\D7436\5_Design\40 - Traffic Signs\Photos\DSC_0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6" y="-14513"/>
            <a:ext cx="2415393" cy="3323770"/>
          </a:xfrm>
          <a:prstGeom prst="rect">
            <a:avLst/>
          </a:prstGeom>
          <a:noFill/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4" cstate="print"/>
          <a:srcRect l="14764" t="14764" r="2953" b="22145"/>
          <a:stretch>
            <a:fillRect/>
          </a:stretch>
        </p:blipFill>
        <p:spPr bwMode="auto">
          <a:xfrm>
            <a:off x="7281441" y="4956198"/>
            <a:ext cx="5168031" cy="334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29##_G09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65" y="5123817"/>
            <a:ext cx="2417459" cy="1677047"/>
          </a:xfrm>
          <a:prstGeom prst="rect">
            <a:avLst/>
          </a:prstGeom>
        </p:spPr>
      </p:pic>
      <p:pic>
        <p:nvPicPr>
          <p:cNvPr id="25" name="Picture 24" descr="P (11).jpg"/>
          <p:cNvPicPr>
            <a:picLocks noChangeAspect="1"/>
          </p:cNvPicPr>
          <p:nvPr/>
        </p:nvPicPr>
        <p:blipFill>
          <a:blip r:embed="rId6" cstate="print"/>
          <a:srcRect l="18269" b="8844"/>
          <a:stretch>
            <a:fillRect/>
          </a:stretch>
        </p:blipFill>
        <p:spPr>
          <a:xfrm>
            <a:off x="-30460" y="6800864"/>
            <a:ext cx="2461687" cy="2100730"/>
          </a:xfrm>
          <a:prstGeom prst="rect">
            <a:avLst/>
          </a:prstGeom>
        </p:spPr>
      </p:pic>
      <p:pic>
        <p:nvPicPr>
          <p:cNvPr id="27" name="Picture 26" descr="Ch 216 - 273 RHS - existing footpath removed (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4" y="3309258"/>
            <a:ext cx="2417464" cy="1813098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Development of Approach  and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4800" dirty="0" smtClean="0">
                <a:solidFill>
                  <a:schemeClr val="tx1"/>
                </a:solidFill>
              </a:rPr>
              <a:t>Issues Identified</a:t>
            </a:r>
            <a:endParaRPr lang="en-IE" sz="4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Objective of IAN 85/06 for minor improvements  was diluted due to categorisation and inclusion of Maintenance Schemes</a:t>
            </a:r>
            <a:endParaRPr lang="en-GB" sz="32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096544" y="5460541"/>
            <a:ext cx="6510338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IE" sz="2400" dirty="0">
                <a:latin typeface="Arial" pitchFamily="34" charset="0"/>
              </a:rPr>
              <a:t>The objective of a minor improvement to an existing National Road is to achieve a route improvement appropriate to and </a:t>
            </a:r>
            <a:r>
              <a:rPr lang="en-IE" sz="2400" b="1" u="sng" dirty="0">
                <a:latin typeface="Arial" pitchFamily="34" charset="0"/>
              </a:rPr>
              <a:t>consistent with the characteristics of the existing route </a:t>
            </a:r>
            <a:r>
              <a:rPr lang="en-IE" sz="2400" dirty="0">
                <a:latin typeface="Arial" pitchFamily="34" charset="0"/>
              </a:rPr>
              <a:t>in terms of the existing route geometric characteristics and traffic demand, particularly the volume of daily traffic and Heavy Commercial Vehicle content</a:t>
            </a:r>
            <a:r>
              <a:rPr lang="en-IE" sz="2400" dirty="0" smtClean="0">
                <a:latin typeface="Arial" pitchFamily="34" charset="0"/>
              </a:rPr>
              <a:t>.</a:t>
            </a:r>
            <a:endParaRPr lang="en-IE" dirty="0">
              <a:latin typeface="Arial" pitchFamily="34" charset="0"/>
            </a:endParaRPr>
          </a:p>
        </p:txBody>
      </p:sp>
      <p:pic>
        <p:nvPicPr>
          <p:cNvPr id="24" name="Picture 13" descr="P1160009"/>
          <p:cNvPicPr>
            <a:picLocks noChangeAspect="1" noChangeArrowheads="1"/>
          </p:cNvPicPr>
          <p:nvPr/>
        </p:nvPicPr>
        <p:blipFill>
          <a:blip r:embed="rId3" cstate="print"/>
          <a:srcRect r="43554"/>
          <a:stretch>
            <a:fillRect/>
          </a:stretch>
        </p:blipFill>
        <p:spPr bwMode="auto">
          <a:xfrm>
            <a:off x="-21142" y="1"/>
            <a:ext cx="2453801" cy="32884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" name="Picture 24" descr="070615 030.JPG"/>
          <p:cNvPicPr>
            <a:picLocks noChangeAspect="1"/>
          </p:cNvPicPr>
          <p:nvPr/>
        </p:nvPicPr>
        <p:blipFill>
          <a:blip r:embed="rId4" cstate="print"/>
          <a:srcRect b="5543"/>
          <a:stretch>
            <a:fillRect/>
          </a:stretch>
        </p:blipFill>
        <p:spPr>
          <a:xfrm>
            <a:off x="-7173" y="5123817"/>
            <a:ext cx="2438400" cy="1677047"/>
          </a:xfrm>
          <a:prstGeom prst="rect">
            <a:avLst/>
          </a:prstGeom>
        </p:spPr>
      </p:pic>
      <p:pic>
        <p:nvPicPr>
          <p:cNvPr id="26" name="Picture 25" descr="Ch 350 - 380 LHS - kerbing works at SB bus layby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1142" y="6800863"/>
            <a:ext cx="2452357" cy="2141403"/>
          </a:xfrm>
          <a:prstGeom prst="rect">
            <a:avLst/>
          </a:prstGeom>
        </p:spPr>
      </p:pic>
      <p:pic>
        <p:nvPicPr>
          <p:cNvPr id="27" name="Picture 26" descr="Ch 200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" y="3300402"/>
            <a:ext cx="2432657" cy="1824493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Development of Approach  and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4800" dirty="0" smtClean="0">
                <a:solidFill>
                  <a:schemeClr val="tx1"/>
                </a:solidFill>
              </a:rPr>
              <a:t>Issues Identified</a:t>
            </a:r>
            <a:endParaRPr lang="en-IE" sz="4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128992" y="6334023"/>
            <a:ext cx="41297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Lack of clarity on the nature of minor improvement schemes</a:t>
            </a:r>
            <a:endParaRPr lang="en-IE" sz="3200" b="1" u="sng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052737" y="3667115"/>
            <a:ext cx="93583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Not enough </a:t>
            </a:r>
            <a:r>
              <a:rPr lang="en-IE" sz="3200" b="1" u="sng" dirty="0" smtClean="0">
                <a:solidFill>
                  <a:schemeClr val="bg1"/>
                </a:solidFill>
              </a:rPr>
              <a:t>guidance</a:t>
            </a:r>
            <a:r>
              <a:rPr lang="en-IE" sz="3200" dirty="0" smtClean="0">
                <a:solidFill>
                  <a:schemeClr val="bg1"/>
                </a:solidFill>
              </a:rPr>
              <a:t> on the following;</a:t>
            </a: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content of typical design report;</a:t>
            </a: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treatment of particular design issues;</a:t>
            </a: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appropriateness of Departures.</a:t>
            </a:r>
          </a:p>
        </p:txBody>
      </p:sp>
      <p:pic>
        <p:nvPicPr>
          <p:cNvPr id="21" name="Picture 8"/>
          <p:cNvPicPr>
            <a:picLocks noChangeArrowheads="1"/>
          </p:cNvPicPr>
          <p:nvPr/>
        </p:nvPicPr>
        <p:blipFill>
          <a:blip r:embed="rId3" cstate="print"/>
          <a:srcRect l="2953" t="7382" b="3691"/>
          <a:stretch>
            <a:fillRect/>
          </a:stretch>
        </p:blipFill>
        <p:spPr bwMode="auto">
          <a:xfrm>
            <a:off x="3052737" y="5952728"/>
            <a:ext cx="4644207" cy="265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4" descr="1D2O29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" y="3300402"/>
            <a:ext cx="2431222" cy="1823414"/>
          </a:xfrm>
          <a:prstGeom prst="rect">
            <a:avLst/>
          </a:prstGeom>
        </p:spPr>
      </p:pic>
      <p:pic>
        <p:nvPicPr>
          <p:cNvPr id="26" name="Picture 25" descr="Cut 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" y="5123817"/>
            <a:ext cx="2431222" cy="1995036"/>
          </a:xfrm>
          <a:prstGeom prst="rect">
            <a:avLst/>
          </a:prstGeom>
        </p:spPr>
      </p:pic>
      <p:pic>
        <p:nvPicPr>
          <p:cNvPr id="27" name="Picture 20" descr="\\Dubnts03\dublin_jobs\Corporate_Comm\Images\Project_Images\Civil\Heath Mayfield\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0"/>
            <a:ext cx="2403686" cy="3300402"/>
          </a:xfrm>
          <a:prstGeom prst="rect">
            <a:avLst/>
          </a:prstGeom>
          <a:noFill/>
        </p:spPr>
      </p:pic>
      <p:pic>
        <p:nvPicPr>
          <p:cNvPr id="30" name="Picture 29" descr="16##_E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668" y="7118854"/>
            <a:ext cx="2404356" cy="182341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Development of Approach  and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4800" dirty="0" smtClean="0">
                <a:solidFill>
                  <a:schemeClr val="tx1"/>
                </a:solidFill>
              </a:rPr>
              <a:t>Issues Identified</a:t>
            </a:r>
            <a:endParaRPr lang="en-IE" sz="48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55886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dirty="0" smtClean="0">
                <a:solidFill>
                  <a:schemeClr val="bg1"/>
                </a:solidFill>
              </a:rPr>
              <a:t>Not enough evidence of </a:t>
            </a:r>
            <a:r>
              <a:rPr lang="en-IE" sz="3200" b="1" u="sng" dirty="0" smtClean="0">
                <a:solidFill>
                  <a:schemeClr val="bg1"/>
                </a:solidFill>
              </a:rPr>
              <a:t>documented design decision-making </a:t>
            </a:r>
            <a:r>
              <a:rPr lang="en-IE" sz="3200" dirty="0" smtClean="0">
                <a:solidFill>
                  <a:schemeClr val="bg1"/>
                </a:solidFill>
              </a:rPr>
              <a:t>and options assessment</a:t>
            </a:r>
          </a:p>
          <a:p>
            <a:endParaRPr lang="en-GB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Practitioners using the IAN 85/06 Design Procedure overly focussed on the </a:t>
            </a:r>
            <a:r>
              <a:rPr lang="en-IE" sz="3200" b="1" u="sng" dirty="0" smtClean="0">
                <a:solidFill>
                  <a:schemeClr val="bg1"/>
                </a:solidFill>
              </a:rPr>
              <a:t>NRA Grant Allocation process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Design Pro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84115" y="3514714"/>
            <a:ext cx="3474600" cy="47863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784115" y="8507529"/>
            <a:ext cx="3737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b="1" dirty="0" smtClean="0">
                <a:solidFill>
                  <a:schemeClr val="bg1"/>
                </a:solidFill>
              </a:rPr>
              <a:t>IAN 85/06 Figure 4/1 Design Procedure</a:t>
            </a:r>
            <a:endParaRPr lang="en-IE" sz="1600" b="1" dirty="0">
              <a:solidFill>
                <a:schemeClr val="bg1"/>
              </a:solidFill>
            </a:endParaRPr>
          </a:p>
        </p:txBody>
      </p:sp>
      <p:pic>
        <p:nvPicPr>
          <p:cNvPr id="23" name="Picture 22" descr="DSCN1637.JPG"/>
          <p:cNvPicPr>
            <a:picLocks noChangeAspect="1"/>
          </p:cNvPicPr>
          <p:nvPr/>
        </p:nvPicPr>
        <p:blipFill>
          <a:blip r:embed="rId4" cstate="print"/>
          <a:srcRect l="8019" r="36370"/>
          <a:stretch>
            <a:fillRect/>
          </a:stretch>
        </p:blipFill>
        <p:spPr>
          <a:xfrm>
            <a:off x="-4994" y="0"/>
            <a:ext cx="2436220" cy="328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7" descr="N:\_Civils\Geotech\Graphics\Geotechnical Methods\tracked pile driver 1.JPG"/>
          <p:cNvPicPr>
            <a:picLocks noChangeAspect="1" noChangeArrowheads="1"/>
          </p:cNvPicPr>
          <p:nvPr/>
        </p:nvPicPr>
        <p:blipFill>
          <a:blip r:embed="rId5" cstate="print"/>
          <a:srcRect t="7462" b="10118"/>
          <a:stretch>
            <a:fillRect/>
          </a:stretch>
        </p:blipFill>
        <p:spPr bwMode="auto">
          <a:xfrm>
            <a:off x="-4994" y="6819915"/>
            <a:ext cx="2431219" cy="2081439"/>
          </a:xfrm>
          <a:prstGeom prst="rect">
            <a:avLst/>
          </a:prstGeom>
          <a:noFill/>
        </p:spPr>
      </p:pic>
      <p:pic>
        <p:nvPicPr>
          <p:cNvPr id="25" name="Picture 11" descr="J:\D7400-D7499\D7435\6_Graphics\10\Site works May 2011\TP407 5.JPG"/>
          <p:cNvPicPr>
            <a:picLocks noChangeAspect="1" noChangeArrowheads="1"/>
          </p:cNvPicPr>
          <p:nvPr/>
        </p:nvPicPr>
        <p:blipFill>
          <a:blip r:embed="rId6" cstate="print"/>
          <a:srcRect t="5343" b="10516"/>
          <a:stretch>
            <a:fillRect/>
          </a:stretch>
        </p:blipFill>
        <p:spPr bwMode="auto">
          <a:xfrm>
            <a:off x="6426" y="5123817"/>
            <a:ext cx="2424794" cy="1677047"/>
          </a:xfrm>
          <a:prstGeom prst="rect">
            <a:avLst/>
          </a:prstGeom>
          <a:noFill/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7" cstate="print"/>
          <a:srcRect t="9890"/>
          <a:stretch>
            <a:fillRect/>
          </a:stretch>
        </p:blipFill>
        <p:spPr bwMode="auto">
          <a:xfrm>
            <a:off x="-4994" y="3300402"/>
            <a:ext cx="2420269" cy="180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Points to Highlight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900338" y="3514715"/>
            <a:ext cx="86861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Coverage</a:t>
            </a:r>
          </a:p>
          <a:p>
            <a:pPr>
              <a:buFont typeface="Arial" pitchFamily="34" charset="0"/>
              <a:buChar char="•"/>
            </a:pPr>
            <a:endParaRPr lang="en-IE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Preliminary Design Report</a:t>
            </a:r>
          </a:p>
          <a:p>
            <a:pPr>
              <a:buFont typeface="Arial" pitchFamily="34" charset="0"/>
              <a:buChar char="•"/>
            </a:pPr>
            <a:endParaRPr lang="en-IE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Design Standards</a:t>
            </a:r>
          </a:p>
          <a:p>
            <a:pPr>
              <a:buFont typeface="Arial" pitchFamily="34" charset="0"/>
              <a:buChar char="•"/>
            </a:pPr>
            <a:endParaRPr lang="en-IE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Departures</a:t>
            </a:r>
          </a:p>
          <a:p>
            <a:pPr>
              <a:buFont typeface="Arial" pitchFamily="34" charset="0"/>
              <a:buChar char="•"/>
            </a:pPr>
            <a:endParaRPr lang="en-IE" sz="32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IE" sz="3200" dirty="0" smtClean="0">
                <a:solidFill>
                  <a:schemeClr val="bg1"/>
                </a:solidFill>
              </a:rPr>
              <a:t>  Worked Examples</a:t>
            </a:r>
            <a:endParaRPr lang="en-GB" sz="3200" dirty="0" smtClean="0">
              <a:solidFill>
                <a:schemeClr val="bg1"/>
              </a:solidFill>
            </a:endParaRPr>
          </a:p>
        </p:txBody>
      </p:sp>
      <p:pic>
        <p:nvPicPr>
          <p:cNvPr id="21" name="Picture 20" descr="TA 85 Co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3474" y="3514715"/>
            <a:ext cx="3062990" cy="5056031"/>
          </a:xfrm>
          <a:prstGeom prst="rect">
            <a:avLst/>
          </a:prstGeom>
        </p:spPr>
      </p:pic>
      <p:pic>
        <p:nvPicPr>
          <p:cNvPr id="23" name="Picture 30" descr="E:\Copy of M50 O Drive\Bridge View Pictures\Greenhills\30.07.07\Greenhills Bridge - SB lane looking South 070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417458" cy="3371840"/>
          </a:xfrm>
          <a:prstGeom prst="rect">
            <a:avLst/>
          </a:prstGeom>
          <a:noFill/>
        </p:spPr>
      </p:pic>
      <p:pic>
        <p:nvPicPr>
          <p:cNvPr id="24" name="Picture 26" descr="E:\Copy of M50 O Drive\2007\Mainline\Blacktop\March\06.03.07\Mainline 06.03.07 Binder course trial 21500 N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0715" y="5061230"/>
            <a:ext cx="2438176" cy="1828632"/>
          </a:xfrm>
          <a:prstGeom prst="rect">
            <a:avLst/>
          </a:prstGeom>
          <a:noFill/>
        </p:spPr>
      </p:pic>
      <p:pic>
        <p:nvPicPr>
          <p:cNvPr id="25" name="Picture 27" descr="E:\Copy of M50 O Drive\2007\Mainline\Blacktop\September\18.09.07\18-09-07 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300402"/>
            <a:ext cx="2417460" cy="1760828"/>
          </a:xfrm>
          <a:prstGeom prst="rect">
            <a:avLst/>
          </a:prstGeom>
          <a:noFill/>
        </p:spPr>
      </p:pic>
      <p:pic>
        <p:nvPicPr>
          <p:cNvPr id="26" name="Picture 28" descr="E:\Copy of M50 O Drive\2007\N4\Blacktop\June\22.06.07\SWQ\22-06-07 0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5660" y="6889862"/>
            <a:ext cx="2466886" cy="201463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000" b="1" dirty="0" smtClean="0">
              <a:solidFill>
                <a:schemeClr val="bg1"/>
              </a:solidFill>
            </a:endParaRPr>
          </a:p>
          <a:p>
            <a:endParaRPr lang="en-IE" sz="24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Points to Highlight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5"/>
            <a:ext cx="86861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3200" b="1" u="sng" dirty="0" smtClean="0">
                <a:solidFill>
                  <a:schemeClr val="bg1"/>
                </a:solidFill>
              </a:rPr>
              <a:t>Coverage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NRA TA 85/11 covers :-</a:t>
            </a:r>
          </a:p>
          <a:p>
            <a:r>
              <a:rPr lang="en-IE" sz="3200" b="1" i="1" dirty="0" smtClean="0">
                <a:solidFill>
                  <a:schemeClr val="bg1"/>
                </a:solidFill>
              </a:rPr>
              <a:t>   </a:t>
            </a:r>
            <a:r>
              <a:rPr lang="en-IE" sz="3200" b="1" i="1" dirty="0" smtClean="0">
                <a:solidFill>
                  <a:srgbClr val="FFFF00"/>
                </a:solidFill>
              </a:rPr>
              <a:t>Minor Improvement Schemes 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   (i.e. Upgrade of sub-standard road of &lt;2km); </a:t>
            </a:r>
            <a:r>
              <a:rPr lang="en-IE" sz="3200" b="1" u="sng" dirty="0" smtClean="0">
                <a:solidFill>
                  <a:srgbClr val="FFFF00"/>
                </a:solidFill>
              </a:rPr>
              <a:t>and </a:t>
            </a:r>
          </a:p>
          <a:p>
            <a:r>
              <a:rPr lang="en-IE" sz="3200" b="1" i="1" dirty="0" smtClean="0">
                <a:solidFill>
                  <a:schemeClr val="bg1"/>
                </a:solidFill>
              </a:rPr>
              <a:t>   </a:t>
            </a:r>
            <a:r>
              <a:rPr lang="en-IE" sz="3200" b="1" i="1" dirty="0" smtClean="0">
                <a:solidFill>
                  <a:srgbClr val="FFFF00"/>
                </a:solidFill>
              </a:rPr>
              <a:t>Road Safety Improvements Schemes</a:t>
            </a:r>
            <a:r>
              <a:rPr lang="en-IE" sz="3200" dirty="0" smtClean="0">
                <a:solidFill>
                  <a:srgbClr val="FFFF00"/>
                </a:solidFill>
              </a:rPr>
              <a:t> </a:t>
            </a:r>
            <a:r>
              <a:rPr lang="en-IE" sz="3200" dirty="0" smtClean="0">
                <a:solidFill>
                  <a:schemeClr val="bg1"/>
                </a:solidFill>
              </a:rPr>
              <a:t>(i.e. parts of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   the network with high collision rates)</a:t>
            </a:r>
          </a:p>
          <a:p>
            <a:endParaRPr lang="en-IE" sz="3200" dirty="0" smtClean="0">
              <a:solidFill>
                <a:schemeClr val="bg1"/>
              </a:solidFill>
            </a:endParaRPr>
          </a:p>
          <a:p>
            <a:r>
              <a:rPr lang="en-IE" sz="3200" dirty="0" smtClean="0">
                <a:solidFill>
                  <a:schemeClr val="bg1"/>
                </a:solidFill>
              </a:rPr>
              <a:t>Importantly, NRA TA 85/11 </a:t>
            </a:r>
            <a:r>
              <a:rPr lang="en-IE" sz="3200" b="1" u="sng" dirty="0" smtClean="0">
                <a:solidFill>
                  <a:srgbClr val="FFFF00"/>
                </a:solidFill>
              </a:rPr>
              <a:t>does not</a:t>
            </a:r>
            <a:r>
              <a:rPr lang="en-IE" sz="3200" b="1" dirty="0" smtClean="0">
                <a:solidFill>
                  <a:srgbClr val="FFFF00"/>
                </a:solidFill>
              </a:rPr>
              <a:t> </a:t>
            </a:r>
            <a:r>
              <a:rPr lang="en-IE" sz="3200" dirty="0" smtClean="0">
                <a:solidFill>
                  <a:schemeClr val="bg1"/>
                </a:solidFill>
              </a:rPr>
              <a:t>cover</a:t>
            </a:r>
          </a:p>
          <a:p>
            <a:r>
              <a:rPr lang="en-IE" sz="3200" b="1" i="1" dirty="0" smtClean="0">
                <a:solidFill>
                  <a:schemeClr val="bg1"/>
                </a:solidFill>
              </a:rPr>
              <a:t>   </a:t>
            </a:r>
            <a:r>
              <a:rPr lang="en-IE" sz="3200" b="1" i="1" dirty="0" smtClean="0">
                <a:solidFill>
                  <a:srgbClr val="FFFF00"/>
                </a:solidFill>
              </a:rPr>
              <a:t>Maintenance Schemes </a:t>
            </a:r>
            <a:r>
              <a:rPr lang="en-IE" sz="3200" dirty="0" smtClean="0">
                <a:solidFill>
                  <a:schemeClr val="bg1"/>
                </a:solidFill>
              </a:rPr>
              <a:t>(i.e. pavement works, etc)</a:t>
            </a:r>
          </a:p>
          <a:p>
            <a:r>
              <a:rPr lang="en-IE" sz="3200" dirty="0" smtClean="0">
                <a:solidFill>
                  <a:schemeClr val="bg1"/>
                </a:solidFill>
              </a:rPr>
              <a:t>   </a:t>
            </a:r>
            <a:r>
              <a:rPr lang="en-IE" sz="3200" b="1" u="sng" dirty="0" smtClean="0">
                <a:solidFill>
                  <a:schemeClr val="bg1"/>
                </a:solidFill>
              </a:rPr>
              <a:t>though these can contain minor improvements</a:t>
            </a:r>
          </a:p>
          <a:p>
            <a:endParaRPr lang="en-IE" sz="3200" b="1" i="1" dirty="0" smtClean="0">
              <a:solidFill>
                <a:srgbClr val="FF0000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17##_F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" y="3254235"/>
            <a:ext cx="2431213" cy="1869582"/>
          </a:xfrm>
          <a:prstGeom prst="rect">
            <a:avLst/>
          </a:prstGeom>
        </p:spPr>
      </p:pic>
      <p:pic>
        <p:nvPicPr>
          <p:cNvPr id="23" name="Picture 22" descr="10##_E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" y="7118854"/>
            <a:ext cx="2431208" cy="1823414"/>
          </a:xfrm>
          <a:prstGeom prst="rect">
            <a:avLst/>
          </a:prstGeom>
        </p:spPr>
      </p:pic>
      <p:pic>
        <p:nvPicPr>
          <p:cNvPr id="24" name="Picture 23" descr="Image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9" y="0"/>
            <a:ext cx="2440676" cy="3254234"/>
          </a:xfrm>
          <a:prstGeom prst="rect">
            <a:avLst/>
          </a:prstGeom>
        </p:spPr>
      </p:pic>
      <p:pic>
        <p:nvPicPr>
          <p:cNvPr id="25" name="Picture 12" descr="T:\Dublin Transfer Area\Jaime Bevin\Photos\CP301.JPG"/>
          <p:cNvPicPr>
            <a:picLocks noChangeAspect="1" noChangeArrowheads="1"/>
          </p:cNvPicPr>
          <p:nvPr/>
        </p:nvPicPr>
        <p:blipFill>
          <a:blip r:embed="rId6" cstate="print"/>
          <a:srcRect b="11935"/>
          <a:stretch>
            <a:fillRect/>
          </a:stretch>
        </p:blipFill>
        <p:spPr bwMode="auto">
          <a:xfrm>
            <a:off x="9431" y="5123817"/>
            <a:ext cx="2431226" cy="199503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" y="0"/>
            <a:ext cx="12801600" cy="3300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endParaRPr lang="en-IE" sz="2800" b="1" dirty="0" smtClean="0">
              <a:solidFill>
                <a:schemeClr val="bg1"/>
              </a:solidFill>
            </a:endParaRPr>
          </a:p>
          <a:p>
            <a:r>
              <a:rPr lang="en-IE" sz="3200" b="1" dirty="0" smtClean="0">
                <a:solidFill>
                  <a:schemeClr val="bg1"/>
                </a:solidFill>
              </a:rPr>
              <a:t>		    Preliminary Design Report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338" y="768152"/>
            <a:ext cx="9261182" cy="1643074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tx1"/>
                </a:solidFill>
              </a:rPr>
              <a:t>NRA TA 85/11</a:t>
            </a:r>
            <a:br>
              <a:rPr lang="en-IE" sz="4800" dirty="0" smtClean="0">
                <a:solidFill>
                  <a:schemeClr val="tx1"/>
                </a:solidFill>
              </a:rPr>
            </a:br>
            <a:r>
              <a:rPr lang="en-IE" sz="3100" dirty="0" smtClean="0">
                <a:solidFill>
                  <a:schemeClr val="tx1"/>
                </a:solidFill>
              </a:rPr>
              <a:t>Guidance on Minor Improvements to National Roads </a:t>
            </a:r>
            <a:endParaRPr lang="en-IE" sz="3100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57462" y="3514715"/>
            <a:ext cx="9501253" cy="47863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80060" lvl="0" indent="-480060">
              <a:spcBef>
                <a:spcPct val="20000"/>
              </a:spcBef>
              <a:buClr>
                <a:schemeClr val="accent3">
                  <a:lumMod val="40000"/>
                  <a:lumOff val="60000"/>
                </a:schemeClr>
              </a:buClr>
              <a:buFont typeface="Courier New" pitchFamily="49" charset="0"/>
              <a:buChar char="o"/>
              <a:defRPr/>
            </a:pPr>
            <a:endParaRPr lang="en-IE" sz="2800" dirty="0" smtClean="0">
              <a:solidFill>
                <a:schemeClr val="bg1"/>
              </a:solidFill>
              <a:latin typeface="Corbe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300402"/>
            <a:ext cx="128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5123817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0" y="6800864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" y="8230531"/>
            <a:ext cx="2431218" cy="276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IE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977235"/>
            <a:ext cx="24312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200" dirty="0" smtClean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57462" y="3514715"/>
            <a:ext cx="1004413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en-GB" sz="2800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en-GB" dirty="0" smtClean="0">
              <a:latin typeface="Tahoma" pitchFamily="34" charset="0"/>
            </a:endParaRPr>
          </a:p>
          <a:p>
            <a:r>
              <a:rPr lang="en-GB" dirty="0" smtClean="0">
                <a:latin typeface="Tahoma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00338" y="3514716"/>
            <a:ext cx="8686126" cy="452431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en-IE" sz="2400" b="1" dirty="0" smtClean="0">
              <a:solidFill>
                <a:srgbClr val="33CCFF"/>
              </a:solidFill>
            </a:endParaRPr>
          </a:p>
          <a:p>
            <a:r>
              <a:rPr lang="en-IE" sz="2400" b="1" dirty="0" smtClean="0">
                <a:solidFill>
                  <a:srgbClr val="33CCFF"/>
                </a:solidFill>
              </a:rPr>
              <a:t>Need for the proposed scheme</a:t>
            </a:r>
            <a:r>
              <a:rPr lang="en-IE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Specific objectives of the proposed scheme.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Collision History and Records.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Design Speed Calculations.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Options considered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Constraints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Geometric features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Safety Barrier Requirements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Drainage requirements</a:t>
            </a:r>
          </a:p>
          <a:p>
            <a:endParaRPr lang="en-IE" sz="2400" dirty="0" smtClean="0">
              <a:solidFill>
                <a:schemeClr val="bg1"/>
              </a:solidFill>
            </a:endParaRPr>
          </a:p>
          <a:p>
            <a:endParaRPr lang="en-IE" sz="2400" dirty="0" smtClean="0">
              <a:solidFill>
                <a:schemeClr val="bg1"/>
              </a:solidFill>
            </a:endParaRPr>
          </a:p>
          <a:p>
            <a:r>
              <a:rPr lang="en-IE" sz="2400" dirty="0" smtClean="0">
                <a:solidFill>
                  <a:schemeClr val="bg1"/>
                </a:solidFill>
              </a:rPr>
              <a:t>Traffic Signs and Road Marking Requirements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Junction treatment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Requirements of Non Motorised Users</a:t>
            </a:r>
          </a:p>
          <a:p>
            <a:r>
              <a:rPr lang="en-IE" sz="2400" b="1" dirty="0" smtClean="0">
                <a:solidFill>
                  <a:srgbClr val="33CCFF"/>
                </a:solidFill>
              </a:rPr>
              <a:t>Relaxations and Departures (proposed and approved)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Road Safety Audit</a:t>
            </a:r>
          </a:p>
          <a:p>
            <a:r>
              <a:rPr lang="en-IE" sz="2400" dirty="0" smtClean="0">
                <a:solidFill>
                  <a:schemeClr val="bg1"/>
                </a:solidFill>
              </a:rPr>
              <a:t>PDR summary and checklist</a:t>
            </a:r>
          </a:p>
          <a:p>
            <a:endParaRPr lang="en-GB" sz="2400" dirty="0" smtClean="0">
              <a:solidFill>
                <a:schemeClr val="bg1"/>
              </a:solidFill>
            </a:endParaRP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0832325" y="9030856"/>
            <a:ext cx="1426390" cy="394312"/>
            <a:chOff x="1622" y="1712"/>
            <a:chExt cx="2996" cy="896"/>
          </a:xfrm>
          <a:solidFill>
            <a:schemeClr val="tx1"/>
          </a:solidFill>
        </p:grpSpPr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064" y="1758"/>
              <a:ext cx="554" cy="818"/>
            </a:xfrm>
            <a:custGeom>
              <a:avLst/>
              <a:gdLst/>
              <a:ahLst/>
              <a:cxnLst>
                <a:cxn ang="0">
                  <a:pos x="14" y="818"/>
                </a:cxn>
                <a:cxn ang="0">
                  <a:pos x="40" y="812"/>
                </a:cxn>
                <a:cxn ang="0">
                  <a:pos x="62" y="800"/>
                </a:cxn>
                <a:cxn ang="0">
                  <a:pos x="76" y="784"/>
                </a:cxn>
                <a:cxn ang="0">
                  <a:pos x="86" y="764"/>
                </a:cxn>
                <a:cxn ang="0">
                  <a:pos x="92" y="734"/>
                </a:cxn>
                <a:cxn ang="0">
                  <a:pos x="94" y="94"/>
                </a:cxn>
                <a:cxn ang="0">
                  <a:pos x="92" y="80"/>
                </a:cxn>
                <a:cxn ang="0">
                  <a:pos x="82" y="48"/>
                </a:cxn>
                <a:cxn ang="0">
                  <a:pos x="66" y="24"/>
                </a:cxn>
                <a:cxn ang="0">
                  <a:pos x="48" y="10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296" y="0"/>
                </a:cxn>
                <a:cxn ang="0">
                  <a:pos x="358" y="6"/>
                </a:cxn>
                <a:cxn ang="0">
                  <a:pos x="410" y="20"/>
                </a:cxn>
                <a:cxn ang="0">
                  <a:pos x="454" y="44"/>
                </a:cxn>
                <a:cxn ang="0">
                  <a:pos x="490" y="74"/>
                </a:cxn>
                <a:cxn ang="0">
                  <a:pos x="520" y="112"/>
                </a:cxn>
                <a:cxn ang="0">
                  <a:pos x="540" y="156"/>
                </a:cxn>
                <a:cxn ang="0">
                  <a:pos x="550" y="202"/>
                </a:cxn>
                <a:cxn ang="0">
                  <a:pos x="554" y="252"/>
                </a:cxn>
                <a:cxn ang="0">
                  <a:pos x="550" y="278"/>
                </a:cxn>
                <a:cxn ang="0">
                  <a:pos x="538" y="326"/>
                </a:cxn>
                <a:cxn ang="0">
                  <a:pos x="514" y="368"/>
                </a:cxn>
                <a:cxn ang="0">
                  <a:pos x="482" y="402"/>
                </a:cxn>
                <a:cxn ang="0">
                  <a:pos x="440" y="428"/>
                </a:cxn>
                <a:cxn ang="0">
                  <a:pos x="394" y="442"/>
                </a:cxn>
                <a:cxn ang="0">
                  <a:pos x="342" y="444"/>
                </a:cxn>
                <a:cxn ang="0">
                  <a:pos x="288" y="430"/>
                </a:cxn>
                <a:cxn ang="0">
                  <a:pos x="260" y="418"/>
                </a:cxn>
                <a:cxn ang="0">
                  <a:pos x="282" y="422"/>
                </a:cxn>
                <a:cxn ang="0">
                  <a:pos x="324" y="424"/>
                </a:cxn>
                <a:cxn ang="0">
                  <a:pos x="362" y="416"/>
                </a:cxn>
                <a:cxn ang="0">
                  <a:pos x="396" y="402"/>
                </a:cxn>
                <a:cxn ang="0">
                  <a:pos x="426" y="382"/>
                </a:cxn>
                <a:cxn ang="0">
                  <a:pos x="450" y="352"/>
                </a:cxn>
                <a:cxn ang="0">
                  <a:pos x="466" y="318"/>
                </a:cxn>
                <a:cxn ang="0">
                  <a:pos x="474" y="278"/>
                </a:cxn>
                <a:cxn ang="0">
                  <a:pos x="474" y="256"/>
                </a:cxn>
                <a:cxn ang="0">
                  <a:pos x="470" y="220"/>
                </a:cxn>
                <a:cxn ang="0">
                  <a:pos x="458" y="184"/>
                </a:cxn>
                <a:cxn ang="0">
                  <a:pos x="438" y="150"/>
                </a:cxn>
                <a:cxn ang="0">
                  <a:pos x="414" y="120"/>
                </a:cxn>
                <a:cxn ang="0">
                  <a:pos x="384" y="94"/>
                </a:cxn>
                <a:cxn ang="0">
                  <a:pos x="348" y="72"/>
                </a:cxn>
                <a:cxn ang="0">
                  <a:pos x="312" y="58"/>
                </a:cxn>
                <a:cxn ang="0">
                  <a:pos x="272" y="52"/>
                </a:cxn>
                <a:cxn ang="0">
                  <a:pos x="248" y="54"/>
                </a:cxn>
                <a:cxn ang="0">
                  <a:pos x="216" y="58"/>
                </a:cxn>
                <a:cxn ang="0">
                  <a:pos x="202" y="64"/>
                </a:cxn>
                <a:cxn ang="0">
                  <a:pos x="196" y="74"/>
                </a:cxn>
                <a:cxn ang="0">
                  <a:pos x="194" y="80"/>
                </a:cxn>
                <a:cxn ang="0">
                  <a:pos x="194" y="720"/>
                </a:cxn>
                <a:cxn ang="0">
                  <a:pos x="194" y="734"/>
                </a:cxn>
                <a:cxn ang="0">
                  <a:pos x="200" y="766"/>
                </a:cxn>
                <a:cxn ang="0">
                  <a:pos x="210" y="784"/>
                </a:cxn>
                <a:cxn ang="0">
                  <a:pos x="226" y="800"/>
                </a:cxn>
                <a:cxn ang="0">
                  <a:pos x="248" y="812"/>
                </a:cxn>
                <a:cxn ang="0">
                  <a:pos x="278" y="818"/>
                </a:cxn>
              </a:cxnLst>
              <a:rect l="0" t="0" r="r" b="b"/>
              <a:pathLst>
                <a:path w="554" h="818">
                  <a:moveTo>
                    <a:pt x="14" y="818"/>
                  </a:moveTo>
                  <a:lnTo>
                    <a:pt x="14" y="818"/>
                  </a:lnTo>
                  <a:lnTo>
                    <a:pt x="26" y="816"/>
                  </a:lnTo>
                  <a:lnTo>
                    <a:pt x="40" y="812"/>
                  </a:lnTo>
                  <a:lnTo>
                    <a:pt x="54" y="804"/>
                  </a:lnTo>
                  <a:lnTo>
                    <a:pt x="62" y="800"/>
                  </a:lnTo>
                  <a:lnTo>
                    <a:pt x="70" y="792"/>
                  </a:lnTo>
                  <a:lnTo>
                    <a:pt x="76" y="784"/>
                  </a:lnTo>
                  <a:lnTo>
                    <a:pt x="82" y="774"/>
                  </a:lnTo>
                  <a:lnTo>
                    <a:pt x="86" y="764"/>
                  </a:lnTo>
                  <a:lnTo>
                    <a:pt x="90" y="750"/>
                  </a:lnTo>
                  <a:lnTo>
                    <a:pt x="92" y="734"/>
                  </a:lnTo>
                  <a:lnTo>
                    <a:pt x="94" y="716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92" y="80"/>
                  </a:lnTo>
                  <a:lnTo>
                    <a:pt x="88" y="66"/>
                  </a:lnTo>
                  <a:lnTo>
                    <a:pt x="82" y="48"/>
                  </a:lnTo>
                  <a:lnTo>
                    <a:pt x="72" y="32"/>
                  </a:lnTo>
                  <a:lnTo>
                    <a:pt x="66" y="24"/>
                  </a:lnTo>
                  <a:lnTo>
                    <a:pt x="58" y="18"/>
                  </a:lnTo>
                  <a:lnTo>
                    <a:pt x="48" y="10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8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28" y="2"/>
                  </a:lnTo>
                  <a:lnTo>
                    <a:pt x="358" y="6"/>
                  </a:lnTo>
                  <a:lnTo>
                    <a:pt x="384" y="12"/>
                  </a:lnTo>
                  <a:lnTo>
                    <a:pt x="410" y="20"/>
                  </a:lnTo>
                  <a:lnTo>
                    <a:pt x="434" y="30"/>
                  </a:lnTo>
                  <a:lnTo>
                    <a:pt x="454" y="44"/>
                  </a:lnTo>
                  <a:lnTo>
                    <a:pt x="474" y="58"/>
                  </a:lnTo>
                  <a:lnTo>
                    <a:pt x="490" y="74"/>
                  </a:lnTo>
                  <a:lnTo>
                    <a:pt x="506" y="92"/>
                  </a:lnTo>
                  <a:lnTo>
                    <a:pt x="520" y="112"/>
                  </a:lnTo>
                  <a:lnTo>
                    <a:pt x="530" y="134"/>
                  </a:lnTo>
                  <a:lnTo>
                    <a:pt x="540" y="156"/>
                  </a:lnTo>
                  <a:lnTo>
                    <a:pt x="546" y="178"/>
                  </a:lnTo>
                  <a:lnTo>
                    <a:pt x="550" y="202"/>
                  </a:lnTo>
                  <a:lnTo>
                    <a:pt x="552" y="228"/>
                  </a:lnTo>
                  <a:lnTo>
                    <a:pt x="554" y="252"/>
                  </a:lnTo>
                  <a:lnTo>
                    <a:pt x="554" y="252"/>
                  </a:lnTo>
                  <a:lnTo>
                    <a:pt x="550" y="278"/>
                  </a:lnTo>
                  <a:lnTo>
                    <a:pt x="546" y="302"/>
                  </a:lnTo>
                  <a:lnTo>
                    <a:pt x="538" y="326"/>
                  </a:lnTo>
                  <a:lnTo>
                    <a:pt x="526" y="346"/>
                  </a:lnTo>
                  <a:lnTo>
                    <a:pt x="514" y="368"/>
                  </a:lnTo>
                  <a:lnTo>
                    <a:pt x="498" y="386"/>
                  </a:lnTo>
                  <a:lnTo>
                    <a:pt x="482" y="402"/>
                  </a:lnTo>
                  <a:lnTo>
                    <a:pt x="462" y="416"/>
                  </a:lnTo>
                  <a:lnTo>
                    <a:pt x="440" y="428"/>
                  </a:lnTo>
                  <a:lnTo>
                    <a:pt x="418" y="438"/>
                  </a:lnTo>
                  <a:lnTo>
                    <a:pt x="394" y="442"/>
                  </a:lnTo>
                  <a:lnTo>
                    <a:pt x="370" y="446"/>
                  </a:lnTo>
                  <a:lnTo>
                    <a:pt x="342" y="444"/>
                  </a:lnTo>
                  <a:lnTo>
                    <a:pt x="316" y="440"/>
                  </a:lnTo>
                  <a:lnTo>
                    <a:pt x="288" y="430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60" y="418"/>
                  </a:lnTo>
                  <a:lnTo>
                    <a:pt x="282" y="422"/>
                  </a:lnTo>
                  <a:lnTo>
                    <a:pt x="304" y="424"/>
                  </a:lnTo>
                  <a:lnTo>
                    <a:pt x="324" y="424"/>
                  </a:lnTo>
                  <a:lnTo>
                    <a:pt x="344" y="422"/>
                  </a:lnTo>
                  <a:lnTo>
                    <a:pt x="362" y="416"/>
                  </a:lnTo>
                  <a:lnTo>
                    <a:pt x="380" y="410"/>
                  </a:lnTo>
                  <a:lnTo>
                    <a:pt x="396" y="402"/>
                  </a:lnTo>
                  <a:lnTo>
                    <a:pt x="412" y="392"/>
                  </a:lnTo>
                  <a:lnTo>
                    <a:pt x="426" y="382"/>
                  </a:lnTo>
                  <a:lnTo>
                    <a:pt x="438" y="368"/>
                  </a:lnTo>
                  <a:lnTo>
                    <a:pt x="450" y="352"/>
                  </a:lnTo>
                  <a:lnTo>
                    <a:pt x="458" y="336"/>
                  </a:lnTo>
                  <a:lnTo>
                    <a:pt x="466" y="318"/>
                  </a:lnTo>
                  <a:lnTo>
                    <a:pt x="470" y="300"/>
                  </a:lnTo>
                  <a:lnTo>
                    <a:pt x="474" y="278"/>
                  </a:lnTo>
                  <a:lnTo>
                    <a:pt x="474" y="256"/>
                  </a:lnTo>
                  <a:lnTo>
                    <a:pt x="474" y="256"/>
                  </a:lnTo>
                  <a:lnTo>
                    <a:pt x="474" y="238"/>
                  </a:lnTo>
                  <a:lnTo>
                    <a:pt x="470" y="220"/>
                  </a:lnTo>
                  <a:lnTo>
                    <a:pt x="464" y="202"/>
                  </a:lnTo>
                  <a:lnTo>
                    <a:pt x="458" y="184"/>
                  </a:lnTo>
                  <a:lnTo>
                    <a:pt x="448" y="166"/>
                  </a:lnTo>
                  <a:lnTo>
                    <a:pt x="438" y="150"/>
                  </a:lnTo>
                  <a:lnTo>
                    <a:pt x="426" y="134"/>
                  </a:lnTo>
                  <a:lnTo>
                    <a:pt x="414" y="120"/>
                  </a:lnTo>
                  <a:lnTo>
                    <a:pt x="398" y="106"/>
                  </a:lnTo>
                  <a:lnTo>
                    <a:pt x="384" y="94"/>
                  </a:lnTo>
                  <a:lnTo>
                    <a:pt x="366" y="82"/>
                  </a:lnTo>
                  <a:lnTo>
                    <a:pt x="348" y="72"/>
                  </a:lnTo>
                  <a:lnTo>
                    <a:pt x="330" y="64"/>
                  </a:lnTo>
                  <a:lnTo>
                    <a:pt x="312" y="58"/>
                  </a:lnTo>
                  <a:lnTo>
                    <a:pt x="292" y="54"/>
                  </a:lnTo>
                  <a:lnTo>
                    <a:pt x="272" y="52"/>
                  </a:lnTo>
                  <a:lnTo>
                    <a:pt x="272" y="52"/>
                  </a:lnTo>
                  <a:lnTo>
                    <a:pt x="248" y="54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2"/>
                  </a:lnTo>
                  <a:lnTo>
                    <a:pt x="202" y="64"/>
                  </a:lnTo>
                  <a:lnTo>
                    <a:pt x="198" y="70"/>
                  </a:lnTo>
                  <a:lnTo>
                    <a:pt x="196" y="74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194" y="720"/>
                  </a:lnTo>
                  <a:lnTo>
                    <a:pt x="194" y="720"/>
                  </a:lnTo>
                  <a:lnTo>
                    <a:pt x="194" y="734"/>
                  </a:lnTo>
                  <a:lnTo>
                    <a:pt x="196" y="748"/>
                  </a:lnTo>
                  <a:lnTo>
                    <a:pt x="200" y="766"/>
                  </a:lnTo>
                  <a:lnTo>
                    <a:pt x="204" y="774"/>
                  </a:lnTo>
                  <a:lnTo>
                    <a:pt x="210" y="784"/>
                  </a:lnTo>
                  <a:lnTo>
                    <a:pt x="216" y="792"/>
                  </a:lnTo>
                  <a:lnTo>
                    <a:pt x="226" y="800"/>
                  </a:lnTo>
                  <a:lnTo>
                    <a:pt x="236" y="806"/>
                  </a:lnTo>
                  <a:lnTo>
                    <a:pt x="248" y="812"/>
                  </a:lnTo>
                  <a:lnTo>
                    <a:pt x="262" y="816"/>
                  </a:lnTo>
                  <a:lnTo>
                    <a:pt x="278" y="818"/>
                  </a:lnTo>
                  <a:lnTo>
                    <a:pt x="14" y="818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50" y="1760"/>
              <a:ext cx="798" cy="814"/>
            </a:xfrm>
            <a:custGeom>
              <a:avLst/>
              <a:gdLst/>
              <a:ahLst/>
              <a:cxnLst>
                <a:cxn ang="0">
                  <a:pos x="166" y="746"/>
                </a:cxn>
                <a:cxn ang="0">
                  <a:pos x="180" y="784"/>
                </a:cxn>
                <a:cxn ang="0">
                  <a:pos x="202" y="800"/>
                </a:cxn>
                <a:cxn ang="0">
                  <a:pos x="236" y="808"/>
                </a:cxn>
                <a:cxn ang="0">
                  <a:pos x="22" y="806"/>
                </a:cxn>
                <a:cxn ang="0">
                  <a:pos x="50" y="790"/>
                </a:cxn>
                <a:cxn ang="0">
                  <a:pos x="64" y="760"/>
                </a:cxn>
                <a:cxn ang="0">
                  <a:pos x="68" y="736"/>
                </a:cxn>
                <a:cxn ang="0">
                  <a:pos x="68" y="62"/>
                </a:cxn>
                <a:cxn ang="0">
                  <a:pos x="56" y="24"/>
                </a:cxn>
                <a:cxn ang="0">
                  <a:pos x="36" y="8"/>
                </a:cxn>
                <a:cxn ang="0">
                  <a:pos x="0" y="0"/>
                </a:cxn>
                <a:cxn ang="0">
                  <a:pos x="268" y="2"/>
                </a:cxn>
                <a:cxn ang="0">
                  <a:pos x="342" y="14"/>
                </a:cxn>
                <a:cxn ang="0">
                  <a:pos x="402" y="38"/>
                </a:cxn>
                <a:cxn ang="0">
                  <a:pos x="448" y="72"/>
                </a:cxn>
                <a:cxn ang="0">
                  <a:pos x="482" y="114"/>
                </a:cxn>
                <a:cxn ang="0">
                  <a:pos x="504" y="160"/>
                </a:cxn>
                <a:cxn ang="0">
                  <a:pos x="512" y="212"/>
                </a:cxn>
                <a:cxn ang="0">
                  <a:pos x="508" y="262"/>
                </a:cxn>
                <a:cxn ang="0">
                  <a:pos x="492" y="314"/>
                </a:cxn>
                <a:cxn ang="0">
                  <a:pos x="460" y="360"/>
                </a:cxn>
                <a:cxn ang="0">
                  <a:pos x="418" y="402"/>
                </a:cxn>
                <a:cxn ang="0">
                  <a:pos x="394" y="418"/>
                </a:cxn>
                <a:cxn ang="0">
                  <a:pos x="390" y="436"/>
                </a:cxn>
                <a:cxn ang="0">
                  <a:pos x="618" y="694"/>
                </a:cxn>
                <a:cxn ang="0">
                  <a:pos x="674" y="746"/>
                </a:cxn>
                <a:cxn ang="0">
                  <a:pos x="732" y="782"/>
                </a:cxn>
                <a:cxn ang="0">
                  <a:pos x="780" y="796"/>
                </a:cxn>
                <a:cxn ang="0">
                  <a:pos x="798" y="796"/>
                </a:cxn>
                <a:cxn ang="0">
                  <a:pos x="790" y="800"/>
                </a:cxn>
                <a:cxn ang="0">
                  <a:pos x="744" y="814"/>
                </a:cxn>
                <a:cxn ang="0">
                  <a:pos x="684" y="810"/>
                </a:cxn>
                <a:cxn ang="0">
                  <a:pos x="602" y="774"/>
                </a:cxn>
                <a:cxn ang="0">
                  <a:pos x="504" y="690"/>
                </a:cxn>
                <a:cxn ang="0">
                  <a:pos x="386" y="548"/>
                </a:cxn>
                <a:cxn ang="0">
                  <a:pos x="308" y="460"/>
                </a:cxn>
                <a:cxn ang="0">
                  <a:pos x="258" y="432"/>
                </a:cxn>
                <a:cxn ang="0">
                  <a:pos x="292" y="428"/>
                </a:cxn>
                <a:cxn ang="0">
                  <a:pos x="340" y="412"/>
                </a:cxn>
                <a:cxn ang="0">
                  <a:pos x="380" y="380"/>
                </a:cxn>
                <a:cxn ang="0">
                  <a:pos x="410" y="340"/>
                </a:cxn>
                <a:cxn ang="0">
                  <a:pos x="428" y="288"/>
                </a:cxn>
                <a:cxn ang="0">
                  <a:pos x="432" y="250"/>
                </a:cxn>
                <a:cxn ang="0">
                  <a:pos x="424" y="192"/>
                </a:cxn>
                <a:cxn ang="0">
                  <a:pos x="402" y="140"/>
                </a:cxn>
                <a:cxn ang="0">
                  <a:pos x="368" y="96"/>
                </a:cxn>
                <a:cxn ang="0">
                  <a:pos x="318" y="64"/>
                </a:cxn>
                <a:cxn ang="0">
                  <a:pos x="256" y="46"/>
                </a:cxn>
                <a:cxn ang="0">
                  <a:pos x="206" y="44"/>
                </a:cxn>
                <a:cxn ang="0">
                  <a:pos x="178" y="52"/>
                </a:cxn>
                <a:cxn ang="0">
                  <a:pos x="172" y="56"/>
                </a:cxn>
                <a:cxn ang="0">
                  <a:pos x="164" y="736"/>
                </a:cxn>
              </a:cxnLst>
              <a:rect l="0" t="0" r="r" b="b"/>
              <a:pathLst>
                <a:path w="798" h="814">
                  <a:moveTo>
                    <a:pt x="164" y="736"/>
                  </a:moveTo>
                  <a:lnTo>
                    <a:pt x="164" y="736"/>
                  </a:lnTo>
                  <a:lnTo>
                    <a:pt x="166" y="746"/>
                  </a:lnTo>
                  <a:lnTo>
                    <a:pt x="168" y="758"/>
                  </a:lnTo>
                  <a:lnTo>
                    <a:pt x="172" y="770"/>
                  </a:lnTo>
                  <a:lnTo>
                    <a:pt x="180" y="784"/>
                  </a:lnTo>
                  <a:lnTo>
                    <a:pt x="186" y="790"/>
                  </a:lnTo>
                  <a:lnTo>
                    <a:pt x="192" y="796"/>
                  </a:lnTo>
                  <a:lnTo>
                    <a:pt x="202" y="800"/>
                  </a:lnTo>
                  <a:lnTo>
                    <a:pt x="212" y="804"/>
                  </a:lnTo>
                  <a:lnTo>
                    <a:pt x="222" y="808"/>
                  </a:lnTo>
                  <a:lnTo>
                    <a:pt x="236" y="808"/>
                  </a:lnTo>
                  <a:lnTo>
                    <a:pt x="12" y="808"/>
                  </a:lnTo>
                  <a:lnTo>
                    <a:pt x="12" y="808"/>
                  </a:lnTo>
                  <a:lnTo>
                    <a:pt x="22" y="806"/>
                  </a:lnTo>
                  <a:lnTo>
                    <a:pt x="30" y="804"/>
                  </a:lnTo>
                  <a:lnTo>
                    <a:pt x="40" y="798"/>
                  </a:lnTo>
                  <a:lnTo>
                    <a:pt x="50" y="790"/>
                  </a:lnTo>
                  <a:lnTo>
                    <a:pt x="58" y="776"/>
                  </a:lnTo>
                  <a:lnTo>
                    <a:pt x="62" y="768"/>
                  </a:lnTo>
                  <a:lnTo>
                    <a:pt x="64" y="760"/>
                  </a:lnTo>
                  <a:lnTo>
                    <a:pt x="66" y="748"/>
                  </a:lnTo>
                  <a:lnTo>
                    <a:pt x="68" y="736"/>
                  </a:lnTo>
                  <a:lnTo>
                    <a:pt x="68" y="736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8" y="62"/>
                  </a:lnTo>
                  <a:lnTo>
                    <a:pt x="66" y="50"/>
                  </a:lnTo>
                  <a:lnTo>
                    <a:pt x="62" y="38"/>
                  </a:lnTo>
                  <a:lnTo>
                    <a:pt x="56" y="24"/>
                  </a:lnTo>
                  <a:lnTo>
                    <a:pt x="50" y="18"/>
                  </a:lnTo>
                  <a:lnTo>
                    <a:pt x="44" y="12"/>
                  </a:lnTo>
                  <a:lnTo>
                    <a:pt x="36" y="8"/>
                  </a:lnTo>
                  <a:lnTo>
                    <a:pt x="26" y="4"/>
                  </a:lnTo>
                  <a:lnTo>
                    <a:pt x="14" y="2"/>
                  </a:lnTo>
                  <a:lnTo>
                    <a:pt x="0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68" y="2"/>
                  </a:lnTo>
                  <a:lnTo>
                    <a:pt x="294" y="4"/>
                  </a:lnTo>
                  <a:lnTo>
                    <a:pt x="318" y="8"/>
                  </a:lnTo>
                  <a:lnTo>
                    <a:pt x="342" y="14"/>
                  </a:lnTo>
                  <a:lnTo>
                    <a:pt x="362" y="20"/>
                  </a:lnTo>
                  <a:lnTo>
                    <a:pt x="382" y="28"/>
                  </a:lnTo>
                  <a:lnTo>
                    <a:pt x="402" y="38"/>
                  </a:lnTo>
                  <a:lnTo>
                    <a:pt x="418" y="48"/>
                  </a:lnTo>
                  <a:lnTo>
                    <a:pt x="434" y="60"/>
                  </a:lnTo>
                  <a:lnTo>
                    <a:pt x="448" y="72"/>
                  </a:lnTo>
                  <a:lnTo>
                    <a:pt x="462" y="84"/>
                  </a:lnTo>
                  <a:lnTo>
                    <a:pt x="472" y="98"/>
                  </a:lnTo>
                  <a:lnTo>
                    <a:pt x="482" y="114"/>
                  </a:lnTo>
                  <a:lnTo>
                    <a:pt x="492" y="128"/>
                  </a:lnTo>
                  <a:lnTo>
                    <a:pt x="498" y="144"/>
                  </a:lnTo>
                  <a:lnTo>
                    <a:pt x="504" y="160"/>
                  </a:lnTo>
                  <a:lnTo>
                    <a:pt x="508" y="178"/>
                  </a:lnTo>
                  <a:lnTo>
                    <a:pt x="512" y="194"/>
                  </a:lnTo>
                  <a:lnTo>
                    <a:pt x="512" y="212"/>
                  </a:lnTo>
                  <a:lnTo>
                    <a:pt x="512" y="228"/>
                  </a:lnTo>
                  <a:lnTo>
                    <a:pt x="512" y="246"/>
                  </a:lnTo>
                  <a:lnTo>
                    <a:pt x="508" y="262"/>
                  </a:lnTo>
                  <a:lnTo>
                    <a:pt x="504" y="280"/>
                  </a:lnTo>
                  <a:lnTo>
                    <a:pt x="498" y="296"/>
                  </a:lnTo>
                  <a:lnTo>
                    <a:pt x="492" y="314"/>
                  </a:lnTo>
                  <a:lnTo>
                    <a:pt x="482" y="330"/>
                  </a:lnTo>
                  <a:lnTo>
                    <a:pt x="472" y="346"/>
                  </a:lnTo>
                  <a:lnTo>
                    <a:pt x="460" y="360"/>
                  </a:lnTo>
                  <a:lnTo>
                    <a:pt x="448" y="376"/>
                  </a:lnTo>
                  <a:lnTo>
                    <a:pt x="432" y="388"/>
                  </a:lnTo>
                  <a:lnTo>
                    <a:pt x="418" y="402"/>
                  </a:lnTo>
                  <a:lnTo>
                    <a:pt x="400" y="414"/>
                  </a:lnTo>
                  <a:lnTo>
                    <a:pt x="400" y="414"/>
                  </a:lnTo>
                  <a:lnTo>
                    <a:pt x="394" y="418"/>
                  </a:lnTo>
                  <a:lnTo>
                    <a:pt x="390" y="422"/>
                  </a:lnTo>
                  <a:lnTo>
                    <a:pt x="388" y="430"/>
                  </a:lnTo>
                  <a:lnTo>
                    <a:pt x="390" y="436"/>
                  </a:lnTo>
                  <a:lnTo>
                    <a:pt x="390" y="438"/>
                  </a:lnTo>
                  <a:lnTo>
                    <a:pt x="618" y="694"/>
                  </a:lnTo>
                  <a:lnTo>
                    <a:pt x="618" y="694"/>
                  </a:lnTo>
                  <a:lnTo>
                    <a:pt x="634" y="710"/>
                  </a:lnTo>
                  <a:lnTo>
                    <a:pt x="652" y="728"/>
                  </a:lnTo>
                  <a:lnTo>
                    <a:pt x="674" y="746"/>
                  </a:lnTo>
                  <a:lnTo>
                    <a:pt x="702" y="766"/>
                  </a:lnTo>
                  <a:lnTo>
                    <a:pt x="716" y="774"/>
                  </a:lnTo>
                  <a:lnTo>
                    <a:pt x="732" y="782"/>
                  </a:lnTo>
                  <a:lnTo>
                    <a:pt x="748" y="788"/>
                  </a:lnTo>
                  <a:lnTo>
                    <a:pt x="764" y="794"/>
                  </a:lnTo>
                  <a:lnTo>
                    <a:pt x="780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8" y="796"/>
                  </a:lnTo>
                  <a:lnTo>
                    <a:pt x="796" y="796"/>
                  </a:lnTo>
                  <a:lnTo>
                    <a:pt x="796" y="796"/>
                  </a:lnTo>
                  <a:lnTo>
                    <a:pt x="790" y="800"/>
                  </a:lnTo>
                  <a:lnTo>
                    <a:pt x="772" y="808"/>
                  </a:lnTo>
                  <a:lnTo>
                    <a:pt x="760" y="810"/>
                  </a:lnTo>
                  <a:lnTo>
                    <a:pt x="744" y="814"/>
                  </a:lnTo>
                  <a:lnTo>
                    <a:pt x="726" y="814"/>
                  </a:lnTo>
                  <a:lnTo>
                    <a:pt x="706" y="814"/>
                  </a:lnTo>
                  <a:lnTo>
                    <a:pt x="684" y="810"/>
                  </a:lnTo>
                  <a:lnTo>
                    <a:pt x="658" y="802"/>
                  </a:lnTo>
                  <a:lnTo>
                    <a:pt x="632" y="790"/>
                  </a:lnTo>
                  <a:lnTo>
                    <a:pt x="602" y="774"/>
                  </a:lnTo>
                  <a:lnTo>
                    <a:pt x="572" y="752"/>
                  </a:lnTo>
                  <a:lnTo>
                    <a:pt x="538" y="724"/>
                  </a:lnTo>
                  <a:lnTo>
                    <a:pt x="504" y="690"/>
                  </a:lnTo>
                  <a:lnTo>
                    <a:pt x="468" y="646"/>
                  </a:lnTo>
                  <a:lnTo>
                    <a:pt x="468" y="646"/>
                  </a:lnTo>
                  <a:lnTo>
                    <a:pt x="386" y="548"/>
                  </a:lnTo>
                  <a:lnTo>
                    <a:pt x="356" y="510"/>
                  </a:lnTo>
                  <a:lnTo>
                    <a:pt x="330" y="482"/>
                  </a:lnTo>
                  <a:lnTo>
                    <a:pt x="308" y="460"/>
                  </a:lnTo>
                  <a:lnTo>
                    <a:pt x="290" y="446"/>
                  </a:lnTo>
                  <a:lnTo>
                    <a:pt x="274" y="436"/>
                  </a:lnTo>
                  <a:lnTo>
                    <a:pt x="258" y="432"/>
                  </a:lnTo>
                  <a:lnTo>
                    <a:pt x="258" y="432"/>
                  </a:lnTo>
                  <a:lnTo>
                    <a:pt x="276" y="432"/>
                  </a:lnTo>
                  <a:lnTo>
                    <a:pt x="292" y="428"/>
                  </a:lnTo>
                  <a:lnTo>
                    <a:pt x="310" y="424"/>
                  </a:lnTo>
                  <a:lnTo>
                    <a:pt x="324" y="418"/>
                  </a:lnTo>
                  <a:lnTo>
                    <a:pt x="340" y="412"/>
                  </a:lnTo>
                  <a:lnTo>
                    <a:pt x="354" y="402"/>
                  </a:lnTo>
                  <a:lnTo>
                    <a:pt x="368" y="392"/>
                  </a:lnTo>
                  <a:lnTo>
                    <a:pt x="380" y="380"/>
                  </a:lnTo>
                  <a:lnTo>
                    <a:pt x="392" y="368"/>
                  </a:lnTo>
                  <a:lnTo>
                    <a:pt x="402" y="354"/>
                  </a:lnTo>
                  <a:lnTo>
                    <a:pt x="410" y="340"/>
                  </a:lnTo>
                  <a:lnTo>
                    <a:pt x="418" y="324"/>
                  </a:lnTo>
                  <a:lnTo>
                    <a:pt x="424" y="306"/>
                  </a:lnTo>
                  <a:lnTo>
                    <a:pt x="428" y="288"/>
                  </a:lnTo>
                  <a:lnTo>
                    <a:pt x="430" y="270"/>
                  </a:lnTo>
                  <a:lnTo>
                    <a:pt x="432" y="250"/>
                  </a:lnTo>
                  <a:lnTo>
                    <a:pt x="432" y="250"/>
                  </a:lnTo>
                  <a:lnTo>
                    <a:pt x="430" y="230"/>
                  </a:lnTo>
                  <a:lnTo>
                    <a:pt x="428" y="212"/>
                  </a:lnTo>
                  <a:lnTo>
                    <a:pt x="424" y="192"/>
                  </a:lnTo>
                  <a:lnTo>
                    <a:pt x="418" y="174"/>
                  </a:lnTo>
                  <a:lnTo>
                    <a:pt x="412" y="156"/>
                  </a:lnTo>
                  <a:lnTo>
                    <a:pt x="402" y="140"/>
                  </a:lnTo>
                  <a:lnTo>
                    <a:pt x="392" y="124"/>
                  </a:lnTo>
                  <a:lnTo>
                    <a:pt x="380" y="110"/>
                  </a:lnTo>
                  <a:lnTo>
                    <a:pt x="368" y="96"/>
                  </a:lnTo>
                  <a:lnTo>
                    <a:pt x="352" y="84"/>
                  </a:lnTo>
                  <a:lnTo>
                    <a:pt x="336" y="74"/>
                  </a:lnTo>
                  <a:lnTo>
                    <a:pt x="318" y="64"/>
                  </a:lnTo>
                  <a:lnTo>
                    <a:pt x="300" y="56"/>
                  </a:lnTo>
                  <a:lnTo>
                    <a:pt x="278" y="50"/>
                  </a:lnTo>
                  <a:lnTo>
                    <a:pt x="256" y="46"/>
                  </a:lnTo>
                  <a:lnTo>
                    <a:pt x="234" y="44"/>
                  </a:lnTo>
                  <a:lnTo>
                    <a:pt x="234" y="44"/>
                  </a:lnTo>
                  <a:lnTo>
                    <a:pt x="206" y="44"/>
                  </a:lnTo>
                  <a:lnTo>
                    <a:pt x="188" y="48"/>
                  </a:lnTo>
                  <a:lnTo>
                    <a:pt x="180" y="52"/>
                  </a:lnTo>
                  <a:lnTo>
                    <a:pt x="178" y="52"/>
                  </a:lnTo>
                  <a:lnTo>
                    <a:pt x="178" y="52"/>
                  </a:lnTo>
                  <a:lnTo>
                    <a:pt x="178" y="54"/>
                  </a:lnTo>
                  <a:lnTo>
                    <a:pt x="172" y="56"/>
                  </a:lnTo>
                  <a:lnTo>
                    <a:pt x="168" y="64"/>
                  </a:lnTo>
                  <a:lnTo>
                    <a:pt x="164" y="78"/>
                  </a:lnTo>
                  <a:lnTo>
                    <a:pt x="164" y="73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206" y="1758"/>
              <a:ext cx="710" cy="850"/>
            </a:xfrm>
            <a:custGeom>
              <a:avLst/>
              <a:gdLst/>
              <a:ahLst/>
              <a:cxnLst>
                <a:cxn ang="0">
                  <a:pos x="174" y="74"/>
                </a:cxn>
                <a:cxn ang="0">
                  <a:pos x="178" y="48"/>
                </a:cxn>
                <a:cxn ang="0">
                  <a:pos x="186" y="30"/>
                </a:cxn>
                <a:cxn ang="0">
                  <a:pos x="196" y="16"/>
                </a:cxn>
                <a:cxn ang="0">
                  <a:pos x="222" y="4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22" y="6"/>
                </a:cxn>
                <a:cxn ang="0">
                  <a:pos x="48" y="20"/>
                </a:cxn>
                <a:cxn ang="0">
                  <a:pos x="60" y="34"/>
                </a:cxn>
                <a:cxn ang="0">
                  <a:pos x="68" y="52"/>
                </a:cxn>
                <a:cxn ang="0">
                  <a:pos x="72" y="76"/>
                </a:cxn>
                <a:cxn ang="0">
                  <a:pos x="70" y="270"/>
                </a:cxn>
                <a:cxn ang="0">
                  <a:pos x="72" y="570"/>
                </a:cxn>
                <a:cxn ang="0">
                  <a:pos x="78" y="628"/>
                </a:cxn>
                <a:cxn ang="0">
                  <a:pos x="94" y="682"/>
                </a:cxn>
                <a:cxn ang="0">
                  <a:pos x="122" y="728"/>
                </a:cxn>
                <a:cxn ang="0">
                  <a:pos x="156" y="770"/>
                </a:cxn>
                <a:cxn ang="0">
                  <a:pos x="198" y="804"/>
                </a:cxn>
                <a:cxn ang="0">
                  <a:pos x="246" y="828"/>
                </a:cxn>
                <a:cxn ang="0">
                  <a:pos x="300" y="844"/>
                </a:cxn>
                <a:cxn ang="0">
                  <a:pos x="358" y="850"/>
                </a:cxn>
                <a:cxn ang="0">
                  <a:pos x="382" y="848"/>
                </a:cxn>
                <a:cxn ang="0">
                  <a:pos x="430" y="840"/>
                </a:cxn>
                <a:cxn ang="0">
                  <a:pos x="480" y="822"/>
                </a:cxn>
                <a:cxn ang="0">
                  <a:pos x="528" y="796"/>
                </a:cxn>
                <a:cxn ang="0">
                  <a:pos x="570" y="760"/>
                </a:cxn>
                <a:cxn ang="0">
                  <a:pos x="606" y="716"/>
                </a:cxn>
                <a:cxn ang="0">
                  <a:pos x="632" y="662"/>
                </a:cxn>
                <a:cxn ang="0">
                  <a:pos x="646" y="602"/>
                </a:cxn>
                <a:cxn ang="0">
                  <a:pos x="646" y="76"/>
                </a:cxn>
                <a:cxn ang="0">
                  <a:pos x="648" y="64"/>
                </a:cxn>
                <a:cxn ang="0">
                  <a:pos x="652" y="44"/>
                </a:cxn>
                <a:cxn ang="0">
                  <a:pos x="662" y="28"/>
                </a:cxn>
                <a:cxn ang="0">
                  <a:pos x="678" y="14"/>
                </a:cxn>
                <a:cxn ang="0">
                  <a:pos x="700" y="4"/>
                </a:cxn>
                <a:cxn ang="0">
                  <a:pos x="506" y="2"/>
                </a:cxn>
                <a:cxn ang="0">
                  <a:pos x="518" y="4"/>
                </a:cxn>
                <a:cxn ang="0">
                  <a:pos x="536" y="12"/>
                </a:cxn>
                <a:cxn ang="0">
                  <a:pos x="554" y="28"/>
                </a:cxn>
                <a:cxn ang="0">
                  <a:pos x="568" y="54"/>
                </a:cxn>
                <a:cxn ang="0">
                  <a:pos x="572" y="74"/>
                </a:cxn>
                <a:cxn ang="0">
                  <a:pos x="572" y="594"/>
                </a:cxn>
                <a:cxn ang="0">
                  <a:pos x="568" y="636"/>
                </a:cxn>
                <a:cxn ang="0">
                  <a:pos x="558" y="672"/>
                </a:cxn>
                <a:cxn ang="0">
                  <a:pos x="542" y="706"/>
                </a:cxn>
                <a:cxn ang="0">
                  <a:pos x="520" y="732"/>
                </a:cxn>
                <a:cxn ang="0">
                  <a:pos x="492" y="754"/>
                </a:cxn>
                <a:cxn ang="0">
                  <a:pos x="456" y="770"/>
                </a:cxn>
                <a:cxn ang="0">
                  <a:pos x="414" y="780"/>
                </a:cxn>
                <a:cxn ang="0">
                  <a:pos x="366" y="784"/>
                </a:cxn>
                <a:cxn ang="0">
                  <a:pos x="348" y="784"/>
                </a:cxn>
                <a:cxn ang="0">
                  <a:pos x="310" y="778"/>
                </a:cxn>
                <a:cxn ang="0">
                  <a:pos x="276" y="766"/>
                </a:cxn>
                <a:cxn ang="0">
                  <a:pos x="246" y="748"/>
                </a:cxn>
                <a:cxn ang="0">
                  <a:pos x="220" y="724"/>
                </a:cxn>
                <a:cxn ang="0">
                  <a:pos x="198" y="696"/>
                </a:cxn>
                <a:cxn ang="0">
                  <a:pos x="184" y="660"/>
                </a:cxn>
                <a:cxn ang="0">
                  <a:pos x="176" y="620"/>
                </a:cxn>
                <a:cxn ang="0">
                  <a:pos x="174" y="74"/>
                </a:cxn>
              </a:cxnLst>
              <a:rect l="0" t="0" r="r" b="b"/>
              <a:pathLst>
                <a:path w="710" h="850">
                  <a:moveTo>
                    <a:pt x="174" y="74"/>
                  </a:moveTo>
                  <a:lnTo>
                    <a:pt x="174" y="74"/>
                  </a:lnTo>
                  <a:lnTo>
                    <a:pt x="176" y="60"/>
                  </a:lnTo>
                  <a:lnTo>
                    <a:pt x="178" y="48"/>
                  </a:lnTo>
                  <a:lnTo>
                    <a:pt x="182" y="38"/>
                  </a:lnTo>
                  <a:lnTo>
                    <a:pt x="186" y="30"/>
                  </a:lnTo>
                  <a:lnTo>
                    <a:pt x="192" y="22"/>
                  </a:lnTo>
                  <a:lnTo>
                    <a:pt x="196" y="16"/>
                  </a:lnTo>
                  <a:lnTo>
                    <a:pt x="210" y="8"/>
                  </a:lnTo>
                  <a:lnTo>
                    <a:pt x="222" y="4"/>
                  </a:lnTo>
                  <a:lnTo>
                    <a:pt x="234" y="2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22" y="6"/>
                  </a:lnTo>
                  <a:lnTo>
                    <a:pt x="36" y="10"/>
                  </a:lnTo>
                  <a:lnTo>
                    <a:pt x="48" y="20"/>
                  </a:lnTo>
                  <a:lnTo>
                    <a:pt x="54" y="26"/>
                  </a:lnTo>
                  <a:lnTo>
                    <a:pt x="60" y="34"/>
                  </a:lnTo>
                  <a:lnTo>
                    <a:pt x="64" y="42"/>
                  </a:lnTo>
                  <a:lnTo>
                    <a:pt x="68" y="52"/>
                  </a:lnTo>
                  <a:lnTo>
                    <a:pt x="70" y="64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70" y="270"/>
                  </a:lnTo>
                  <a:lnTo>
                    <a:pt x="72" y="570"/>
                  </a:lnTo>
                  <a:lnTo>
                    <a:pt x="72" y="570"/>
                  </a:lnTo>
                  <a:lnTo>
                    <a:pt x="74" y="600"/>
                  </a:lnTo>
                  <a:lnTo>
                    <a:pt x="78" y="628"/>
                  </a:lnTo>
                  <a:lnTo>
                    <a:pt x="84" y="656"/>
                  </a:lnTo>
                  <a:lnTo>
                    <a:pt x="94" y="682"/>
                  </a:lnTo>
                  <a:lnTo>
                    <a:pt x="106" y="706"/>
                  </a:lnTo>
                  <a:lnTo>
                    <a:pt x="122" y="728"/>
                  </a:lnTo>
                  <a:lnTo>
                    <a:pt x="138" y="750"/>
                  </a:lnTo>
                  <a:lnTo>
                    <a:pt x="156" y="770"/>
                  </a:lnTo>
                  <a:lnTo>
                    <a:pt x="176" y="788"/>
                  </a:lnTo>
                  <a:lnTo>
                    <a:pt x="198" y="804"/>
                  </a:lnTo>
                  <a:lnTo>
                    <a:pt x="222" y="816"/>
                  </a:lnTo>
                  <a:lnTo>
                    <a:pt x="246" y="828"/>
                  </a:lnTo>
                  <a:lnTo>
                    <a:pt x="272" y="838"/>
                  </a:lnTo>
                  <a:lnTo>
                    <a:pt x="300" y="844"/>
                  </a:lnTo>
                  <a:lnTo>
                    <a:pt x="328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82" y="848"/>
                  </a:lnTo>
                  <a:lnTo>
                    <a:pt x="406" y="846"/>
                  </a:lnTo>
                  <a:lnTo>
                    <a:pt x="430" y="840"/>
                  </a:lnTo>
                  <a:lnTo>
                    <a:pt x="456" y="832"/>
                  </a:lnTo>
                  <a:lnTo>
                    <a:pt x="480" y="822"/>
                  </a:lnTo>
                  <a:lnTo>
                    <a:pt x="504" y="810"/>
                  </a:lnTo>
                  <a:lnTo>
                    <a:pt x="528" y="796"/>
                  </a:lnTo>
                  <a:lnTo>
                    <a:pt x="550" y="778"/>
                  </a:lnTo>
                  <a:lnTo>
                    <a:pt x="570" y="760"/>
                  </a:lnTo>
                  <a:lnTo>
                    <a:pt x="588" y="740"/>
                  </a:lnTo>
                  <a:lnTo>
                    <a:pt x="606" y="716"/>
                  </a:lnTo>
                  <a:lnTo>
                    <a:pt x="620" y="690"/>
                  </a:lnTo>
                  <a:lnTo>
                    <a:pt x="632" y="662"/>
                  </a:lnTo>
                  <a:lnTo>
                    <a:pt x="640" y="634"/>
                  </a:lnTo>
                  <a:lnTo>
                    <a:pt x="646" y="602"/>
                  </a:lnTo>
                  <a:lnTo>
                    <a:pt x="646" y="568"/>
                  </a:lnTo>
                  <a:lnTo>
                    <a:pt x="646" y="76"/>
                  </a:lnTo>
                  <a:lnTo>
                    <a:pt x="646" y="76"/>
                  </a:lnTo>
                  <a:lnTo>
                    <a:pt x="648" y="64"/>
                  </a:lnTo>
                  <a:lnTo>
                    <a:pt x="650" y="52"/>
                  </a:lnTo>
                  <a:lnTo>
                    <a:pt x="652" y="44"/>
                  </a:lnTo>
                  <a:lnTo>
                    <a:pt x="656" y="34"/>
                  </a:lnTo>
                  <a:lnTo>
                    <a:pt x="662" y="28"/>
                  </a:lnTo>
                  <a:lnTo>
                    <a:pt x="666" y="22"/>
                  </a:lnTo>
                  <a:lnTo>
                    <a:pt x="678" y="14"/>
                  </a:lnTo>
                  <a:lnTo>
                    <a:pt x="690" y="8"/>
                  </a:lnTo>
                  <a:lnTo>
                    <a:pt x="700" y="4"/>
                  </a:lnTo>
                  <a:lnTo>
                    <a:pt x="710" y="2"/>
                  </a:lnTo>
                  <a:lnTo>
                    <a:pt x="506" y="2"/>
                  </a:lnTo>
                  <a:lnTo>
                    <a:pt x="506" y="2"/>
                  </a:lnTo>
                  <a:lnTo>
                    <a:pt x="518" y="4"/>
                  </a:lnTo>
                  <a:lnTo>
                    <a:pt x="526" y="8"/>
                  </a:lnTo>
                  <a:lnTo>
                    <a:pt x="536" y="12"/>
                  </a:lnTo>
                  <a:lnTo>
                    <a:pt x="542" y="16"/>
                  </a:lnTo>
                  <a:lnTo>
                    <a:pt x="554" y="28"/>
                  </a:lnTo>
                  <a:lnTo>
                    <a:pt x="562" y="40"/>
                  </a:lnTo>
                  <a:lnTo>
                    <a:pt x="568" y="54"/>
                  </a:lnTo>
                  <a:lnTo>
                    <a:pt x="572" y="64"/>
                  </a:lnTo>
                  <a:lnTo>
                    <a:pt x="572" y="74"/>
                  </a:lnTo>
                  <a:lnTo>
                    <a:pt x="572" y="594"/>
                  </a:lnTo>
                  <a:lnTo>
                    <a:pt x="572" y="594"/>
                  </a:lnTo>
                  <a:lnTo>
                    <a:pt x="572" y="614"/>
                  </a:lnTo>
                  <a:lnTo>
                    <a:pt x="568" y="636"/>
                  </a:lnTo>
                  <a:lnTo>
                    <a:pt x="564" y="654"/>
                  </a:lnTo>
                  <a:lnTo>
                    <a:pt x="558" y="672"/>
                  </a:lnTo>
                  <a:lnTo>
                    <a:pt x="552" y="690"/>
                  </a:lnTo>
                  <a:lnTo>
                    <a:pt x="542" y="706"/>
                  </a:lnTo>
                  <a:lnTo>
                    <a:pt x="532" y="720"/>
                  </a:lnTo>
                  <a:lnTo>
                    <a:pt x="520" y="732"/>
                  </a:lnTo>
                  <a:lnTo>
                    <a:pt x="506" y="744"/>
                  </a:lnTo>
                  <a:lnTo>
                    <a:pt x="492" y="754"/>
                  </a:lnTo>
                  <a:lnTo>
                    <a:pt x="474" y="762"/>
                  </a:lnTo>
                  <a:lnTo>
                    <a:pt x="456" y="770"/>
                  </a:lnTo>
                  <a:lnTo>
                    <a:pt x="436" y="776"/>
                  </a:lnTo>
                  <a:lnTo>
                    <a:pt x="414" y="780"/>
                  </a:lnTo>
                  <a:lnTo>
                    <a:pt x="392" y="782"/>
                  </a:lnTo>
                  <a:lnTo>
                    <a:pt x="366" y="784"/>
                  </a:lnTo>
                  <a:lnTo>
                    <a:pt x="366" y="784"/>
                  </a:lnTo>
                  <a:lnTo>
                    <a:pt x="348" y="784"/>
                  </a:lnTo>
                  <a:lnTo>
                    <a:pt x="328" y="782"/>
                  </a:lnTo>
                  <a:lnTo>
                    <a:pt x="310" y="778"/>
                  </a:lnTo>
                  <a:lnTo>
                    <a:pt x="294" y="772"/>
                  </a:lnTo>
                  <a:lnTo>
                    <a:pt x="276" y="766"/>
                  </a:lnTo>
                  <a:lnTo>
                    <a:pt x="260" y="758"/>
                  </a:lnTo>
                  <a:lnTo>
                    <a:pt x="246" y="748"/>
                  </a:lnTo>
                  <a:lnTo>
                    <a:pt x="232" y="738"/>
                  </a:lnTo>
                  <a:lnTo>
                    <a:pt x="220" y="724"/>
                  </a:lnTo>
                  <a:lnTo>
                    <a:pt x="208" y="710"/>
                  </a:lnTo>
                  <a:lnTo>
                    <a:pt x="198" y="696"/>
                  </a:lnTo>
                  <a:lnTo>
                    <a:pt x="190" y="678"/>
                  </a:lnTo>
                  <a:lnTo>
                    <a:pt x="184" y="660"/>
                  </a:lnTo>
                  <a:lnTo>
                    <a:pt x="178" y="640"/>
                  </a:lnTo>
                  <a:lnTo>
                    <a:pt x="176" y="620"/>
                  </a:lnTo>
                  <a:lnTo>
                    <a:pt x="174" y="598"/>
                  </a:lnTo>
                  <a:lnTo>
                    <a:pt x="174" y="74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1622" y="1712"/>
              <a:ext cx="732" cy="862"/>
            </a:xfrm>
            <a:custGeom>
              <a:avLst/>
              <a:gdLst/>
              <a:ahLst/>
              <a:cxnLst>
                <a:cxn ang="0">
                  <a:pos x="236" y="544"/>
                </a:cxn>
                <a:cxn ang="0">
                  <a:pos x="226" y="546"/>
                </a:cxn>
                <a:cxn ang="0">
                  <a:pos x="136" y="788"/>
                </a:cxn>
                <a:cxn ang="0">
                  <a:pos x="134" y="800"/>
                </a:cxn>
                <a:cxn ang="0">
                  <a:pos x="132" y="818"/>
                </a:cxn>
                <a:cxn ang="0">
                  <a:pos x="138" y="834"/>
                </a:cxn>
                <a:cxn ang="0">
                  <a:pos x="150" y="848"/>
                </a:cxn>
                <a:cxn ang="0">
                  <a:pos x="170" y="860"/>
                </a:cxn>
                <a:cxn ang="0">
                  <a:pos x="0" y="862"/>
                </a:cxn>
                <a:cxn ang="0">
                  <a:pos x="14" y="858"/>
                </a:cxn>
                <a:cxn ang="0">
                  <a:pos x="36" y="840"/>
                </a:cxn>
                <a:cxn ang="0">
                  <a:pos x="54" y="816"/>
                </a:cxn>
                <a:cxn ang="0">
                  <a:pos x="72" y="778"/>
                </a:cxn>
                <a:cxn ang="0">
                  <a:pos x="654" y="782"/>
                </a:cxn>
                <a:cxn ang="0">
                  <a:pos x="666" y="804"/>
                </a:cxn>
                <a:cxn ang="0">
                  <a:pos x="692" y="836"/>
                </a:cxn>
                <a:cxn ang="0">
                  <a:pos x="714" y="852"/>
                </a:cxn>
                <a:cxn ang="0">
                  <a:pos x="732" y="860"/>
                </a:cxn>
                <a:cxn ang="0">
                  <a:pos x="518" y="860"/>
                </a:cxn>
                <a:cxn ang="0">
                  <a:pos x="534" y="852"/>
                </a:cxn>
                <a:cxn ang="0">
                  <a:pos x="548" y="836"/>
                </a:cxn>
                <a:cxn ang="0">
                  <a:pos x="554" y="824"/>
                </a:cxn>
                <a:cxn ang="0">
                  <a:pos x="554" y="806"/>
                </a:cxn>
                <a:cxn ang="0">
                  <a:pos x="548" y="784"/>
                </a:cxn>
                <a:cxn ang="0">
                  <a:pos x="456" y="554"/>
                </a:cxn>
                <a:cxn ang="0">
                  <a:pos x="452" y="546"/>
                </a:cxn>
                <a:cxn ang="0">
                  <a:pos x="444" y="544"/>
                </a:cxn>
                <a:cxn ang="0">
                  <a:pos x="422" y="506"/>
                </a:cxn>
                <a:cxn ang="0">
                  <a:pos x="428" y="506"/>
                </a:cxn>
                <a:cxn ang="0">
                  <a:pos x="430" y="498"/>
                </a:cxn>
                <a:cxn ang="0">
                  <a:pos x="382" y="368"/>
                </a:cxn>
                <a:cxn ang="0">
                  <a:pos x="332" y="236"/>
                </a:cxn>
                <a:cxn ang="0">
                  <a:pos x="328" y="236"/>
                </a:cxn>
                <a:cxn ang="0">
                  <a:pos x="242" y="498"/>
                </a:cxn>
                <a:cxn ang="0">
                  <a:pos x="242" y="504"/>
                </a:cxn>
                <a:cxn ang="0">
                  <a:pos x="248" y="506"/>
                </a:cxn>
              </a:cxnLst>
              <a:rect l="0" t="0" r="r" b="b"/>
              <a:pathLst>
                <a:path w="732" h="862">
                  <a:moveTo>
                    <a:pt x="236" y="544"/>
                  </a:moveTo>
                  <a:lnTo>
                    <a:pt x="236" y="544"/>
                  </a:lnTo>
                  <a:lnTo>
                    <a:pt x="230" y="544"/>
                  </a:lnTo>
                  <a:lnTo>
                    <a:pt x="226" y="546"/>
                  </a:lnTo>
                  <a:lnTo>
                    <a:pt x="224" y="552"/>
                  </a:lnTo>
                  <a:lnTo>
                    <a:pt x="136" y="788"/>
                  </a:lnTo>
                  <a:lnTo>
                    <a:pt x="136" y="788"/>
                  </a:lnTo>
                  <a:lnTo>
                    <a:pt x="134" y="800"/>
                  </a:lnTo>
                  <a:lnTo>
                    <a:pt x="132" y="810"/>
                  </a:lnTo>
                  <a:lnTo>
                    <a:pt x="132" y="818"/>
                  </a:lnTo>
                  <a:lnTo>
                    <a:pt x="134" y="826"/>
                  </a:lnTo>
                  <a:lnTo>
                    <a:pt x="138" y="834"/>
                  </a:lnTo>
                  <a:lnTo>
                    <a:pt x="140" y="840"/>
                  </a:lnTo>
                  <a:lnTo>
                    <a:pt x="150" y="848"/>
                  </a:lnTo>
                  <a:lnTo>
                    <a:pt x="160" y="856"/>
                  </a:lnTo>
                  <a:lnTo>
                    <a:pt x="170" y="860"/>
                  </a:lnTo>
                  <a:lnTo>
                    <a:pt x="180" y="862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14" y="858"/>
                  </a:lnTo>
                  <a:lnTo>
                    <a:pt x="26" y="850"/>
                  </a:lnTo>
                  <a:lnTo>
                    <a:pt x="36" y="840"/>
                  </a:lnTo>
                  <a:lnTo>
                    <a:pt x="46" y="828"/>
                  </a:lnTo>
                  <a:lnTo>
                    <a:pt x="54" y="816"/>
                  </a:lnTo>
                  <a:lnTo>
                    <a:pt x="60" y="802"/>
                  </a:lnTo>
                  <a:lnTo>
                    <a:pt x="72" y="778"/>
                  </a:lnTo>
                  <a:lnTo>
                    <a:pt x="338" y="0"/>
                  </a:lnTo>
                  <a:lnTo>
                    <a:pt x="654" y="782"/>
                  </a:lnTo>
                  <a:lnTo>
                    <a:pt x="654" y="782"/>
                  </a:lnTo>
                  <a:lnTo>
                    <a:pt x="666" y="804"/>
                  </a:lnTo>
                  <a:lnTo>
                    <a:pt x="678" y="824"/>
                  </a:lnTo>
                  <a:lnTo>
                    <a:pt x="692" y="836"/>
                  </a:lnTo>
                  <a:lnTo>
                    <a:pt x="704" y="846"/>
                  </a:lnTo>
                  <a:lnTo>
                    <a:pt x="714" y="852"/>
                  </a:lnTo>
                  <a:lnTo>
                    <a:pt x="724" y="856"/>
                  </a:lnTo>
                  <a:lnTo>
                    <a:pt x="732" y="860"/>
                  </a:lnTo>
                  <a:lnTo>
                    <a:pt x="518" y="860"/>
                  </a:lnTo>
                  <a:lnTo>
                    <a:pt x="518" y="860"/>
                  </a:lnTo>
                  <a:lnTo>
                    <a:pt x="526" y="856"/>
                  </a:lnTo>
                  <a:lnTo>
                    <a:pt x="534" y="852"/>
                  </a:lnTo>
                  <a:lnTo>
                    <a:pt x="542" y="846"/>
                  </a:lnTo>
                  <a:lnTo>
                    <a:pt x="548" y="836"/>
                  </a:lnTo>
                  <a:lnTo>
                    <a:pt x="552" y="830"/>
                  </a:lnTo>
                  <a:lnTo>
                    <a:pt x="554" y="824"/>
                  </a:lnTo>
                  <a:lnTo>
                    <a:pt x="554" y="816"/>
                  </a:lnTo>
                  <a:lnTo>
                    <a:pt x="554" y="806"/>
                  </a:lnTo>
                  <a:lnTo>
                    <a:pt x="552" y="796"/>
                  </a:lnTo>
                  <a:lnTo>
                    <a:pt x="548" y="78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4" y="550"/>
                  </a:lnTo>
                  <a:lnTo>
                    <a:pt x="452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236" y="544"/>
                  </a:lnTo>
                  <a:close/>
                  <a:moveTo>
                    <a:pt x="422" y="506"/>
                  </a:moveTo>
                  <a:lnTo>
                    <a:pt x="422" y="506"/>
                  </a:lnTo>
                  <a:lnTo>
                    <a:pt x="428" y="506"/>
                  </a:lnTo>
                  <a:lnTo>
                    <a:pt x="430" y="502"/>
                  </a:lnTo>
                  <a:lnTo>
                    <a:pt x="430" y="498"/>
                  </a:lnTo>
                  <a:lnTo>
                    <a:pt x="430" y="498"/>
                  </a:lnTo>
                  <a:lnTo>
                    <a:pt x="382" y="368"/>
                  </a:lnTo>
                  <a:lnTo>
                    <a:pt x="332" y="236"/>
                  </a:lnTo>
                  <a:lnTo>
                    <a:pt x="332" y="236"/>
                  </a:lnTo>
                  <a:lnTo>
                    <a:pt x="330" y="236"/>
                  </a:lnTo>
                  <a:lnTo>
                    <a:pt x="328" y="236"/>
                  </a:lnTo>
                  <a:lnTo>
                    <a:pt x="326" y="236"/>
                  </a:lnTo>
                  <a:lnTo>
                    <a:pt x="242" y="498"/>
                  </a:lnTo>
                  <a:lnTo>
                    <a:pt x="242" y="498"/>
                  </a:lnTo>
                  <a:lnTo>
                    <a:pt x="242" y="504"/>
                  </a:lnTo>
                  <a:lnTo>
                    <a:pt x="244" y="506"/>
                  </a:lnTo>
                  <a:lnTo>
                    <a:pt x="248" y="506"/>
                  </a:lnTo>
                  <a:lnTo>
                    <a:pt x="422" y="506"/>
                  </a:lnTo>
                  <a:close/>
                </a:path>
              </a:pathLst>
            </a:custGeom>
            <a:grpFill/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IE"/>
            </a:p>
          </p:txBody>
        </p:sp>
      </p:grpSp>
      <p:pic>
        <p:nvPicPr>
          <p:cNvPr id="47" name="Picture 46" descr="NRA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77" y="8942267"/>
            <a:ext cx="1359704" cy="65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 flipH="1">
            <a:off x="2431222" y="0"/>
            <a:ext cx="1" cy="90308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5" y="7118853"/>
            <a:ext cx="24312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3" descr="\\Dubnts03\dublin_jobs\Corporate_Comm\Images\Project_Images\Civil\IMG_38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3282" y="3300402"/>
            <a:ext cx="2470913" cy="1840881"/>
          </a:xfrm>
          <a:prstGeom prst="rect">
            <a:avLst/>
          </a:prstGeom>
          <a:noFill/>
        </p:spPr>
      </p:pic>
      <p:pic>
        <p:nvPicPr>
          <p:cNvPr id="21" name="Picture 24" descr="J:\D7400-D7499\D7436\2_Submissions\b_Tender\Working\4. Graphics\Fig C1.2 (Standards Map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1"/>
            <a:ext cx="2417458" cy="3302028"/>
          </a:xfrm>
          <a:prstGeom prst="rect">
            <a:avLst/>
          </a:prstGeom>
          <a:noFill/>
        </p:spPr>
      </p:pic>
      <p:pic>
        <p:nvPicPr>
          <p:cNvPr id="23" name="Picture 22" descr="Ch 1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3282" y="5142406"/>
            <a:ext cx="2440742" cy="1976447"/>
          </a:xfrm>
          <a:prstGeom prst="rect">
            <a:avLst/>
          </a:prstGeom>
        </p:spPr>
      </p:pic>
      <p:pic>
        <p:nvPicPr>
          <p:cNvPr id="25" name="Picture 24" descr="Ch 70 LHS - Access H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5" y="7118853"/>
            <a:ext cx="2417465" cy="1813099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40E1E6C47F4E41897C4B21A3EDFB58" ma:contentTypeVersion="2" ma:contentTypeDescription="Create a new document." ma:contentTypeScope="" ma:versionID="3ac0d216dc5709dcc06b2dda7277ce1d">
  <xsd:schema xmlns:xsd="http://www.w3.org/2001/XMLSchema" xmlns:xs="http://www.w3.org/2001/XMLSchema" xmlns:p="http://schemas.microsoft.com/office/2006/metadata/properties" xmlns:ns2="90ea00c5-a8d1-4ccb-9ae0-cb970cff5317" targetNamespace="http://schemas.microsoft.com/office/2006/metadata/properties" ma:root="true" ma:fieldsID="8a31397c584707b4bbe76c6a1a2318d4" ns2:_="">
    <xsd:import namespace="90ea00c5-a8d1-4ccb-9ae0-cb970cff5317"/>
    <xsd:element name="properties">
      <xsd:complexType>
        <xsd:sequence>
          <xsd:element name="documentManagement">
            <xsd:complexType>
              <xsd:all>
                <xsd:element ref="ns2:Document_x0020_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a00c5-a8d1-4ccb-9ae0-cb970cff5317" elementFormDefault="qualified">
    <xsd:import namespace="http://schemas.microsoft.com/office/2006/documentManagement/types"/>
    <xsd:import namespace="http://schemas.microsoft.com/office/infopath/2007/PartnerControls"/>
    <xsd:element name="Document_x0020_Status" ma:index="8" nillable="true" ma:displayName="Document Status" ma:list="{7d1bfb7d-4ce0-40f6-98d2-1ffe7291645f}" ma:internalName="Document_x0020_Status" ma:showField="Title" ma:web="90ea00c5-a8d1-4ccb-9ae0-cb970cff5317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Status xmlns="90ea00c5-a8d1-4ccb-9ae0-cb970cff5317" xsi:nil="true"/>
  </documentManagement>
</p:properties>
</file>

<file path=customXml/itemProps1.xml><?xml version="1.0" encoding="utf-8"?>
<ds:datastoreItem xmlns:ds="http://schemas.openxmlformats.org/officeDocument/2006/customXml" ds:itemID="{DA82D320-AFB0-4B56-A4F8-58DCD8ED1006}"/>
</file>

<file path=customXml/itemProps2.xml><?xml version="1.0" encoding="utf-8"?>
<ds:datastoreItem xmlns:ds="http://schemas.openxmlformats.org/officeDocument/2006/customXml" ds:itemID="{8C975AC8-8F14-4712-A7B8-E24231EDA86F}"/>
</file>

<file path=customXml/itemProps3.xml><?xml version="1.0" encoding="utf-8"?>
<ds:datastoreItem xmlns:ds="http://schemas.openxmlformats.org/officeDocument/2006/customXml" ds:itemID="{1763F3A4-EC58-4833-A66A-815A39D26439}"/>
</file>

<file path=docProps/app.xml><?xml version="1.0" encoding="utf-8"?>
<Properties xmlns="http://schemas.openxmlformats.org/officeDocument/2006/extended-properties" xmlns:vt="http://schemas.openxmlformats.org/officeDocument/2006/docPropsVTypes">
  <TotalTime>4328</TotalTime>
  <Words>1070</Words>
  <Application>Microsoft Office PowerPoint</Application>
  <PresentationFormat>A3 Paper (297x420 mm)</PresentationFormat>
  <Paragraphs>343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IntroducingPowerPoint2007</vt:lpstr>
      <vt:lpstr>Slide 1</vt:lpstr>
      <vt:lpstr>Overview</vt:lpstr>
      <vt:lpstr>Interim Advice Note 85/06  Minor Improvements to Existing National Roads</vt:lpstr>
      <vt:lpstr>Development of Approach  and Issues Identified</vt:lpstr>
      <vt:lpstr>Development of Approach  and Issues Identified</vt:lpstr>
      <vt:lpstr>Development of Approach  and Issues Identified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NRA TA 85/11 Guidance on Minor Improvements to National Roads </vt:lpstr>
      <vt:lpstr>Summary of Key Points to Note</vt:lpstr>
      <vt:lpstr>Questions?</vt:lpstr>
      <vt:lpstr>Slide 24</vt:lpstr>
    </vt:vector>
  </TitlesOfParts>
  <Company>Arup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donal ocallaghan</dc:creator>
  <cp:lastModifiedBy>gavin odonnell</cp:lastModifiedBy>
  <cp:revision>342</cp:revision>
  <dcterms:created xsi:type="dcterms:W3CDTF">2010-02-25T18:58:29Z</dcterms:created>
  <dcterms:modified xsi:type="dcterms:W3CDTF">2012-04-16T15:48:24Z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0x010100E340E1E6C47F4E41897C4B21A3EDFB58</vt:lpwstr>
  </property>
</Properties>
</file>