
<file path=[Content_Types].xml><?xml version="1.0" encoding="utf-8"?>
<Types xmlns="http://schemas.openxmlformats.org/package/2006/content-types">
  <Default Extension="bin" ContentType="application/vnd.openxmlformats-officedocument.oleObject"/>
  <Default Extension="jpeg" ContentType="image/jpeg"/>
  <Default Extension="emf" ContentType="image/x-emf"/>
  <Default Extension="xls" ContentType="application/vnd.ms-excel"/>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s/slide40.xml" ContentType="application/vnd.openxmlformats-officedocument.presentationml.slide+xml"/>
  <Override PartName="/ppt/slides/slide43.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42.xml" ContentType="application/vnd.openxmlformats-officedocument.presentationml.slide+xml"/>
  <Override PartName="/ppt/slides/slide23.xml" ContentType="application/vnd.openxmlformats-officedocument.presentationml.slide+xml"/>
  <Override PartName="/ppt/slides/slide20.xml" ContentType="application/vnd.openxmlformats-officedocument.presentationml.slide+xml"/>
  <Override PartName="/ppt/slides/slide44.xml" ContentType="application/vnd.openxmlformats-officedocument.presentationml.slide+xml"/>
  <Override PartName="/ppt/slides/slide19.xml" ContentType="application/vnd.openxmlformats-officedocument.presentationml.slide+xml"/>
  <Override PartName="/ppt/slides/slide47.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s/slide18.xml" ContentType="application/vnd.openxmlformats-officedocument.presentationml.slide+xml"/>
  <Override PartName="/ppt/slides/slide45.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34.xml" ContentType="application/vnd.openxmlformats-officedocument.presentationml.slide+xml"/>
  <Override PartName="/ppt/slides/slide33.xml" ContentType="application/vnd.openxmlformats-officedocument.presentationml.slide+xml"/>
  <Override PartName="/ppt/slides/slide32.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41.xml" ContentType="application/vnd.openxmlformats-officedocument.presentationml.slide+xml"/>
  <Override PartName="/ppt/slides/slide16.xml" ContentType="application/vnd.openxmlformats-officedocument.presentationml.slide+xml"/>
  <Override PartName="/ppt/slides/slide15.xml" ContentType="application/vnd.openxmlformats-officedocument.presentationml.slide+xml"/>
  <Override PartName="/ppt/slides/slide8.xml" ContentType="application/vnd.openxmlformats-officedocument.presentationml.slide+xml"/>
  <Override PartName="/ppt/slides/slide7.xml" ContentType="application/vnd.openxmlformats-officedocument.presentationml.slide+xml"/>
  <Override PartName="/ppt/slides/slide6.xml" ContentType="application/vnd.openxmlformats-officedocument.presentationml.slide+xml"/>
  <Override PartName="/ppt/slides/slide5.xml" ContentType="application/vnd.openxmlformats-officedocument.presentationml.slide+xml"/>
  <Override PartName="/ppt/slides/slide4.xml" ContentType="application/vnd.openxmlformats-officedocument.presentationml.slide+xml"/>
  <Override PartName="/ppt/slides/slide3.xml" ContentType="application/vnd.openxmlformats-officedocument.presentationml.slide+xml"/>
  <Override PartName="/ppt/slides/slide2.xml" ContentType="application/vnd.openxmlformats-officedocument.presentationml.slide+xml"/>
  <Override PartName="/ppt/slides/slide1.xml" ContentType="application/vnd.openxmlformats-officedocument.presentationml.slide+xml"/>
  <Override PartName="/ppt/slides/slide9.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10.xml" ContentType="application/vnd.openxmlformats-officedocument.presentationml.slide+xml"/>
  <Override PartName="/ppt/slides/slide13.xml" ContentType="application/vnd.openxmlformats-officedocument.presentationml.slide+xml"/>
  <Override PartName="/ppt/slides/slide50.xml" ContentType="application/vnd.openxmlformats-officedocument.presentationml.slide+xml"/>
  <Override PartName="/ppt/slides/slide14.xml" ContentType="application/vnd.openxmlformats-officedocument.presentationml.slide+xml"/>
  <Override PartName="/ppt/slides/slide12.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11.xml" ContentType="application/vnd.openxmlformats-officedocument.presentationml.slide+xml"/>
  <Override PartName="/ppt/slideMasters/slideMaster1.xml" ContentType="application/vnd.openxmlformats-officedocument.presentationml.slideMaster+xml"/>
  <Override PartName="/ppt/slideLayouts/slideLayout1.xml" ContentType="application/vnd.openxmlformats-officedocument.presentationml.slideLayout+xml"/>
  <Override PartName="/ppt/notesSlides/notesSlide8.xml" ContentType="application/vnd.openxmlformats-officedocument.presentationml.notesSlide+xml"/>
  <Override PartName="/ppt/notesSlides/notesSlide7.xml" ContentType="application/vnd.openxmlformats-officedocument.presentationml.notesSlide+xml"/>
  <Override PartName="/ppt/notesSlides/notesSlide6.xml" ContentType="application/vnd.openxmlformats-officedocument.presentationml.notesSlide+xml"/>
  <Override PartName="/ppt/notesSlides/notesSlide5.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4.xml" ContentType="application/vnd.openxmlformats-officedocument.presentationml.notesSlide+xml"/>
  <Override PartName="/ppt/notesSlides/notesSlide3.xml" ContentType="application/vnd.openxmlformats-officedocument.presentationml.notesSlide+xml"/>
  <Override PartName="/ppt/notesSlides/notesSlide2.xml" ContentType="application/vnd.openxmlformats-officedocument.presentationml.notesSlide+xml"/>
  <Override PartName="/ppt/slideLayouts/slideLayout5.xml" ContentType="application/vnd.openxmlformats-officedocument.presentationml.slideLayout+xml"/>
  <Override PartName="/ppt/slideLayouts/slideLayout4.xml" ContentType="application/vnd.openxmlformats-officedocument.presentationml.slideLayout+xml"/>
  <Override PartName="/ppt/slideLayouts/slideLayout3.xml" ContentType="application/vnd.openxmlformats-officedocument.presentationml.slideLayout+xml"/>
  <Override PartName="/ppt/slideLayouts/slideLayout2.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notesSlides/notesSlide1.xml" ContentType="application/vnd.openxmlformats-officedocument.presentationml.notesSlide+xml"/>
  <Override PartName="/ppt/notesSlides/notesSlide15.xml" ContentType="application/vnd.openxmlformats-officedocument.presentationml.notesSlide+xml"/>
  <Override PartName="/ppt/notesSlides/notesSlide9.xml" ContentType="application/vnd.openxmlformats-officedocument.presentationml.notesSlide+xml"/>
  <Override PartName="/ppt/notesSlides/notesSlide21.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22.xml" ContentType="application/vnd.openxmlformats-officedocument.presentationml.notesSlide+xml"/>
  <Override PartName="/ppt/notesSlides/notesSlide19.xml" ContentType="application/vnd.openxmlformats-officedocument.presentationml.notesSlide+xml"/>
  <Override PartName="/ppt/notesSlides/notesSlide18.xml" ContentType="application/vnd.openxmlformats-officedocument.presentationml.notesSlide+xml"/>
  <Override PartName="/ppt/notesSlides/notesSlide20.xml" ContentType="application/vnd.openxmlformats-officedocument.presentationml.notesSlide+xml"/>
  <Override PartName="/ppt/theme/themeOverride3.xml" ContentType="application/vnd.openxmlformats-officedocument.themeOverride+xml"/>
  <Override PartName="/ppt/theme/themeOverride4.xml" ContentType="application/vnd.openxmlformats-officedocument.themeOverride+xml"/>
  <Override PartName="/ppt/charts/chart3.xml" ContentType="application/vnd.openxmlformats-officedocument.drawingml.chart+xml"/>
  <Override PartName="/ppt/charts/chart4.xml" ContentType="application/vnd.openxmlformats-officedocument.drawingml.chart+xml"/>
  <Override PartName="/ppt/theme/themeOverride2.xml" ContentType="application/vnd.openxmlformats-officedocument.themeOverride+xml"/>
  <Override PartName="/ppt/theme/themeOverride5.xml" ContentType="application/vnd.openxmlformats-officedocument.themeOverride+xml"/>
  <Override PartName="/ppt/charts/chart8.xml" ContentType="application/vnd.openxmlformats-officedocument.drawingml.chart+xml"/>
  <Override PartName="/ppt/theme/themeOverride7.xml" ContentType="application/vnd.openxmlformats-officedocument.themeOverride+xml"/>
  <Override PartName="/ppt/charts/chart7.xml" ContentType="application/vnd.openxmlformats-officedocument.drawingml.chart+xml"/>
  <Override PartName="/ppt/theme/themeOverride6.xml" ContentType="application/vnd.openxmlformats-officedocument.themeOverride+xml"/>
  <Override PartName="/ppt/charts/chart6.xml" ContentType="application/vnd.openxmlformats-officedocument.drawingml.chart+xml"/>
  <Override PartName="/ppt/charts/chart5.xml" ContentType="application/vnd.openxmlformats-officedocument.drawingml.chart+xml"/>
  <Override PartName="/ppt/charts/chart2.xml" ContentType="application/vnd.openxmlformats-officedocument.drawingml.chart+xml"/>
  <Override PartName="/ppt/notesMasters/notesMaster1.xml" ContentType="application/vnd.openxmlformats-officedocument.presentationml.notesMaster+xml"/>
  <Override PartName="/ppt/theme/theme1.xml" ContentType="application/vnd.openxmlformats-officedocument.theme+xml"/>
  <Override PartName="/ppt/theme/themeOverride1.xml" ContentType="application/vnd.openxmlformats-officedocument.themeOverride+xml"/>
  <Override PartName="/ppt/charts/chart1.xml" ContentType="application/vnd.openxmlformats-officedocument.drawingml.chart+xml"/>
  <Override PartName="/ppt/theme/theme2.xml" ContentType="application/vnd.openxmlformats-officedocument.theme+xml"/>
  <Override PartName="/ppt/theme/themeOverride8.xml" ContentType="application/vnd.openxmlformats-officedocument.themeOverride+xml"/>
  <Override PartName="/ppt/charts/chart9.xml" ContentType="application/vnd.openxmlformats-officedocument.drawingml.chart+xml"/>
  <Override PartName="/ppt/tableStyles.xml" ContentType="application/vnd.openxmlformats-officedocument.presentationml.tableStyles+xml"/>
  <Override PartName="/ppt/viewProps.xml" ContentType="application/vnd.openxmlformats-officedocument.presentationml.viewProps+xml"/>
  <Override PartName="/ppt/presProps.xml" ContentType="application/vnd.openxmlformats-officedocument.presentationml.presProps+xml"/>
  <Override PartName="/docProps/app.xml" ContentType="application/vnd.openxmlformats-officedocument.extended-properties+xml"/>
  <Override PartName="/docProps/core.xml" ContentType="application/vnd.openxmlformats-package.core-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60" r:id="rId1"/>
  </p:sldMasterIdLst>
  <p:notesMasterIdLst>
    <p:notesMasterId r:id="rId55"/>
  </p:notesMasterIdLst>
  <p:sldIdLst>
    <p:sldId id="383" r:id="rId2"/>
    <p:sldId id="384" r:id="rId3"/>
    <p:sldId id="385" r:id="rId4"/>
    <p:sldId id="386" r:id="rId5"/>
    <p:sldId id="387" r:id="rId6"/>
    <p:sldId id="388" r:id="rId7"/>
    <p:sldId id="389" r:id="rId8"/>
    <p:sldId id="390" r:id="rId9"/>
    <p:sldId id="391" r:id="rId10"/>
    <p:sldId id="392" r:id="rId11"/>
    <p:sldId id="393" r:id="rId12"/>
    <p:sldId id="394" r:id="rId13"/>
    <p:sldId id="395" r:id="rId14"/>
    <p:sldId id="396" r:id="rId15"/>
    <p:sldId id="397" r:id="rId16"/>
    <p:sldId id="398" r:id="rId17"/>
    <p:sldId id="399" r:id="rId18"/>
    <p:sldId id="400" r:id="rId19"/>
    <p:sldId id="401" r:id="rId20"/>
    <p:sldId id="402" r:id="rId21"/>
    <p:sldId id="403" r:id="rId22"/>
    <p:sldId id="404" r:id="rId23"/>
    <p:sldId id="405" r:id="rId24"/>
    <p:sldId id="406" r:id="rId25"/>
    <p:sldId id="407" r:id="rId26"/>
    <p:sldId id="408" r:id="rId27"/>
    <p:sldId id="409" r:id="rId28"/>
    <p:sldId id="410" r:id="rId29"/>
    <p:sldId id="411" r:id="rId30"/>
    <p:sldId id="412" r:id="rId31"/>
    <p:sldId id="257" r:id="rId32"/>
    <p:sldId id="413" r:id="rId33"/>
    <p:sldId id="359" r:id="rId34"/>
    <p:sldId id="361" r:id="rId35"/>
    <p:sldId id="362" r:id="rId36"/>
    <p:sldId id="363" r:id="rId37"/>
    <p:sldId id="364" r:id="rId38"/>
    <p:sldId id="365" r:id="rId39"/>
    <p:sldId id="366" r:id="rId40"/>
    <p:sldId id="367" r:id="rId41"/>
    <p:sldId id="369" r:id="rId42"/>
    <p:sldId id="371" r:id="rId43"/>
    <p:sldId id="372" r:id="rId44"/>
    <p:sldId id="373" r:id="rId45"/>
    <p:sldId id="374" r:id="rId46"/>
    <p:sldId id="375" r:id="rId47"/>
    <p:sldId id="376" r:id="rId48"/>
    <p:sldId id="377" r:id="rId49"/>
    <p:sldId id="378" r:id="rId50"/>
    <p:sldId id="379" r:id="rId51"/>
    <p:sldId id="380" r:id="rId52"/>
    <p:sldId id="381" r:id="rId53"/>
    <p:sldId id="382" r:id="rId54"/>
  </p:sldIdLst>
  <p:sldSz cx="9144000" cy="6858000" type="screen4x3"/>
  <p:notesSz cx="7099300" cy="10234613"/>
  <p:defaultTextStyle>
    <a:defPPr>
      <a:defRPr lang="en-GB"/>
    </a:defPPr>
    <a:lvl1pPr algn="l" rtl="0" fontAlgn="base">
      <a:spcBef>
        <a:spcPct val="0"/>
      </a:spcBef>
      <a:spcAft>
        <a:spcPct val="0"/>
      </a:spcAft>
      <a:defRPr sz="2400" kern="1200">
        <a:solidFill>
          <a:schemeClr val="tx1"/>
        </a:solidFill>
        <a:latin typeface="Times New Roman" pitchFamily="18" charset="0"/>
        <a:ea typeface="+mn-ea"/>
        <a:cs typeface="Arial" charset="0"/>
      </a:defRPr>
    </a:lvl1pPr>
    <a:lvl2pPr marL="457200" algn="l" rtl="0" fontAlgn="base">
      <a:spcBef>
        <a:spcPct val="0"/>
      </a:spcBef>
      <a:spcAft>
        <a:spcPct val="0"/>
      </a:spcAft>
      <a:defRPr sz="2400" kern="1200">
        <a:solidFill>
          <a:schemeClr val="tx1"/>
        </a:solidFill>
        <a:latin typeface="Times New Roman" pitchFamily="18" charset="0"/>
        <a:ea typeface="+mn-ea"/>
        <a:cs typeface="Arial" charset="0"/>
      </a:defRPr>
    </a:lvl2pPr>
    <a:lvl3pPr marL="914400" algn="l" rtl="0" fontAlgn="base">
      <a:spcBef>
        <a:spcPct val="0"/>
      </a:spcBef>
      <a:spcAft>
        <a:spcPct val="0"/>
      </a:spcAft>
      <a:defRPr sz="2400" kern="1200">
        <a:solidFill>
          <a:schemeClr val="tx1"/>
        </a:solidFill>
        <a:latin typeface="Times New Roman" pitchFamily="18" charset="0"/>
        <a:ea typeface="+mn-ea"/>
        <a:cs typeface="Arial" charset="0"/>
      </a:defRPr>
    </a:lvl3pPr>
    <a:lvl4pPr marL="1371600" algn="l" rtl="0" fontAlgn="base">
      <a:spcBef>
        <a:spcPct val="0"/>
      </a:spcBef>
      <a:spcAft>
        <a:spcPct val="0"/>
      </a:spcAft>
      <a:defRPr sz="2400" kern="1200">
        <a:solidFill>
          <a:schemeClr val="tx1"/>
        </a:solidFill>
        <a:latin typeface="Times New Roman" pitchFamily="18" charset="0"/>
        <a:ea typeface="+mn-ea"/>
        <a:cs typeface="Arial" charset="0"/>
      </a:defRPr>
    </a:lvl4pPr>
    <a:lvl5pPr marL="1828800" algn="l" rtl="0" fontAlgn="base">
      <a:spcBef>
        <a:spcPct val="0"/>
      </a:spcBef>
      <a:spcAft>
        <a:spcPct val="0"/>
      </a:spcAft>
      <a:defRPr sz="2400" kern="1200">
        <a:solidFill>
          <a:schemeClr val="tx1"/>
        </a:solidFill>
        <a:latin typeface="Times New Roman" pitchFamily="18" charset="0"/>
        <a:ea typeface="+mn-ea"/>
        <a:cs typeface="Arial" charset="0"/>
      </a:defRPr>
    </a:lvl5pPr>
    <a:lvl6pPr marL="2286000" algn="l" defTabSz="914400" rtl="0" eaLnBrk="1" latinLnBrk="0" hangingPunct="1">
      <a:defRPr sz="2400" kern="1200">
        <a:solidFill>
          <a:schemeClr val="tx1"/>
        </a:solidFill>
        <a:latin typeface="Times New Roman" pitchFamily="18" charset="0"/>
        <a:ea typeface="+mn-ea"/>
        <a:cs typeface="Arial" charset="0"/>
      </a:defRPr>
    </a:lvl6pPr>
    <a:lvl7pPr marL="2743200" algn="l" defTabSz="914400" rtl="0" eaLnBrk="1" latinLnBrk="0" hangingPunct="1">
      <a:defRPr sz="2400" kern="1200">
        <a:solidFill>
          <a:schemeClr val="tx1"/>
        </a:solidFill>
        <a:latin typeface="Times New Roman" pitchFamily="18" charset="0"/>
        <a:ea typeface="+mn-ea"/>
        <a:cs typeface="Arial" charset="0"/>
      </a:defRPr>
    </a:lvl7pPr>
    <a:lvl8pPr marL="3200400" algn="l" defTabSz="914400" rtl="0" eaLnBrk="1" latinLnBrk="0" hangingPunct="1">
      <a:defRPr sz="2400" kern="1200">
        <a:solidFill>
          <a:schemeClr val="tx1"/>
        </a:solidFill>
        <a:latin typeface="Times New Roman" pitchFamily="18" charset="0"/>
        <a:ea typeface="+mn-ea"/>
        <a:cs typeface="Arial" charset="0"/>
      </a:defRPr>
    </a:lvl8pPr>
    <a:lvl9pPr marL="3657600" algn="l" defTabSz="914400" rtl="0" eaLnBrk="1" latinLnBrk="0" hangingPunct="1">
      <a:defRPr sz="2400" kern="1200">
        <a:solidFill>
          <a:schemeClr val="tx1"/>
        </a:solidFill>
        <a:latin typeface="Times New Roman" pitchFamily="18"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chemeClr val="tx1"/>
    </p:penClr>
  </p:showPr>
  <p:clrMru>
    <a:srgbClr val="FF000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94660"/>
  </p:normalViewPr>
  <p:slideViewPr>
    <p:cSldViewPr>
      <p:cViewPr varScale="1">
        <p:scale>
          <a:sx n="62" d="100"/>
          <a:sy n="62" d="100"/>
        </p:scale>
        <p:origin x="-840" y="-7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75" d="100"/>
        <a:sy n="75" d="100"/>
      </p:scale>
      <p:origin x="0" y="0"/>
    </p:cViewPr>
  </p:sorter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notesMaster" Target="notesMasters/notesMaster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theme" Target="theme/theme1.xml"/><Relationship Id="rId5" Type="http://schemas.openxmlformats.org/officeDocument/2006/relationships/slide" Target="slides/slide4.xml"/><Relationship Id="rId61" Type="http://schemas.openxmlformats.org/officeDocument/2006/relationships/customXml" Target="../customXml/item2.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tableStyles" Target="tableStyle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customXml" Target="../customXml/item3.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viewProps" Target="viewProps.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customXml" Target="../customXml/item1.xml"/><Relationship Id="rId4" Type="http://schemas.openxmlformats.org/officeDocument/2006/relationships/slide" Target="slides/slide3.xml"/><Relationship Id="rId9" Type="http://schemas.openxmlformats.org/officeDocument/2006/relationships/slide" Target="slides/slide8.xml"/></Relationships>
</file>

<file path=ppt/charts/_rels/chart1.xml.rels><?xml version="1.0" encoding="UTF-8" standalone="yes"?>
<Relationships xmlns="http://schemas.openxmlformats.org/package/2006/relationships"><Relationship Id="rId2" Type="http://schemas.openxmlformats.org/officeDocument/2006/relationships/oleObject" Target="file:///C:\AAWORK\Work%20files\07%20road%20safety%20audit\database\database%20queries%20april2012.xls" TargetMode="External"/><Relationship Id="rId1" Type="http://schemas.openxmlformats.org/officeDocument/2006/relationships/themeOverride" Target="../theme/themeOverride1.xml"/></Relationships>
</file>

<file path=ppt/charts/_rels/chart2.xml.rels><?xml version="1.0" encoding="UTF-8" standalone="yes"?>
<Relationships xmlns="http://schemas.openxmlformats.org/package/2006/relationships"><Relationship Id="rId2" Type="http://schemas.openxmlformats.org/officeDocument/2006/relationships/oleObject" Target="file:///C:\AAWORK\Work%20files\07%20road%20safety%20audit\database\database%20queries%20april2012.xls" TargetMode="External"/><Relationship Id="rId1" Type="http://schemas.openxmlformats.org/officeDocument/2006/relationships/themeOverride" Target="../theme/themeOverride2.xml"/></Relationships>
</file>

<file path=ppt/charts/_rels/chart3.xml.rels><?xml version="1.0" encoding="UTF-8" standalone="yes"?>
<Relationships xmlns="http://schemas.openxmlformats.org/package/2006/relationships"><Relationship Id="rId2" Type="http://schemas.openxmlformats.org/officeDocument/2006/relationships/oleObject" Target="file:///C:\AAWORK\Work%20files\07%20road%20safety%20audit\database\database%20queries%20april2012.xls" TargetMode="External"/><Relationship Id="rId1" Type="http://schemas.openxmlformats.org/officeDocument/2006/relationships/themeOverride" Target="../theme/themeOverride3.xml"/></Relationships>
</file>

<file path=ppt/charts/_rels/chart4.xml.rels><?xml version="1.0" encoding="UTF-8" standalone="yes"?>
<Relationships xmlns="http://schemas.openxmlformats.org/package/2006/relationships"><Relationship Id="rId2" Type="http://schemas.openxmlformats.org/officeDocument/2006/relationships/oleObject" Target="file:///C:\AAWORK\Work%20files\07%20road%20safety%20audit\database\database%20queries%20april2012.xls" TargetMode="External"/><Relationship Id="rId1" Type="http://schemas.openxmlformats.org/officeDocument/2006/relationships/themeOverride" Target="../theme/themeOverride4.xml"/></Relationships>
</file>

<file path=ppt/charts/_rels/chart5.xml.rels><?xml version="1.0" encoding="UTF-8" standalone="yes"?>
<Relationships xmlns="http://schemas.openxmlformats.org/package/2006/relationships"><Relationship Id="rId2" Type="http://schemas.openxmlformats.org/officeDocument/2006/relationships/oleObject" Target="file:///C:\AAWORK\Work%20files\07%20road%20safety%20audit\database\database%20queries%20april2012.xls" TargetMode="External"/><Relationship Id="rId1" Type="http://schemas.openxmlformats.org/officeDocument/2006/relationships/themeOverride" Target="../theme/themeOverride5.xml"/></Relationships>
</file>

<file path=ppt/charts/_rels/chart6.xml.rels><?xml version="1.0" encoding="UTF-8" standalone="yes"?>
<Relationships xmlns="http://schemas.openxmlformats.org/package/2006/relationships"><Relationship Id="rId2" Type="http://schemas.openxmlformats.org/officeDocument/2006/relationships/oleObject" Target="file:///C:\AAWORK\Work%20files\07%20road%20safety%20audit\database\database%20queries%20april2012.xls" TargetMode="External"/><Relationship Id="rId1" Type="http://schemas.openxmlformats.org/officeDocument/2006/relationships/themeOverride" Target="../theme/themeOverride6.xml"/></Relationships>
</file>

<file path=ppt/charts/_rels/chart7.xml.rels><?xml version="1.0" encoding="UTF-8" standalone="yes"?>
<Relationships xmlns="http://schemas.openxmlformats.org/package/2006/relationships"><Relationship Id="rId2" Type="http://schemas.openxmlformats.org/officeDocument/2006/relationships/oleObject" Target="file:///C:\AAWORK\Work%20files\07%20road%20safety%20audit\database\database%20queries%20april2012.xls" TargetMode="External"/><Relationship Id="rId1" Type="http://schemas.openxmlformats.org/officeDocument/2006/relationships/themeOverride" Target="../theme/themeOverride7.xml"/></Relationships>
</file>

<file path=ppt/charts/_rels/chart8.xml.rels><?xml version="1.0" encoding="UTF-8" standalone="yes"?>
<Relationships xmlns="http://schemas.openxmlformats.org/package/2006/relationships"><Relationship Id="rId2" Type="http://schemas.openxmlformats.org/officeDocument/2006/relationships/oleObject" Target="file:///C:\AAWORK\Work%20files\07%20road%20safety%20audit\database\database%20queries%20april2012.xls" TargetMode="External"/><Relationship Id="rId1" Type="http://schemas.openxmlformats.org/officeDocument/2006/relationships/themeOverride" Target="../theme/themeOverride8.xml"/></Relationships>
</file>

<file path=ppt/charts/_rels/chart9.xml.rels><?xml version="1.0" encoding="UTF-8" standalone="yes"?>
<Relationships xmlns="http://schemas.openxmlformats.org/package/2006/relationships"><Relationship Id="rId1" Type="http://schemas.openxmlformats.org/officeDocument/2006/relationships/oleObject" Target="file:///C:\Users\nra123\AppData\Roaming\Microsoft\Excel\Fatal%20crashes%201961%20to%202009%20(version%201).xls"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1"/>
  <c:lang val="en-IE"/>
  <c:style val="1"/>
  <c:clrMapOvr bg1="lt1" tx1="dk1" bg2="lt2" tx2="dk2" accent1="accent1" accent2="accent2" accent3="accent3" accent4="accent4" accent5="accent5" accent6="accent6" hlink="hlink" folHlink="folHlink"/>
  <c:chart>
    <c:plotArea>
      <c:layout>
        <c:manualLayout>
          <c:layoutTarget val="inner"/>
          <c:xMode val="edge"/>
          <c:yMode val="edge"/>
          <c:x val="9.1999487411934699E-2"/>
          <c:y val="2.8395803927543522E-2"/>
          <c:w val="0.81691642424231659"/>
          <c:h val="0.860736460187286"/>
        </c:manualLayout>
      </c:layout>
      <c:barChart>
        <c:barDir val="col"/>
        <c:grouping val="clustered"/>
        <c:ser>
          <c:idx val="0"/>
          <c:order val="0"/>
          <c:spPr>
            <a:solidFill>
              <a:srgbClr val="4F81BD"/>
            </a:solidFill>
          </c:spPr>
          <c:cat>
            <c:numRef>
              <c:f>'audits charts 2'!$AG$78:$AG$88</c:f>
              <c:numCache>
                <c:formatCode>General</c:formatCode>
                <c:ptCount val="11"/>
                <c:pt idx="0">
                  <c:v>2001</c:v>
                </c:pt>
                <c:pt idx="1">
                  <c:v>2002</c:v>
                </c:pt>
                <c:pt idx="2">
                  <c:v>2003</c:v>
                </c:pt>
                <c:pt idx="3">
                  <c:v>2004</c:v>
                </c:pt>
                <c:pt idx="4">
                  <c:v>2005</c:v>
                </c:pt>
                <c:pt idx="5">
                  <c:v>2006</c:v>
                </c:pt>
                <c:pt idx="6">
                  <c:v>2007</c:v>
                </c:pt>
                <c:pt idx="7">
                  <c:v>2008</c:v>
                </c:pt>
                <c:pt idx="8">
                  <c:v>2009</c:v>
                </c:pt>
                <c:pt idx="9">
                  <c:v>2010</c:v>
                </c:pt>
                <c:pt idx="10">
                  <c:v>2011</c:v>
                </c:pt>
              </c:numCache>
            </c:numRef>
          </c:cat>
          <c:val>
            <c:numRef>
              <c:f>'audits charts 2'!$AJ$78:$AJ$88</c:f>
              <c:numCache>
                <c:formatCode>0;\-0;;@\ </c:formatCode>
                <c:ptCount val="11"/>
                <c:pt idx="0">
                  <c:v>53</c:v>
                </c:pt>
                <c:pt idx="1">
                  <c:v>31</c:v>
                </c:pt>
                <c:pt idx="2">
                  <c:v>36</c:v>
                </c:pt>
                <c:pt idx="3">
                  <c:v>90</c:v>
                </c:pt>
                <c:pt idx="4">
                  <c:v>197</c:v>
                </c:pt>
                <c:pt idx="5">
                  <c:v>145</c:v>
                </c:pt>
                <c:pt idx="6">
                  <c:v>149</c:v>
                </c:pt>
                <c:pt idx="7">
                  <c:v>224</c:v>
                </c:pt>
                <c:pt idx="8">
                  <c:v>107</c:v>
                </c:pt>
                <c:pt idx="9">
                  <c:v>58</c:v>
                </c:pt>
                <c:pt idx="10">
                  <c:v>70</c:v>
                </c:pt>
              </c:numCache>
            </c:numRef>
          </c:val>
        </c:ser>
        <c:gapWidth val="17"/>
        <c:axId val="75210112"/>
        <c:axId val="74826880"/>
      </c:barChart>
      <c:catAx>
        <c:axId val="75210112"/>
        <c:scaling>
          <c:orientation val="minMax"/>
        </c:scaling>
        <c:axPos val="b"/>
        <c:numFmt formatCode="General" sourceLinked="1"/>
        <c:tickLblPos val="nextTo"/>
        <c:txPr>
          <a:bodyPr/>
          <a:lstStyle/>
          <a:p>
            <a:pPr>
              <a:defRPr sz="2000" b="1"/>
            </a:pPr>
            <a:endParaRPr lang="en-US"/>
          </a:p>
        </c:txPr>
        <c:crossAx val="74826880"/>
        <c:crosses val="autoZero"/>
        <c:auto val="1"/>
        <c:lblAlgn val="ctr"/>
        <c:lblOffset val="100"/>
      </c:catAx>
      <c:valAx>
        <c:axId val="74826880"/>
        <c:scaling>
          <c:orientation val="minMax"/>
        </c:scaling>
        <c:axPos val="l"/>
        <c:majorGridlines/>
        <c:numFmt formatCode="0;\-0;;@\ " sourceLinked="1"/>
        <c:tickLblPos val="nextTo"/>
        <c:txPr>
          <a:bodyPr/>
          <a:lstStyle/>
          <a:p>
            <a:pPr>
              <a:defRPr sz="2000" b="1"/>
            </a:pPr>
            <a:endParaRPr lang="en-US"/>
          </a:p>
        </c:txPr>
        <c:crossAx val="75210112"/>
        <c:crosses val="autoZero"/>
        <c:crossBetween val="between"/>
      </c:valAx>
    </c:plotArea>
    <c:plotVisOnly val="1"/>
    <c:dispBlanksAs val="gap"/>
  </c:chart>
  <c:externalData r:id="rId2"/>
</c:chartSpace>
</file>

<file path=ppt/charts/chart2.xml><?xml version="1.0" encoding="utf-8"?>
<c:chartSpace xmlns:c="http://schemas.openxmlformats.org/drawingml/2006/chart" xmlns:a="http://schemas.openxmlformats.org/drawingml/2006/main" xmlns:r="http://schemas.openxmlformats.org/officeDocument/2006/relationships">
  <c:date1904 val="1"/>
  <c:lang val="en-IE"/>
  <c:style val="1"/>
  <c:clrMapOvr bg1="lt1" tx1="dk1" bg2="lt2" tx2="dk2" accent1="accent1" accent2="accent2" accent3="accent3" accent4="accent4" accent5="accent5" accent6="accent6" hlink="hlink" folHlink="folHlink"/>
  <c:chart>
    <c:plotArea>
      <c:layout>
        <c:manualLayout>
          <c:layoutTarget val="inner"/>
          <c:xMode val="edge"/>
          <c:yMode val="edge"/>
          <c:x val="8.2584426946631706E-2"/>
          <c:y val="4.3903423292719013E-2"/>
          <c:w val="0.88267191601050188"/>
          <c:h val="0.86893099887001912"/>
        </c:manualLayout>
      </c:layout>
      <c:barChart>
        <c:barDir val="col"/>
        <c:grouping val="clustered"/>
        <c:ser>
          <c:idx val="2"/>
          <c:order val="0"/>
          <c:spPr>
            <a:solidFill>
              <a:srgbClr val="4F81BD"/>
            </a:solidFill>
          </c:spPr>
          <c:cat>
            <c:numRef>
              <c:f>'audits charts 2'!$AG$78:$AG$89</c:f>
              <c:numCache>
                <c:formatCode>General</c:formatCode>
                <c:ptCount val="12"/>
                <c:pt idx="0">
                  <c:v>2001</c:v>
                </c:pt>
                <c:pt idx="1">
                  <c:v>2002</c:v>
                </c:pt>
                <c:pt idx="2">
                  <c:v>2003</c:v>
                </c:pt>
                <c:pt idx="3">
                  <c:v>2004</c:v>
                </c:pt>
                <c:pt idx="4">
                  <c:v>2005</c:v>
                </c:pt>
                <c:pt idx="5">
                  <c:v>2006</c:v>
                </c:pt>
                <c:pt idx="6">
                  <c:v>2007</c:v>
                </c:pt>
                <c:pt idx="7">
                  <c:v>2008</c:v>
                </c:pt>
                <c:pt idx="8">
                  <c:v>2009</c:v>
                </c:pt>
                <c:pt idx="9">
                  <c:v>2010</c:v>
                </c:pt>
                <c:pt idx="10">
                  <c:v>2011</c:v>
                </c:pt>
                <c:pt idx="11">
                  <c:v>2012</c:v>
                </c:pt>
              </c:numCache>
            </c:numRef>
          </c:cat>
          <c:val>
            <c:numRef>
              <c:f>'audits charts 2'!$AJ$78:$AJ$89</c:f>
              <c:numCache>
                <c:formatCode>0;\-0;;@\ </c:formatCode>
                <c:ptCount val="12"/>
                <c:pt idx="0">
                  <c:v>53</c:v>
                </c:pt>
                <c:pt idx="1">
                  <c:v>31</c:v>
                </c:pt>
                <c:pt idx="2">
                  <c:v>36</c:v>
                </c:pt>
                <c:pt idx="3">
                  <c:v>90</c:v>
                </c:pt>
                <c:pt idx="4">
                  <c:v>197</c:v>
                </c:pt>
                <c:pt idx="5">
                  <c:v>145</c:v>
                </c:pt>
                <c:pt idx="6">
                  <c:v>149</c:v>
                </c:pt>
                <c:pt idx="7">
                  <c:v>224</c:v>
                </c:pt>
                <c:pt idx="8">
                  <c:v>107</c:v>
                </c:pt>
                <c:pt idx="9">
                  <c:v>58</c:v>
                </c:pt>
                <c:pt idx="10">
                  <c:v>70</c:v>
                </c:pt>
                <c:pt idx="11">
                  <c:v>96</c:v>
                </c:pt>
              </c:numCache>
            </c:numRef>
          </c:val>
        </c:ser>
        <c:gapWidth val="17"/>
        <c:axId val="10507008"/>
        <c:axId val="10508544"/>
      </c:barChart>
      <c:catAx>
        <c:axId val="10507008"/>
        <c:scaling>
          <c:orientation val="minMax"/>
        </c:scaling>
        <c:axPos val="b"/>
        <c:numFmt formatCode="General" sourceLinked="1"/>
        <c:tickLblPos val="nextTo"/>
        <c:txPr>
          <a:bodyPr/>
          <a:lstStyle/>
          <a:p>
            <a:pPr>
              <a:defRPr sz="2000" b="1"/>
            </a:pPr>
            <a:endParaRPr lang="en-US"/>
          </a:p>
        </c:txPr>
        <c:crossAx val="10508544"/>
        <c:crosses val="autoZero"/>
        <c:auto val="1"/>
        <c:lblAlgn val="ctr"/>
        <c:lblOffset val="100"/>
      </c:catAx>
      <c:valAx>
        <c:axId val="10508544"/>
        <c:scaling>
          <c:orientation val="minMax"/>
        </c:scaling>
        <c:axPos val="l"/>
        <c:majorGridlines/>
        <c:numFmt formatCode="0;\-0;;@\ " sourceLinked="1"/>
        <c:tickLblPos val="nextTo"/>
        <c:txPr>
          <a:bodyPr/>
          <a:lstStyle/>
          <a:p>
            <a:pPr>
              <a:defRPr sz="2000" b="1"/>
            </a:pPr>
            <a:endParaRPr lang="en-US"/>
          </a:p>
        </c:txPr>
        <c:crossAx val="10507008"/>
        <c:crosses val="autoZero"/>
        <c:crossBetween val="between"/>
      </c:valAx>
    </c:plotArea>
    <c:plotVisOnly val="1"/>
    <c:dispBlanksAs val="gap"/>
  </c:chart>
  <c:externalData r:id="rId2"/>
</c:chartSpace>
</file>

<file path=ppt/charts/chart3.xml><?xml version="1.0" encoding="utf-8"?>
<c:chartSpace xmlns:c="http://schemas.openxmlformats.org/drawingml/2006/chart" xmlns:a="http://schemas.openxmlformats.org/drawingml/2006/main" xmlns:r="http://schemas.openxmlformats.org/officeDocument/2006/relationships">
  <c:date1904 val="1"/>
  <c:lang val="en-IE"/>
  <c:clrMapOvr bg1="lt1" tx1="dk1" bg2="lt2" tx2="dk2" accent1="accent1" accent2="accent2" accent3="accent3" accent4="accent4" accent5="accent5" accent6="accent6" hlink="hlink" folHlink="folHlink"/>
  <c:chart>
    <c:plotArea>
      <c:layout>
        <c:manualLayout>
          <c:layoutTarget val="inner"/>
          <c:xMode val="edge"/>
          <c:yMode val="edge"/>
          <c:x val="7.218290066241112E-2"/>
          <c:y val="4.8417917587267094E-2"/>
          <c:w val="0.89309491394301488"/>
          <c:h val="0.80352539657755762"/>
        </c:manualLayout>
      </c:layout>
      <c:barChart>
        <c:barDir val="col"/>
        <c:grouping val="stacked"/>
        <c:ser>
          <c:idx val="1"/>
          <c:order val="0"/>
          <c:tx>
            <c:strRef>
              <c:f>'audits charts 2'!$V$93</c:f>
              <c:strCache>
                <c:ptCount val="1"/>
                <c:pt idx="0">
                  <c:v>Stage F</c:v>
                </c:pt>
              </c:strCache>
            </c:strRef>
          </c:tx>
          <c:cat>
            <c:numRef>
              <c:f>'audits charts 2'!$W$92:$AG$92</c:f>
              <c:numCache>
                <c:formatCode>General</c:formatCode>
                <c:ptCount val="11"/>
                <c:pt idx="0">
                  <c:v>2001</c:v>
                </c:pt>
                <c:pt idx="1">
                  <c:v>2002</c:v>
                </c:pt>
                <c:pt idx="2">
                  <c:v>2003</c:v>
                </c:pt>
                <c:pt idx="3">
                  <c:v>2004</c:v>
                </c:pt>
                <c:pt idx="4">
                  <c:v>2005</c:v>
                </c:pt>
                <c:pt idx="5">
                  <c:v>2006</c:v>
                </c:pt>
                <c:pt idx="6">
                  <c:v>2007</c:v>
                </c:pt>
                <c:pt idx="7">
                  <c:v>2008</c:v>
                </c:pt>
                <c:pt idx="8">
                  <c:v>2009</c:v>
                </c:pt>
                <c:pt idx="9">
                  <c:v>2010</c:v>
                </c:pt>
                <c:pt idx="10">
                  <c:v>2011</c:v>
                </c:pt>
              </c:numCache>
            </c:numRef>
          </c:cat>
          <c:val>
            <c:numRef>
              <c:f>'audits charts 2'!$W$93:$AG$93</c:f>
              <c:numCache>
                <c:formatCode>General</c:formatCode>
                <c:ptCount val="11"/>
                <c:pt idx="0">
                  <c:v>19</c:v>
                </c:pt>
                <c:pt idx="1">
                  <c:v>6</c:v>
                </c:pt>
                <c:pt idx="2">
                  <c:v>2</c:v>
                </c:pt>
                <c:pt idx="3">
                  <c:v>2</c:v>
                </c:pt>
                <c:pt idx="4">
                  <c:v>1</c:v>
                </c:pt>
                <c:pt idx="5">
                  <c:v>2</c:v>
                </c:pt>
                <c:pt idx="6">
                  <c:v>0</c:v>
                </c:pt>
                <c:pt idx="7">
                  <c:v>4</c:v>
                </c:pt>
                <c:pt idx="8">
                  <c:v>3</c:v>
                </c:pt>
                <c:pt idx="9">
                  <c:v>1</c:v>
                </c:pt>
                <c:pt idx="10">
                  <c:v>3</c:v>
                </c:pt>
              </c:numCache>
            </c:numRef>
          </c:val>
        </c:ser>
        <c:ser>
          <c:idx val="2"/>
          <c:order val="1"/>
          <c:tx>
            <c:strRef>
              <c:f>'audits charts 2'!$V$94</c:f>
              <c:strCache>
                <c:ptCount val="1"/>
                <c:pt idx="0">
                  <c:v>Stage 1</c:v>
                </c:pt>
              </c:strCache>
            </c:strRef>
          </c:tx>
          <c:cat>
            <c:numRef>
              <c:f>'audits charts 2'!$W$92:$AG$92</c:f>
              <c:numCache>
                <c:formatCode>General</c:formatCode>
                <c:ptCount val="11"/>
                <c:pt idx="0">
                  <c:v>2001</c:v>
                </c:pt>
                <c:pt idx="1">
                  <c:v>2002</c:v>
                </c:pt>
                <c:pt idx="2">
                  <c:v>2003</c:v>
                </c:pt>
                <c:pt idx="3">
                  <c:v>2004</c:v>
                </c:pt>
                <c:pt idx="4">
                  <c:v>2005</c:v>
                </c:pt>
                <c:pt idx="5">
                  <c:v>2006</c:v>
                </c:pt>
                <c:pt idx="6">
                  <c:v>2007</c:v>
                </c:pt>
                <c:pt idx="7">
                  <c:v>2008</c:v>
                </c:pt>
                <c:pt idx="8">
                  <c:v>2009</c:v>
                </c:pt>
                <c:pt idx="9">
                  <c:v>2010</c:v>
                </c:pt>
                <c:pt idx="10">
                  <c:v>2011</c:v>
                </c:pt>
              </c:numCache>
            </c:numRef>
          </c:cat>
          <c:val>
            <c:numRef>
              <c:f>'audits charts 2'!$W$94:$AG$94</c:f>
              <c:numCache>
                <c:formatCode>General</c:formatCode>
                <c:ptCount val="11"/>
                <c:pt idx="0">
                  <c:v>23</c:v>
                </c:pt>
                <c:pt idx="1">
                  <c:v>7</c:v>
                </c:pt>
                <c:pt idx="2">
                  <c:v>24</c:v>
                </c:pt>
                <c:pt idx="3">
                  <c:v>49</c:v>
                </c:pt>
                <c:pt idx="4">
                  <c:v>122</c:v>
                </c:pt>
                <c:pt idx="5">
                  <c:v>86</c:v>
                </c:pt>
                <c:pt idx="6">
                  <c:v>100</c:v>
                </c:pt>
                <c:pt idx="7">
                  <c:v>121</c:v>
                </c:pt>
                <c:pt idx="8">
                  <c:v>43</c:v>
                </c:pt>
                <c:pt idx="9">
                  <c:v>29</c:v>
                </c:pt>
                <c:pt idx="10">
                  <c:v>24</c:v>
                </c:pt>
              </c:numCache>
            </c:numRef>
          </c:val>
        </c:ser>
        <c:ser>
          <c:idx val="3"/>
          <c:order val="2"/>
          <c:tx>
            <c:strRef>
              <c:f>'audits charts 2'!$V$95</c:f>
              <c:strCache>
                <c:ptCount val="1"/>
                <c:pt idx="0">
                  <c:v>Stage 2</c:v>
                </c:pt>
              </c:strCache>
            </c:strRef>
          </c:tx>
          <c:cat>
            <c:numRef>
              <c:f>'audits charts 2'!$W$92:$AG$92</c:f>
              <c:numCache>
                <c:formatCode>General</c:formatCode>
                <c:ptCount val="11"/>
                <c:pt idx="0">
                  <c:v>2001</c:v>
                </c:pt>
                <c:pt idx="1">
                  <c:v>2002</c:v>
                </c:pt>
                <c:pt idx="2">
                  <c:v>2003</c:v>
                </c:pt>
                <c:pt idx="3">
                  <c:v>2004</c:v>
                </c:pt>
                <c:pt idx="4">
                  <c:v>2005</c:v>
                </c:pt>
                <c:pt idx="5">
                  <c:v>2006</c:v>
                </c:pt>
                <c:pt idx="6">
                  <c:v>2007</c:v>
                </c:pt>
                <c:pt idx="7">
                  <c:v>2008</c:v>
                </c:pt>
                <c:pt idx="8">
                  <c:v>2009</c:v>
                </c:pt>
                <c:pt idx="9">
                  <c:v>2010</c:v>
                </c:pt>
                <c:pt idx="10">
                  <c:v>2011</c:v>
                </c:pt>
              </c:numCache>
            </c:numRef>
          </c:cat>
          <c:val>
            <c:numRef>
              <c:f>'audits charts 2'!$W$95:$AG$95</c:f>
              <c:numCache>
                <c:formatCode>General</c:formatCode>
                <c:ptCount val="11"/>
                <c:pt idx="0">
                  <c:v>11</c:v>
                </c:pt>
                <c:pt idx="1">
                  <c:v>16</c:v>
                </c:pt>
                <c:pt idx="2">
                  <c:v>6</c:v>
                </c:pt>
                <c:pt idx="3">
                  <c:v>34</c:v>
                </c:pt>
                <c:pt idx="4">
                  <c:v>62</c:v>
                </c:pt>
                <c:pt idx="5">
                  <c:v>48</c:v>
                </c:pt>
                <c:pt idx="6">
                  <c:v>37</c:v>
                </c:pt>
                <c:pt idx="7">
                  <c:v>65</c:v>
                </c:pt>
                <c:pt idx="8">
                  <c:v>40</c:v>
                </c:pt>
                <c:pt idx="9">
                  <c:v>22</c:v>
                </c:pt>
                <c:pt idx="10">
                  <c:v>33</c:v>
                </c:pt>
              </c:numCache>
            </c:numRef>
          </c:val>
        </c:ser>
        <c:ser>
          <c:idx val="4"/>
          <c:order val="3"/>
          <c:tx>
            <c:strRef>
              <c:f>'audits charts 2'!$V$96</c:f>
              <c:strCache>
                <c:ptCount val="1"/>
                <c:pt idx="0">
                  <c:v>Stage 3</c:v>
                </c:pt>
              </c:strCache>
            </c:strRef>
          </c:tx>
          <c:cat>
            <c:numRef>
              <c:f>'audits charts 2'!$W$92:$AG$92</c:f>
              <c:numCache>
                <c:formatCode>General</c:formatCode>
                <c:ptCount val="11"/>
                <c:pt idx="0">
                  <c:v>2001</c:v>
                </c:pt>
                <c:pt idx="1">
                  <c:v>2002</c:v>
                </c:pt>
                <c:pt idx="2">
                  <c:v>2003</c:v>
                </c:pt>
                <c:pt idx="3">
                  <c:v>2004</c:v>
                </c:pt>
                <c:pt idx="4">
                  <c:v>2005</c:v>
                </c:pt>
                <c:pt idx="5">
                  <c:v>2006</c:v>
                </c:pt>
                <c:pt idx="6">
                  <c:v>2007</c:v>
                </c:pt>
                <c:pt idx="7">
                  <c:v>2008</c:v>
                </c:pt>
                <c:pt idx="8">
                  <c:v>2009</c:v>
                </c:pt>
                <c:pt idx="9">
                  <c:v>2010</c:v>
                </c:pt>
                <c:pt idx="10">
                  <c:v>2011</c:v>
                </c:pt>
              </c:numCache>
            </c:numRef>
          </c:cat>
          <c:val>
            <c:numRef>
              <c:f>'audits charts 2'!$W$96:$AG$96</c:f>
              <c:numCache>
                <c:formatCode>General</c:formatCode>
                <c:ptCount val="11"/>
                <c:pt idx="0">
                  <c:v>0</c:v>
                </c:pt>
                <c:pt idx="1">
                  <c:v>2</c:v>
                </c:pt>
                <c:pt idx="2">
                  <c:v>4</c:v>
                </c:pt>
                <c:pt idx="3">
                  <c:v>5</c:v>
                </c:pt>
                <c:pt idx="4">
                  <c:v>11</c:v>
                </c:pt>
                <c:pt idx="5">
                  <c:v>9</c:v>
                </c:pt>
                <c:pt idx="6">
                  <c:v>12</c:v>
                </c:pt>
                <c:pt idx="7">
                  <c:v>34</c:v>
                </c:pt>
                <c:pt idx="8">
                  <c:v>21</c:v>
                </c:pt>
                <c:pt idx="9">
                  <c:v>6</c:v>
                </c:pt>
                <c:pt idx="10">
                  <c:v>10</c:v>
                </c:pt>
              </c:numCache>
            </c:numRef>
          </c:val>
        </c:ser>
        <c:gapWidth val="19"/>
        <c:overlap val="100"/>
        <c:axId val="154431488"/>
        <c:axId val="154433024"/>
      </c:barChart>
      <c:catAx>
        <c:axId val="154431488"/>
        <c:scaling>
          <c:orientation val="minMax"/>
        </c:scaling>
        <c:axPos val="b"/>
        <c:numFmt formatCode="General" sourceLinked="1"/>
        <c:tickLblPos val="nextTo"/>
        <c:spPr>
          <a:effectLst/>
        </c:spPr>
        <c:txPr>
          <a:bodyPr rot="-5400000" vert="horz"/>
          <a:lstStyle/>
          <a:p>
            <a:pPr>
              <a:defRPr sz="2000" b="1"/>
            </a:pPr>
            <a:endParaRPr lang="en-US"/>
          </a:p>
        </c:txPr>
        <c:crossAx val="154433024"/>
        <c:crosses val="autoZero"/>
        <c:auto val="1"/>
        <c:lblAlgn val="ctr"/>
        <c:lblOffset val="100"/>
      </c:catAx>
      <c:valAx>
        <c:axId val="154433024"/>
        <c:scaling>
          <c:orientation val="minMax"/>
        </c:scaling>
        <c:axPos val="l"/>
        <c:majorGridlines/>
        <c:numFmt formatCode="General" sourceLinked="1"/>
        <c:tickLblPos val="nextTo"/>
        <c:txPr>
          <a:bodyPr anchor="ctr" anchorCtr="0"/>
          <a:lstStyle/>
          <a:p>
            <a:pPr>
              <a:defRPr sz="2000" b="1"/>
            </a:pPr>
            <a:endParaRPr lang="en-US"/>
          </a:p>
        </c:txPr>
        <c:crossAx val="154431488"/>
        <c:crosses val="autoZero"/>
        <c:crossBetween val="between"/>
      </c:valAx>
    </c:plotArea>
    <c:legend>
      <c:legendPos val="r"/>
      <c:legendEntry>
        <c:idx val="0"/>
        <c:txPr>
          <a:bodyPr/>
          <a:lstStyle/>
          <a:p>
            <a:pPr>
              <a:defRPr sz="2000" b="1" i="0" baseline="0"/>
            </a:pPr>
            <a:endParaRPr lang="en-US"/>
          </a:p>
        </c:txPr>
      </c:legendEntry>
      <c:legendEntry>
        <c:idx val="1"/>
        <c:txPr>
          <a:bodyPr/>
          <a:lstStyle/>
          <a:p>
            <a:pPr>
              <a:defRPr sz="2000" b="1" i="0" baseline="0"/>
            </a:pPr>
            <a:endParaRPr lang="en-US"/>
          </a:p>
        </c:txPr>
      </c:legendEntry>
      <c:legendEntry>
        <c:idx val="2"/>
        <c:txPr>
          <a:bodyPr/>
          <a:lstStyle/>
          <a:p>
            <a:pPr>
              <a:defRPr sz="2000" b="1" i="0" baseline="0"/>
            </a:pPr>
            <a:endParaRPr lang="en-US"/>
          </a:p>
        </c:txPr>
      </c:legendEntry>
      <c:legendEntry>
        <c:idx val="3"/>
        <c:txPr>
          <a:bodyPr/>
          <a:lstStyle/>
          <a:p>
            <a:pPr>
              <a:defRPr sz="2000" b="1" i="0" baseline="0"/>
            </a:pPr>
            <a:endParaRPr lang="en-US"/>
          </a:p>
        </c:txPr>
      </c:legendEntry>
      <c:layout>
        <c:manualLayout>
          <c:xMode val="edge"/>
          <c:yMode val="edge"/>
          <c:x val="0.80695857750996303"/>
          <c:y val="3.0000064087051002E-2"/>
          <c:w val="0.11733137766091192"/>
          <c:h val="0.29443275071538599"/>
        </c:manualLayout>
      </c:layout>
      <c:spPr>
        <a:solidFill>
          <a:schemeClr val="bg1">
            <a:lumMod val="95000"/>
          </a:schemeClr>
        </a:solidFill>
      </c:spPr>
    </c:legend>
    <c:plotVisOnly val="1"/>
    <c:dispBlanksAs val="gap"/>
  </c:chart>
  <c:externalData r:id="rId2"/>
</c:chartSpace>
</file>

<file path=ppt/charts/chart4.xml><?xml version="1.0" encoding="utf-8"?>
<c:chartSpace xmlns:c="http://schemas.openxmlformats.org/drawingml/2006/chart" xmlns:a="http://schemas.openxmlformats.org/drawingml/2006/main" xmlns:r="http://schemas.openxmlformats.org/officeDocument/2006/relationships">
  <c:date1904 val="1"/>
  <c:lang val="en-IE"/>
  <c:clrMapOvr bg1="lt1" tx1="dk1" bg2="lt2" tx2="dk2" accent1="accent1" accent2="accent2" accent3="accent3" accent4="accent4" accent5="accent5" accent6="accent6" hlink="hlink" folHlink="folHlink"/>
  <c:chart>
    <c:plotArea>
      <c:layout>
        <c:manualLayout>
          <c:layoutTarget val="inner"/>
          <c:xMode val="edge"/>
          <c:yMode val="edge"/>
          <c:x val="6.7703835150599342E-2"/>
          <c:y val="0.31611500838531181"/>
          <c:w val="0.91253674540682106"/>
          <c:h val="0.48542952899413361"/>
        </c:manualLayout>
      </c:layout>
      <c:barChart>
        <c:barDir val="col"/>
        <c:grouping val="stacked"/>
        <c:ser>
          <c:idx val="1"/>
          <c:order val="0"/>
          <c:tx>
            <c:strRef>
              <c:f>'audits charts 2'!$V$127</c:f>
              <c:strCache>
                <c:ptCount val="1"/>
                <c:pt idx="0">
                  <c:v>Stage F</c:v>
                </c:pt>
              </c:strCache>
            </c:strRef>
          </c:tx>
          <c:cat>
            <c:numRef>
              <c:f>'audits charts 2'!$W$126:$AG$126</c:f>
              <c:numCache>
                <c:formatCode>General</c:formatCode>
                <c:ptCount val="11"/>
                <c:pt idx="0">
                  <c:v>2001</c:v>
                </c:pt>
                <c:pt idx="1">
                  <c:v>2002</c:v>
                </c:pt>
                <c:pt idx="2">
                  <c:v>2003</c:v>
                </c:pt>
                <c:pt idx="3">
                  <c:v>2004</c:v>
                </c:pt>
                <c:pt idx="4">
                  <c:v>2005</c:v>
                </c:pt>
                <c:pt idx="5">
                  <c:v>2006</c:v>
                </c:pt>
                <c:pt idx="6">
                  <c:v>2007</c:v>
                </c:pt>
                <c:pt idx="7">
                  <c:v>2008</c:v>
                </c:pt>
                <c:pt idx="8">
                  <c:v>2009</c:v>
                </c:pt>
                <c:pt idx="9">
                  <c:v>2010</c:v>
                </c:pt>
                <c:pt idx="10">
                  <c:v>2011</c:v>
                </c:pt>
              </c:numCache>
            </c:numRef>
          </c:cat>
          <c:val>
            <c:numRef>
              <c:f>'audits charts 2'!$W$127:$AG$127</c:f>
              <c:numCache>
                <c:formatCode>0;\-0;;@\ </c:formatCode>
                <c:ptCount val="11"/>
                <c:pt idx="0">
                  <c:v>19</c:v>
                </c:pt>
                <c:pt idx="1">
                  <c:v>6</c:v>
                </c:pt>
                <c:pt idx="2">
                  <c:v>2</c:v>
                </c:pt>
                <c:pt idx="3">
                  <c:v>2</c:v>
                </c:pt>
                <c:pt idx="4">
                  <c:v>0</c:v>
                </c:pt>
                <c:pt idx="5">
                  <c:v>0</c:v>
                </c:pt>
                <c:pt idx="6">
                  <c:v>0</c:v>
                </c:pt>
                <c:pt idx="7">
                  <c:v>3</c:v>
                </c:pt>
                <c:pt idx="8">
                  <c:v>3</c:v>
                </c:pt>
                <c:pt idx="9">
                  <c:v>1</c:v>
                </c:pt>
                <c:pt idx="10">
                  <c:v>3</c:v>
                </c:pt>
              </c:numCache>
            </c:numRef>
          </c:val>
        </c:ser>
        <c:ser>
          <c:idx val="2"/>
          <c:order val="1"/>
          <c:tx>
            <c:strRef>
              <c:f>'audits charts 2'!$V$128</c:f>
              <c:strCache>
                <c:ptCount val="1"/>
                <c:pt idx="0">
                  <c:v>Stage 1</c:v>
                </c:pt>
              </c:strCache>
            </c:strRef>
          </c:tx>
          <c:cat>
            <c:numRef>
              <c:f>'audits charts 2'!$W$126:$AG$126</c:f>
              <c:numCache>
                <c:formatCode>General</c:formatCode>
                <c:ptCount val="11"/>
                <c:pt idx="0">
                  <c:v>2001</c:v>
                </c:pt>
                <c:pt idx="1">
                  <c:v>2002</c:v>
                </c:pt>
                <c:pt idx="2">
                  <c:v>2003</c:v>
                </c:pt>
                <c:pt idx="3">
                  <c:v>2004</c:v>
                </c:pt>
                <c:pt idx="4">
                  <c:v>2005</c:v>
                </c:pt>
                <c:pt idx="5">
                  <c:v>2006</c:v>
                </c:pt>
                <c:pt idx="6">
                  <c:v>2007</c:v>
                </c:pt>
                <c:pt idx="7">
                  <c:v>2008</c:v>
                </c:pt>
                <c:pt idx="8">
                  <c:v>2009</c:v>
                </c:pt>
                <c:pt idx="9">
                  <c:v>2010</c:v>
                </c:pt>
                <c:pt idx="10">
                  <c:v>2011</c:v>
                </c:pt>
              </c:numCache>
            </c:numRef>
          </c:cat>
          <c:val>
            <c:numRef>
              <c:f>'audits charts 2'!$W$128:$AG$128</c:f>
              <c:numCache>
                <c:formatCode>0;\-0;;@\ </c:formatCode>
                <c:ptCount val="11"/>
                <c:pt idx="0">
                  <c:v>23</c:v>
                </c:pt>
                <c:pt idx="1">
                  <c:v>7</c:v>
                </c:pt>
                <c:pt idx="2">
                  <c:v>19</c:v>
                </c:pt>
                <c:pt idx="3">
                  <c:v>16</c:v>
                </c:pt>
                <c:pt idx="4">
                  <c:v>35</c:v>
                </c:pt>
                <c:pt idx="5">
                  <c:v>31</c:v>
                </c:pt>
                <c:pt idx="6">
                  <c:v>39</c:v>
                </c:pt>
                <c:pt idx="7">
                  <c:v>29</c:v>
                </c:pt>
                <c:pt idx="8">
                  <c:v>16</c:v>
                </c:pt>
                <c:pt idx="9">
                  <c:v>14</c:v>
                </c:pt>
                <c:pt idx="10">
                  <c:v>12</c:v>
                </c:pt>
              </c:numCache>
            </c:numRef>
          </c:val>
        </c:ser>
        <c:ser>
          <c:idx val="3"/>
          <c:order val="2"/>
          <c:tx>
            <c:strRef>
              <c:f>'audits charts 2'!$V$129</c:f>
              <c:strCache>
                <c:ptCount val="1"/>
                <c:pt idx="0">
                  <c:v>Stage 2</c:v>
                </c:pt>
              </c:strCache>
            </c:strRef>
          </c:tx>
          <c:cat>
            <c:numRef>
              <c:f>'audits charts 2'!$W$126:$AG$126</c:f>
              <c:numCache>
                <c:formatCode>General</c:formatCode>
                <c:ptCount val="11"/>
                <c:pt idx="0">
                  <c:v>2001</c:v>
                </c:pt>
                <c:pt idx="1">
                  <c:v>2002</c:v>
                </c:pt>
                <c:pt idx="2">
                  <c:v>2003</c:v>
                </c:pt>
                <c:pt idx="3">
                  <c:v>2004</c:v>
                </c:pt>
                <c:pt idx="4">
                  <c:v>2005</c:v>
                </c:pt>
                <c:pt idx="5">
                  <c:v>2006</c:v>
                </c:pt>
                <c:pt idx="6">
                  <c:v>2007</c:v>
                </c:pt>
                <c:pt idx="7">
                  <c:v>2008</c:v>
                </c:pt>
                <c:pt idx="8">
                  <c:v>2009</c:v>
                </c:pt>
                <c:pt idx="9">
                  <c:v>2010</c:v>
                </c:pt>
                <c:pt idx="10">
                  <c:v>2011</c:v>
                </c:pt>
              </c:numCache>
            </c:numRef>
          </c:cat>
          <c:val>
            <c:numRef>
              <c:f>'audits charts 2'!$W$129:$AG$129</c:f>
              <c:numCache>
                <c:formatCode>0;\-0;;@\ </c:formatCode>
                <c:ptCount val="11"/>
                <c:pt idx="0">
                  <c:v>11</c:v>
                </c:pt>
                <c:pt idx="1">
                  <c:v>16</c:v>
                </c:pt>
                <c:pt idx="2">
                  <c:v>1</c:v>
                </c:pt>
                <c:pt idx="3">
                  <c:v>7</c:v>
                </c:pt>
                <c:pt idx="4">
                  <c:v>12</c:v>
                </c:pt>
                <c:pt idx="5">
                  <c:v>14</c:v>
                </c:pt>
                <c:pt idx="6">
                  <c:v>6</c:v>
                </c:pt>
                <c:pt idx="7">
                  <c:v>12</c:v>
                </c:pt>
                <c:pt idx="8">
                  <c:v>12</c:v>
                </c:pt>
                <c:pt idx="9">
                  <c:v>8</c:v>
                </c:pt>
                <c:pt idx="10">
                  <c:v>30</c:v>
                </c:pt>
              </c:numCache>
            </c:numRef>
          </c:val>
        </c:ser>
        <c:ser>
          <c:idx val="4"/>
          <c:order val="3"/>
          <c:tx>
            <c:strRef>
              <c:f>'audits charts 2'!$V$130</c:f>
              <c:strCache>
                <c:ptCount val="1"/>
                <c:pt idx="0">
                  <c:v>Stage 3</c:v>
                </c:pt>
              </c:strCache>
            </c:strRef>
          </c:tx>
          <c:cat>
            <c:numRef>
              <c:f>'audits charts 2'!$W$126:$AG$126</c:f>
              <c:numCache>
                <c:formatCode>General</c:formatCode>
                <c:ptCount val="11"/>
                <c:pt idx="0">
                  <c:v>2001</c:v>
                </c:pt>
                <c:pt idx="1">
                  <c:v>2002</c:v>
                </c:pt>
                <c:pt idx="2">
                  <c:v>2003</c:v>
                </c:pt>
                <c:pt idx="3">
                  <c:v>2004</c:v>
                </c:pt>
                <c:pt idx="4">
                  <c:v>2005</c:v>
                </c:pt>
                <c:pt idx="5">
                  <c:v>2006</c:v>
                </c:pt>
                <c:pt idx="6">
                  <c:v>2007</c:v>
                </c:pt>
                <c:pt idx="7">
                  <c:v>2008</c:v>
                </c:pt>
                <c:pt idx="8">
                  <c:v>2009</c:v>
                </c:pt>
                <c:pt idx="9">
                  <c:v>2010</c:v>
                </c:pt>
                <c:pt idx="10">
                  <c:v>2011</c:v>
                </c:pt>
              </c:numCache>
            </c:numRef>
          </c:cat>
          <c:val>
            <c:numRef>
              <c:f>'audits charts 2'!$W$130:$AG$130</c:f>
              <c:numCache>
                <c:formatCode>0;\-0;;@\ </c:formatCode>
                <c:ptCount val="11"/>
                <c:pt idx="0">
                  <c:v>0</c:v>
                </c:pt>
                <c:pt idx="1">
                  <c:v>2</c:v>
                </c:pt>
                <c:pt idx="2">
                  <c:v>4</c:v>
                </c:pt>
                <c:pt idx="3">
                  <c:v>4</c:v>
                </c:pt>
                <c:pt idx="4">
                  <c:v>6</c:v>
                </c:pt>
                <c:pt idx="5">
                  <c:v>6</c:v>
                </c:pt>
                <c:pt idx="6">
                  <c:v>9</c:v>
                </c:pt>
                <c:pt idx="7">
                  <c:v>21</c:v>
                </c:pt>
                <c:pt idx="8">
                  <c:v>8</c:v>
                </c:pt>
                <c:pt idx="9">
                  <c:v>5</c:v>
                </c:pt>
                <c:pt idx="10">
                  <c:v>9</c:v>
                </c:pt>
              </c:numCache>
            </c:numRef>
          </c:val>
        </c:ser>
        <c:gapWidth val="20"/>
        <c:overlap val="100"/>
        <c:axId val="10881664"/>
        <c:axId val="10891648"/>
      </c:barChart>
      <c:catAx>
        <c:axId val="10881664"/>
        <c:scaling>
          <c:orientation val="minMax"/>
        </c:scaling>
        <c:axPos val="b"/>
        <c:numFmt formatCode="General" sourceLinked="1"/>
        <c:tickLblPos val="nextTo"/>
        <c:txPr>
          <a:bodyPr rot="-5400000" vert="horz"/>
          <a:lstStyle/>
          <a:p>
            <a:pPr>
              <a:defRPr sz="2000" b="1"/>
            </a:pPr>
            <a:endParaRPr lang="en-US"/>
          </a:p>
        </c:txPr>
        <c:crossAx val="10891648"/>
        <c:crosses val="autoZero"/>
        <c:auto val="1"/>
        <c:lblAlgn val="ctr"/>
        <c:lblOffset val="100"/>
      </c:catAx>
      <c:valAx>
        <c:axId val="10891648"/>
        <c:scaling>
          <c:orientation val="minMax"/>
        </c:scaling>
        <c:axPos val="l"/>
        <c:majorGridlines/>
        <c:numFmt formatCode="0;\-0;;@\ " sourceLinked="1"/>
        <c:tickLblPos val="nextTo"/>
        <c:txPr>
          <a:bodyPr/>
          <a:lstStyle/>
          <a:p>
            <a:pPr>
              <a:defRPr sz="2000" b="1"/>
            </a:pPr>
            <a:endParaRPr lang="en-US"/>
          </a:p>
        </c:txPr>
        <c:crossAx val="10881664"/>
        <c:crosses val="autoZero"/>
        <c:crossBetween val="between"/>
      </c:valAx>
    </c:plotArea>
    <c:legend>
      <c:legendPos val="r"/>
      <c:legendEntry>
        <c:idx val="0"/>
        <c:txPr>
          <a:bodyPr/>
          <a:lstStyle/>
          <a:p>
            <a:pPr>
              <a:defRPr sz="2000" b="1" i="0" baseline="0"/>
            </a:pPr>
            <a:endParaRPr lang="en-US"/>
          </a:p>
        </c:txPr>
      </c:legendEntry>
      <c:legendEntry>
        <c:idx val="1"/>
        <c:txPr>
          <a:bodyPr/>
          <a:lstStyle/>
          <a:p>
            <a:pPr>
              <a:defRPr sz="2000" b="1" i="0" baseline="0"/>
            </a:pPr>
            <a:endParaRPr lang="en-US"/>
          </a:p>
        </c:txPr>
      </c:legendEntry>
      <c:legendEntry>
        <c:idx val="2"/>
        <c:txPr>
          <a:bodyPr/>
          <a:lstStyle/>
          <a:p>
            <a:pPr>
              <a:defRPr sz="2000" b="1" i="0" baseline="0"/>
            </a:pPr>
            <a:endParaRPr lang="en-US"/>
          </a:p>
        </c:txPr>
      </c:legendEntry>
      <c:legendEntry>
        <c:idx val="3"/>
        <c:txPr>
          <a:bodyPr/>
          <a:lstStyle/>
          <a:p>
            <a:pPr>
              <a:defRPr sz="2000" b="1" i="0" baseline="0"/>
            </a:pPr>
            <a:endParaRPr lang="en-US"/>
          </a:p>
        </c:txPr>
      </c:legendEntry>
      <c:layout>
        <c:manualLayout>
          <c:xMode val="edge"/>
          <c:yMode val="edge"/>
          <c:x val="0.16686419459168403"/>
          <c:y val="0"/>
          <c:w val="0.17751510062945094"/>
          <c:h val="0.30845479828288835"/>
        </c:manualLayout>
      </c:layout>
      <c:spPr>
        <a:solidFill>
          <a:schemeClr val="bg1">
            <a:lumMod val="95000"/>
          </a:schemeClr>
        </a:solidFill>
      </c:spPr>
      <c:txPr>
        <a:bodyPr/>
        <a:lstStyle/>
        <a:p>
          <a:pPr>
            <a:defRPr sz="1400" b="1" i="0" baseline="0"/>
          </a:pPr>
          <a:endParaRPr lang="en-US"/>
        </a:p>
      </c:txPr>
    </c:legend>
    <c:plotVisOnly val="1"/>
    <c:dispBlanksAs val="gap"/>
  </c:chart>
  <c:externalData r:id="rId2"/>
</c:chartSpace>
</file>

<file path=ppt/charts/chart5.xml><?xml version="1.0" encoding="utf-8"?>
<c:chartSpace xmlns:c="http://schemas.openxmlformats.org/drawingml/2006/chart" xmlns:a="http://schemas.openxmlformats.org/drawingml/2006/main" xmlns:r="http://schemas.openxmlformats.org/officeDocument/2006/relationships">
  <c:date1904 val="1"/>
  <c:lang val="en-IE"/>
  <c:clrMapOvr bg1="lt1" tx1="dk1" bg2="lt2" tx2="dk2" accent1="accent1" accent2="accent2" accent3="accent3" accent4="accent4" accent5="accent5" accent6="accent6" hlink="hlink" folHlink="folHlink"/>
  <c:chart>
    <c:plotArea>
      <c:layout>
        <c:manualLayout>
          <c:layoutTarget val="inner"/>
          <c:xMode val="edge"/>
          <c:yMode val="edge"/>
          <c:x val="8.6071741032370933E-2"/>
          <c:y val="5.1400554097404488E-2"/>
          <c:w val="0.89885608048993859"/>
          <c:h val="0.79523549139690852"/>
        </c:manualLayout>
      </c:layout>
      <c:barChart>
        <c:barDir val="col"/>
        <c:grouping val="stacked"/>
        <c:ser>
          <c:idx val="1"/>
          <c:order val="0"/>
          <c:tx>
            <c:strRef>
              <c:f>'audits charts 2'!$V$119</c:f>
              <c:strCache>
                <c:ptCount val="1"/>
                <c:pt idx="0">
                  <c:v>Stage F</c:v>
                </c:pt>
              </c:strCache>
            </c:strRef>
          </c:tx>
          <c:cat>
            <c:numRef>
              <c:f>'audits charts 2'!$W$118:$AG$118</c:f>
              <c:numCache>
                <c:formatCode>General</c:formatCode>
                <c:ptCount val="11"/>
                <c:pt idx="0">
                  <c:v>2001</c:v>
                </c:pt>
                <c:pt idx="1">
                  <c:v>2002</c:v>
                </c:pt>
                <c:pt idx="2">
                  <c:v>2003</c:v>
                </c:pt>
                <c:pt idx="3">
                  <c:v>2004</c:v>
                </c:pt>
                <c:pt idx="4">
                  <c:v>2005</c:v>
                </c:pt>
                <c:pt idx="5">
                  <c:v>2006</c:v>
                </c:pt>
                <c:pt idx="6">
                  <c:v>2007</c:v>
                </c:pt>
                <c:pt idx="7">
                  <c:v>2008</c:v>
                </c:pt>
                <c:pt idx="8">
                  <c:v>2009</c:v>
                </c:pt>
                <c:pt idx="9">
                  <c:v>2010</c:v>
                </c:pt>
                <c:pt idx="10">
                  <c:v>2011</c:v>
                </c:pt>
              </c:numCache>
            </c:numRef>
          </c:cat>
          <c:val>
            <c:numRef>
              <c:f>'audits charts 2'!$W$119:$AG$119</c:f>
              <c:numCache>
                <c:formatCode>0;\-0;;@\ </c:formatCode>
                <c:ptCount val="11"/>
                <c:pt idx="0">
                  <c:v>0</c:v>
                </c:pt>
                <c:pt idx="1">
                  <c:v>0</c:v>
                </c:pt>
                <c:pt idx="2">
                  <c:v>0</c:v>
                </c:pt>
                <c:pt idx="3">
                  <c:v>0</c:v>
                </c:pt>
                <c:pt idx="4">
                  <c:v>1</c:v>
                </c:pt>
                <c:pt idx="5">
                  <c:v>2</c:v>
                </c:pt>
                <c:pt idx="6">
                  <c:v>0</c:v>
                </c:pt>
                <c:pt idx="7">
                  <c:v>1</c:v>
                </c:pt>
                <c:pt idx="8">
                  <c:v>0</c:v>
                </c:pt>
                <c:pt idx="9">
                  <c:v>0</c:v>
                </c:pt>
                <c:pt idx="10">
                  <c:v>0</c:v>
                </c:pt>
              </c:numCache>
            </c:numRef>
          </c:val>
        </c:ser>
        <c:ser>
          <c:idx val="2"/>
          <c:order val="1"/>
          <c:tx>
            <c:strRef>
              <c:f>'audits charts 2'!$V$120</c:f>
              <c:strCache>
                <c:ptCount val="1"/>
                <c:pt idx="0">
                  <c:v>Stage 1</c:v>
                </c:pt>
              </c:strCache>
            </c:strRef>
          </c:tx>
          <c:cat>
            <c:numRef>
              <c:f>'audits charts 2'!$W$118:$AG$118</c:f>
              <c:numCache>
                <c:formatCode>General</c:formatCode>
                <c:ptCount val="11"/>
                <c:pt idx="0">
                  <c:v>2001</c:v>
                </c:pt>
                <c:pt idx="1">
                  <c:v>2002</c:v>
                </c:pt>
                <c:pt idx="2">
                  <c:v>2003</c:v>
                </c:pt>
                <c:pt idx="3">
                  <c:v>2004</c:v>
                </c:pt>
                <c:pt idx="4">
                  <c:v>2005</c:v>
                </c:pt>
                <c:pt idx="5">
                  <c:v>2006</c:v>
                </c:pt>
                <c:pt idx="6">
                  <c:v>2007</c:v>
                </c:pt>
                <c:pt idx="7">
                  <c:v>2008</c:v>
                </c:pt>
                <c:pt idx="8">
                  <c:v>2009</c:v>
                </c:pt>
                <c:pt idx="9">
                  <c:v>2010</c:v>
                </c:pt>
                <c:pt idx="10">
                  <c:v>2011</c:v>
                </c:pt>
              </c:numCache>
            </c:numRef>
          </c:cat>
          <c:val>
            <c:numRef>
              <c:f>'audits charts 2'!$W$120:$AG$120</c:f>
              <c:numCache>
                <c:formatCode>0;\-0;;@\ </c:formatCode>
                <c:ptCount val="11"/>
                <c:pt idx="0">
                  <c:v>0</c:v>
                </c:pt>
                <c:pt idx="1">
                  <c:v>0</c:v>
                </c:pt>
                <c:pt idx="2">
                  <c:v>5</c:v>
                </c:pt>
                <c:pt idx="3">
                  <c:v>33</c:v>
                </c:pt>
                <c:pt idx="4">
                  <c:v>87</c:v>
                </c:pt>
                <c:pt idx="5">
                  <c:v>55</c:v>
                </c:pt>
                <c:pt idx="6">
                  <c:v>61</c:v>
                </c:pt>
                <c:pt idx="7">
                  <c:v>92</c:v>
                </c:pt>
                <c:pt idx="8">
                  <c:v>27</c:v>
                </c:pt>
                <c:pt idx="9">
                  <c:v>15</c:v>
                </c:pt>
                <c:pt idx="10">
                  <c:v>12</c:v>
                </c:pt>
              </c:numCache>
            </c:numRef>
          </c:val>
        </c:ser>
        <c:ser>
          <c:idx val="3"/>
          <c:order val="2"/>
          <c:tx>
            <c:strRef>
              <c:f>'audits charts 2'!$V$121</c:f>
              <c:strCache>
                <c:ptCount val="1"/>
                <c:pt idx="0">
                  <c:v>Stage 2</c:v>
                </c:pt>
              </c:strCache>
            </c:strRef>
          </c:tx>
          <c:cat>
            <c:numRef>
              <c:f>'audits charts 2'!$W$118:$AG$118</c:f>
              <c:numCache>
                <c:formatCode>General</c:formatCode>
                <c:ptCount val="11"/>
                <c:pt idx="0">
                  <c:v>2001</c:v>
                </c:pt>
                <c:pt idx="1">
                  <c:v>2002</c:v>
                </c:pt>
                <c:pt idx="2">
                  <c:v>2003</c:v>
                </c:pt>
                <c:pt idx="3">
                  <c:v>2004</c:v>
                </c:pt>
                <c:pt idx="4">
                  <c:v>2005</c:v>
                </c:pt>
                <c:pt idx="5">
                  <c:v>2006</c:v>
                </c:pt>
                <c:pt idx="6">
                  <c:v>2007</c:v>
                </c:pt>
                <c:pt idx="7">
                  <c:v>2008</c:v>
                </c:pt>
                <c:pt idx="8">
                  <c:v>2009</c:v>
                </c:pt>
                <c:pt idx="9">
                  <c:v>2010</c:v>
                </c:pt>
                <c:pt idx="10">
                  <c:v>2011</c:v>
                </c:pt>
              </c:numCache>
            </c:numRef>
          </c:cat>
          <c:val>
            <c:numRef>
              <c:f>'audits charts 2'!$W$121:$AG$121</c:f>
              <c:numCache>
                <c:formatCode>0;\-0;;@\ </c:formatCode>
                <c:ptCount val="11"/>
                <c:pt idx="0">
                  <c:v>0</c:v>
                </c:pt>
                <c:pt idx="1">
                  <c:v>0</c:v>
                </c:pt>
                <c:pt idx="2">
                  <c:v>5</c:v>
                </c:pt>
                <c:pt idx="3">
                  <c:v>27</c:v>
                </c:pt>
                <c:pt idx="4">
                  <c:v>50</c:v>
                </c:pt>
                <c:pt idx="5">
                  <c:v>34</c:v>
                </c:pt>
                <c:pt idx="6">
                  <c:v>31</c:v>
                </c:pt>
                <c:pt idx="7">
                  <c:v>53</c:v>
                </c:pt>
                <c:pt idx="8">
                  <c:v>28</c:v>
                </c:pt>
                <c:pt idx="9">
                  <c:v>14</c:v>
                </c:pt>
                <c:pt idx="10">
                  <c:v>3</c:v>
                </c:pt>
              </c:numCache>
            </c:numRef>
          </c:val>
        </c:ser>
        <c:ser>
          <c:idx val="4"/>
          <c:order val="3"/>
          <c:tx>
            <c:strRef>
              <c:f>'audits charts 2'!$V$122</c:f>
              <c:strCache>
                <c:ptCount val="1"/>
                <c:pt idx="0">
                  <c:v>Stage 3</c:v>
                </c:pt>
              </c:strCache>
            </c:strRef>
          </c:tx>
          <c:cat>
            <c:numRef>
              <c:f>'audits charts 2'!$W$118:$AG$118</c:f>
              <c:numCache>
                <c:formatCode>General</c:formatCode>
                <c:ptCount val="11"/>
                <c:pt idx="0">
                  <c:v>2001</c:v>
                </c:pt>
                <c:pt idx="1">
                  <c:v>2002</c:v>
                </c:pt>
                <c:pt idx="2">
                  <c:v>2003</c:v>
                </c:pt>
                <c:pt idx="3">
                  <c:v>2004</c:v>
                </c:pt>
                <c:pt idx="4">
                  <c:v>2005</c:v>
                </c:pt>
                <c:pt idx="5">
                  <c:v>2006</c:v>
                </c:pt>
                <c:pt idx="6">
                  <c:v>2007</c:v>
                </c:pt>
                <c:pt idx="7">
                  <c:v>2008</c:v>
                </c:pt>
                <c:pt idx="8">
                  <c:v>2009</c:v>
                </c:pt>
                <c:pt idx="9">
                  <c:v>2010</c:v>
                </c:pt>
                <c:pt idx="10">
                  <c:v>2011</c:v>
                </c:pt>
              </c:numCache>
            </c:numRef>
          </c:cat>
          <c:val>
            <c:numRef>
              <c:f>'audits charts 2'!$W$122:$AG$122</c:f>
              <c:numCache>
                <c:formatCode>0;\-0;;@\ </c:formatCode>
                <c:ptCount val="11"/>
                <c:pt idx="0">
                  <c:v>0</c:v>
                </c:pt>
                <c:pt idx="1">
                  <c:v>0</c:v>
                </c:pt>
                <c:pt idx="2">
                  <c:v>0</c:v>
                </c:pt>
                <c:pt idx="3">
                  <c:v>1</c:v>
                </c:pt>
                <c:pt idx="4">
                  <c:v>5</c:v>
                </c:pt>
                <c:pt idx="5">
                  <c:v>3</c:v>
                </c:pt>
                <c:pt idx="6">
                  <c:v>3</c:v>
                </c:pt>
                <c:pt idx="7">
                  <c:v>13</c:v>
                </c:pt>
                <c:pt idx="8">
                  <c:v>13</c:v>
                </c:pt>
                <c:pt idx="9">
                  <c:v>1</c:v>
                </c:pt>
                <c:pt idx="10">
                  <c:v>1</c:v>
                </c:pt>
              </c:numCache>
            </c:numRef>
          </c:val>
        </c:ser>
        <c:gapWidth val="20"/>
        <c:overlap val="100"/>
        <c:axId val="108684416"/>
        <c:axId val="108685952"/>
      </c:barChart>
      <c:catAx>
        <c:axId val="108684416"/>
        <c:scaling>
          <c:orientation val="minMax"/>
        </c:scaling>
        <c:axPos val="b"/>
        <c:numFmt formatCode="General" sourceLinked="1"/>
        <c:tickLblPos val="nextTo"/>
        <c:txPr>
          <a:bodyPr rot="-5400000" vert="horz"/>
          <a:lstStyle/>
          <a:p>
            <a:pPr>
              <a:defRPr sz="2000" b="1"/>
            </a:pPr>
            <a:endParaRPr lang="en-US"/>
          </a:p>
        </c:txPr>
        <c:crossAx val="108685952"/>
        <c:crosses val="autoZero"/>
        <c:auto val="1"/>
        <c:lblAlgn val="ctr"/>
        <c:lblOffset val="100"/>
      </c:catAx>
      <c:valAx>
        <c:axId val="108685952"/>
        <c:scaling>
          <c:orientation val="minMax"/>
        </c:scaling>
        <c:axPos val="l"/>
        <c:majorGridlines/>
        <c:numFmt formatCode="0;\-0;;@\ " sourceLinked="1"/>
        <c:tickLblPos val="nextTo"/>
        <c:txPr>
          <a:bodyPr/>
          <a:lstStyle/>
          <a:p>
            <a:pPr>
              <a:defRPr sz="2000" b="1"/>
            </a:pPr>
            <a:endParaRPr lang="en-US"/>
          </a:p>
        </c:txPr>
        <c:crossAx val="108684416"/>
        <c:crosses val="autoZero"/>
        <c:crossBetween val="between"/>
      </c:valAx>
    </c:plotArea>
    <c:legend>
      <c:legendPos val="r"/>
      <c:legendEntry>
        <c:idx val="0"/>
        <c:txPr>
          <a:bodyPr/>
          <a:lstStyle/>
          <a:p>
            <a:pPr>
              <a:defRPr sz="2000" b="1" i="0" baseline="0"/>
            </a:pPr>
            <a:endParaRPr lang="en-US"/>
          </a:p>
        </c:txPr>
      </c:legendEntry>
      <c:legendEntry>
        <c:idx val="1"/>
        <c:txPr>
          <a:bodyPr/>
          <a:lstStyle/>
          <a:p>
            <a:pPr>
              <a:defRPr sz="2000" b="1" i="0" baseline="0"/>
            </a:pPr>
            <a:endParaRPr lang="en-US"/>
          </a:p>
        </c:txPr>
      </c:legendEntry>
      <c:legendEntry>
        <c:idx val="2"/>
        <c:txPr>
          <a:bodyPr/>
          <a:lstStyle/>
          <a:p>
            <a:pPr>
              <a:defRPr sz="2000" b="1" i="0" baseline="0"/>
            </a:pPr>
            <a:endParaRPr lang="en-US"/>
          </a:p>
        </c:txPr>
      </c:legendEntry>
      <c:legendEntry>
        <c:idx val="3"/>
        <c:txPr>
          <a:bodyPr/>
          <a:lstStyle/>
          <a:p>
            <a:pPr>
              <a:defRPr sz="2000" b="1" i="0" baseline="0"/>
            </a:pPr>
            <a:endParaRPr lang="en-US"/>
          </a:p>
        </c:txPr>
      </c:legendEntry>
      <c:layout>
        <c:manualLayout>
          <c:xMode val="edge"/>
          <c:yMode val="edge"/>
          <c:x val="0.18219619273813409"/>
          <c:y val="5.2864621648645936E-2"/>
          <c:w val="0.12427434655391055"/>
          <c:h val="0.26554219200869572"/>
        </c:manualLayout>
      </c:layout>
      <c:spPr>
        <a:solidFill>
          <a:schemeClr val="bg1">
            <a:lumMod val="95000"/>
          </a:schemeClr>
        </a:solidFill>
      </c:spPr>
    </c:legend>
    <c:plotVisOnly val="1"/>
    <c:dispBlanksAs val="gap"/>
  </c:chart>
  <c:externalData r:id="rId2"/>
</c:chartSpace>
</file>

<file path=ppt/charts/chart6.xml><?xml version="1.0" encoding="utf-8"?>
<c:chartSpace xmlns:c="http://schemas.openxmlformats.org/drawingml/2006/chart" xmlns:a="http://schemas.openxmlformats.org/drawingml/2006/main" xmlns:r="http://schemas.openxmlformats.org/officeDocument/2006/relationships">
  <c:date1904 val="1"/>
  <c:lang val="en-IE"/>
  <c:clrMapOvr bg1="lt1" tx1="dk1" bg2="lt2" tx2="dk2" accent1="accent1" accent2="accent2" accent3="accent3" accent4="accent4" accent5="accent5" accent6="accent6" hlink="hlink" folHlink="folHlink"/>
  <c:chart>
    <c:plotArea>
      <c:layout>
        <c:manualLayout>
          <c:layoutTarget val="inner"/>
          <c:xMode val="edge"/>
          <c:yMode val="edge"/>
          <c:x val="7.5405544680231168E-2"/>
          <c:y val="7.0531336657857088E-2"/>
          <c:w val="0.90249494872456049"/>
          <c:h val="0.78087819056279961"/>
        </c:manualLayout>
      </c:layout>
      <c:barChart>
        <c:barDir val="col"/>
        <c:grouping val="clustered"/>
        <c:ser>
          <c:idx val="0"/>
          <c:order val="0"/>
          <c:tx>
            <c:strRef>
              <c:f>'audits charts 2'!$W$76</c:f>
              <c:strCache>
                <c:ptCount val="1"/>
                <c:pt idx="0">
                  <c:v>Development</c:v>
                </c:pt>
              </c:strCache>
            </c:strRef>
          </c:tx>
          <c:cat>
            <c:numRef>
              <c:f>'audits charts 2'!$V$78:$V$88</c:f>
              <c:numCache>
                <c:formatCode>General</c:formatCode>
                <c:ptCount val="11"/>
                <c:pt idx="0">
                  <c:v>2001</c:v>
                </c:pt>
                <c:pt idx="1">
                  <c:v>2002</c:v>
                </c:pt>
                <c:pt idx="2">
                  <c:v>2003</c:v>
                </c:pt>
                <c:pt idx="3">
                  <c:v>2004</c:v>
                </c:pt>
                <c:pt idx="4">
                  <c:v>2005</c:v>
                </c:pt>
                <c:pt idx="5">
                  <c:v>2006</c:v>
                </c:pt>
                <c:pt idx="6">
                  <c:v>2007</c:v>
                </c:pt>
                <c:pt idx="7">
                  <c:v>2008</c:v>
                </c:pt>
                <c:pt idx="8">
                  <c:v>2009</c:v>
                </c:pt>
                <c:pt idx="9">
                  <c:v>2010</c:v>
                </c:pt>
                <c:pt idx="10">
                  <c:v>2011</c:v>
                </c:pt>
              </c:numCache>
            </c:numRef>
          </c:cat>
          <c:val>
            <c:numRef>
              <c:f>'audits charts 2'!$W$78:$W$88</c:f>
              <c:numCache>
                <c:formatCode>0;\-0;;@\ </c:formatCode>
                <c:ptCount val="11"/>
                <c:pt idx="0">
                  <c:v>0</c:v>
                </c:pt>
                <c:pt idx="1">
                  <c:v>0</c:v>
                </c:pt>
                <c:pt idx="2">
                  <c:v>10</c:v>
                </c:pt>
                <c:pt idx="3">
                  <c:v>61</c:v>
                </c:pt>
                <c:pt idx="4">
                  <c:v>143</c:v>
                </c:pt>
                <c:pt idx="5">
                  <c:v>94</c:v>
                </c:pt>
                <c:pt idx="6">
                  <c:v>95</c:v>
                </c:pt>
                <c:pt idx="7">
                  <c:v>159</c:v>
                </c:pt>
                <c:pt idx="8">
                  <c:v>68</c:v>
                </c:pt>
                <c:pt idx="9">
                  <c:v>30</c:v>
                </c:pt>
                <c:pt idx="10">
                  <c:v>16</c:v>
                </c:pt>
              </c:numCache>
            </c:numRef>
          </c:val>
        </c:ser>
        <c:ser>
          <c:idx val="1"/>
          <c:order val="1"/>
          <c:tx>
            <c:strRef>
              <c:f>'audits charts 2'!$X$76</c:f>
              <c:strCache>
                <c:ptCount val="1"/>
                <c:pt idx="0">
                  <c:v>LA Scheme</c:v>
                </c:pt>
              </c:strCache>
            </c:strRef>
          </c:tx>
          <c:cat>
            <c:numRef>
              <c:f>'audits charts 2'!$V$78:$V$88</c:f>
              <c:numCache>
                <c:formatCode>General</c:formatCode>
                <c:ptCount val="11"/>
                <c:pt idx="0">
                  <c:v>2001</c:v>
                </c:pt>
                <c:pt idx="1">
                  <c:v>2002</c:v>
                </c:pt>
                <c:pt idx="2">
                  <c:v>2003</c:v>
                </c:pt>
                <c:pt idx="3">
                  <c:v>2004</c:v>
                </c:pt>
                <c:pt idx="4">
                  <c:v>2005</c:v>
                </c:pt>
                <c:pt idx="5">
                  <c:v>2006</c:v>
                </c:pt>
                <c:pt idx="6">
                  <c:v>2007</c:v>
                </c:pt>
                <c:pt idx="7">
                  <c:v>2008</c:v>
                </c:pt>
                <c:pt idx="8">
                  <c:v>2009</c:v>
                </c:pt>
                <c:pt idx="9">
                  <c:v>2010</c:v>
                </c:pt>
                <c:pt idx="10">
                  <c:v>2011</c:v>
                </c:pt>
              </c:numCache>
            </c:numRef>
          </c:cat>
          <c:val>
            <c:numRef>
              <c:f>'audits charts 2'!$X$78:$X$88</c:f>
              <c:numCache>
                <c:formatCode>0;\-0;;@\ </c:formatCode>
                <c:ptCount val="11"/>
                <c:pt idx="0">
                  <c:v>53</c:v>
                </c:pt>
                <c:pt idx="1">
                  <c:v>31</c:v>
                </c:pt>
                <c:pt idx="2">
                  <c:v>26</c:v>
                </c:pt>
                <c:pt idx="3">
                  <c:v>29</c:v>
                </c:pt>
                <c:pt idx="4">
                  <c:v>54</c:v>
                </c:pt>
                <c:pt idx="5">
                  <c:v>51</c:v>
                </c:pt>
                <c:pt idx="6">
                  <c:v>54</c:v>
                </c:pt>
                <c:pt idx="7">
                  <c:v>65</c:v>
                </c:pt>
                <c:pt idx="8">
                  <c:v>39</c:v>
                </c:pt>
                <c:pt idx="9">
                  <c:v>28</c:v>
                </c:pt>
                <c:pt idx="10">
                  <c:v>54</c:v>
                </c:pt>
              </c:numCache>
            </c:numRef>
          </c:val>
        </c:ser>
        <c:gapWidth val="33"/>
        <c:axId val="116409472"/>
        <c:axId val="116411008"/>
      </c:barChart>
      <c:catAx>
        <c:axId val="116409472"/>
        <c:scaling>
          <c:orientation val="minMax"/>
        </c:scaling>
        <c:axPos val="b"/>
        <c:numFmt formatCode="General" sourceLinked="1"/>
        <c:tickLblPos val="nextTo"/>
        <c:txPr>
          <a:bodyPr/>
          <a:lstStyle/>
          <a:p>
            <a:pPr>
              <a:defRPr sz="2000" b="1"/>
            </a:pPr>
            <a:endParaRPr lang="en-US"/>
          </a:p>
        </c:txPr>
        <c:crossAx val="116411008"/>
        <c:crosses val="autoZero"/>
        <c:auto val="1"/>
        <c:lblAlgn val="ctr"/>
        <c:lblOffset val="100"/>
      </c:catAx>
      <c:valAx>
        <c:axId val="116411008"/>
        <c:scaling>
          <c:orientation val="minMax"/>
        </c:scaling>
        <c:axPos val="l"/>
        <c:majorGridlines/>
        <c:numFmt formatCode="0;\-0;;@\ " sourceLinked="1"/>
        <c:tickLblPos val="nextTo"/>
        <c:txPr>
          <a:bodyPr/>
          <a:lstStyle/>
          <a:p>
            <a:pPr>
              <a:defRPr sz="2000" b="1"/>
            </a:pPr>
            <a:endParaRPr lang="en-US"/>
          </a:p>
        </c:txPr>
        <c:crossAx val="116409472"/>
        <c:crosses val="autoZero"/>
        <c:crossBetween val="between"/>
      </c:valAx>
    </c:plotArea>
    <c:legend>
      <c:legendPos val="r"/>
      <c:legendEntry>
        <c:idx val="0"/>
        <c:txPr>
          <a:bodyPr/>
          <a:lstStyle/>
          <a:p>
            <a:pPr>
              <a:defRPr sz="2000" b="1" i="0" baseline="0"/>
            </a:pPr>
            <a:endParaRPr lang="en-US"/>
          </a:p>
        </c:txPr>
      </c:legendEntry>
      <c:legendEntry>
        <c:idx val="1"/>
        <c:txPr>
          <a:bodyPr/>
          <a:lstStyle/>
          <a:p>
            <a:pPr>
              <a:defRPr sz="2000" b="1" i="0" baseline="0"/>
            </a:pPr>
            <a:endParaRPr lang="en-US"/>
          </a:p>
        </c:txPr>
      </c:legendEntry>
      <c:layout>
        <c:manualLayout>
          <c:xMode val="edge"/>
          <c:yMode val="edge"/>
          <c:x val="0.10669956834121511"/>
          <c:y val="7.3213886057748978E-2"/>
          <c:w val="0.28184784596864848"/>
          <c:h val="0.14131581998135473"/>
        </c:manualLayout>
      </c:layout>
      <c:spPr>
        <a:solidFill>
          <a:schemeClr val="bg1">
            <a:lumMod val="85000"/>
          </a:schemeClr>
        </a:solidFill>
      </c:spPr>
    </c:legend>
    <c:plotVisOnly val="1"/>
    <c:dispBlanksAs val="gap"/>
  </c:chart>
  <c:externalData r:id="rId2"/>
</c:chartSpace>
</file>

<file path=ppt/charts/chart7.xml><?xml version="1.0" encoding="utf-8"?>
<c:chartSpace xmlns:c="http://schemas.openxmlformats.org/drawingml/2006/chart" xmlns:a="http://schemas.openxmlformats.org/drawingml/2006/main" xmlns:r="http://schemas.openxmlformats.org/officeDocument/2006/relationships">
  <c:date1904 val="1"/>
  <c:lang val="en-IE"/>
  <c:style val="1"/>
  <c:clrMapOvr bg1="lt1" tx1="dk1" bg2="lt2" tx2="dk2" accent1="accent1" accent2="accent2" accent3="accent3" accent4="accent4" accent5="accent5" accent6="accent6" hlink="hlink" folHlink="folHlink"/>
  <c:chart>
    <c:autoTitleDeleted val="1"/>
    <c:plotArea>
      <c:layout/>
      <c:barChart>
        <c:barDir val="col"/>
        <c:grouping val="clustered"/>
        <c:ser>
          <c:idx val="1"/>
          <c:order val="0"/>
          <c:tx>
            <c:strRef>
              <c:f>auditors!$O$26</c:f>
              <c:strCache>
                <c:ptCount val="1"/>
                <c:pt idx="0">
                  <c:v>all</c:v>
                </c:pt>
              </c:strCache>
            </c:strRef>
          </c:tx>
          <c:spPr>
            <a:solidFill>
              <a:srgbClr val="4F81BD"/>
            </a:solidFill>
          </c:spPr>
          <c:cat>
            <c:numRef>
              <c:f>auditors!$L$27:$L$37</c:f>
              <c:numCache>
                <c:formatCode>General</c:formatCode>
                <c:ptCount val="11"/>
                <c:pt idx="0">
                  <c:v>2001</c:v>
                </c:pt>
                <c:pt idx="1">
                  <c:v>2002</c:v>
                </c:pt>
                <c:pt idx="2">
                  <c:v>2003</c:v>
                </c:pt>
                <c:pt idx="3">
                  <c:v>2004</c:v>
                </c:pt>
                <c:pt idx="4">
                  <c:v>2005</c:v>
                </c:pt>
                <c:pt idx="5">
                  <c:v>2006</c:v>
                </c:pt>
                <c:pt idx="6">
                  <c:v>2007</c:v>
                </c:pt>
                <c:pt idx="7">
                  <c:v>2008</c:v>
                </c:pt>
                <c:pt idx="8">
                  <c:v>2009</c:v>
                </c:pt>
                <c:pt idx="9">
                  <c:v>2010</c:v>
                </c:pt>
                <c:pt idx="10">
                  <c:v>2011</c:v>
                </c:pt>
              </c:numCache>
            </c:numRef>
          </c:cat>
          <c:val>
            <c:numRef>
              <c:f>auditors!$O$27:$O$37</c:f>
              <c:numCache>
                <c:formatCode>General</c:formatCode>
                <c:ptCount val="11"/>
                <c:pt idx="0">
                  <c:v>53</c:v>
                </c:pt>
                <c:pt idx="1">
                  <c:v>24</c:v>
                </c:pt>
                <c:pt idx="2">
                  <c:v>9</c:v>
                </c:pt>
                <c:pt idx="3">
                  <c:v>31</c:v>
                </c:pt>
                <c:pt idx="4">
                  <c:v>28</c:v>
                </c:pt>
                <c:pt idx="5">
                  <c:v>23</c:v>
                </c:pt>
                <c:pt idx="6">
                  <c:v>30</c:v>
                </c:pt>
                <c:pt idx="7">
                  <c:v>30</c:v>
                </c:pt>
                <c:pt idx="8">
                  <c:v>20</c:v>
                </c:pt>
                <c:pt idx="9">
                  <c:v>20</c:v>
                </c:pt>
                <c:pt idx="10">
                  <c:v>17</c:v>
                </c:pt>
              </c:numCache>
            </c:numRef>
          </c:val>
        </c:ser>
        <c:gapWidth val="17"/>
        <c:axId val="116777344"/>
        <c:axId val="116778880"/>
      </c:barChart>
      <c:catAx>
        <c:axId val="116777344"/>
        <c:scaling>
          <c:orientation val="minMax"/>
        </c:scaling>
        <c:axPos val="b"/>
        <c:numFmt formatCode="General" sourceLinked="1"/>
        <c:tickLblPos val="nextTo"/>
        <c:txPr>
          <a:bodyPr/>
          <a:lstStyle/>
          <a:p>
            <a:pPr>
              <a:defRPr b="1"/>
            </a:pPr>
            <a:endParaRPr lang="en-US"/>
          </a:p>
        </c:txPr>
        <c:crossAx val="116778880"/>
        <c:crosses val="autoZero"/>
        <c:auto val="1"/>
        <c:lblAlgn val="ctr"/>
        <c:lblOffset val="100"/>
      </c:catAx>
      <c:valAx>
        <c:axId val="116778880"/>
        <c:scaling>
          <c:orientation val="minMax"/>
        </c:scaling>
        <c:axPos val="l"/>
        <c:majorGridlines/>
        <c:numFmt formatCode="General" sourceLinked="1"/>
        <c:tickLblPos val="nextTo"/>
        <c:txPr>
          <a:bodyPr/>
          <a:lstStyle/>
          <a:p>
            <a:pPr>
              <a:defRPr b="1"/>
            </a:pPr>
            <a:endParaRPr lang="en-US"/>
          </a:p>
        </c:txPr>
        <c:crossAx val="116777344"/>
        <c:crosses val="autoZero"/>
        <c:crossBetween val="between"/>
      </c:valAx>
    </c:plotArea>
    <c:plotVisOnly val="1"/>
  </c:chart>
  <c:externalData r:id="rId2"/>
</c:chartSpace>
</file>

<file path=ppt/charts/chart8.xml><?xml version="1.0" encoding="utf-8"?>
<c:chartSpace xmlns:c="http://schemas.openxmlformats.org/drawingml/2006/chart" xmlns:a="http://schemas.openxmlformats.org/drawingml/2006/main" xmlns:r="http://schemas.openxmlformats.org/officeDocument/2006/relationships">
  <c:date1904 val="1"/>
  <c:lang val="en-IE"/>
  <c:clrMapOvr bg1="lt1" tx1="dk1" bg2="lt2" tx2="dk2" accent1="accent1" accent2="accent2" accent3="accent3" accent4="accent4" accent5="accent5" accent6="accent6" hlink="hlink" folHlink="folHlink"/>
  <c:chart>
    <c:plotArea>
      <c:layout>
        <c:manualLayout>
          <c:layoutTarget val="inner"/>
          <c:xMode val="edge"/>
          <c:yMode val="edge"/>
          <c:x val="0.11064914099340475"/>
          <c:y val="4.3732258412511424E-2"/>
          <c:w val="0.82349779171850135"/>
          <c:h val="0.8326195683872849"/>
        </c:manualLayout>
      </c:layout>
      <c:barChart>
        <c:barDir val="col"/>
        <c:grouping val="clustered"/>
        <c:ser>
          <c:idx val="1"/>
          <c:order val="0"/>
          <c:tx>
            <c:strRef>
              <c:f>'auditors charts 2'!$B$20</c:f>
              <c:strCache>
                <c:ptCount val="1"/>
                <c:pt idx="0">
                  <c:v>Local Authority</c:v>
                </c:pt>
              </c:strCache>
            </c:strRef>
          </c:tx>
          <c:cat>
            <c:numRef>
              <c:f>'auditors charts 2'!$A$21:$A$23</c:f>
              <c:numCache>
                <c:formatCode>General</c:formatCode>
                <c:ptCount val="3"/>
                <c:pt idx="0">
                  <c:v>2010</c:v>
                </c:pt>
                <c:pt idx="1">
                  <c:v>2011</c:v>
                </c:pt>
                <c:pt idx="2">
                  <c:v>2012</c:v>
                </c:pt>
              </c:numCache>
            </c:numRef>
          </c:cat>
          <c:val>
            <c:numRef>
              <c:f>'auditors charts 2'!$B$21:$B$23</c:f>
              <c:numCache>
                <c:formatCode>General</c:formatCode>
                <c:ptCount val="3"/>
                <c:pt idx="0">
                  <c:v>6</c:v>
                </c:pt>
                <c:pt idx="1">
                  <c:v>11</c:v>
                </c:pt>
                <c:pt idx="2">
                  <c:v>3</c:v>
                </c:pt>
              </c:numCache>
            </c:numRef>
          </c:val>
        </c:ser>
        <c:ser>
          <c:idx val="2"/>
          <c:order val="1"/>
          <c:tx>
            <c:strRef>
              <c:f>'auditors charts 2'!$C$20</c:f>
              <c:strCache>
                <c:ptCount val="1"/>
                <c:pt idx="0">
                  <c:v>Consultant</c:v>
                </c:pt>
              </c:strCache>
            </c:strRef>
          </c:tx>
          <c:cat>
            <c:numRef>
              <c:f>'auditors charts 2'!$A$21:$A$23</c:f>
              <c:numCache>
                <c:formatCode>General</c:formatCode>
                <c:ptCount val="3"/>
                <c:pt idx="0">
                  <c:v>2010</c:v>
                </c:pt>
                <c:pt idx="1">
                  <c:v>2011</c:v>
                </c:pt>
                <c:pt idx="2">
                  <c:v>2012</c:v>
                </c:pt>
              </c:numCache>
            </c:numRef>
          </c:cat>
          <c:val>
            <c:numRef>
              <c:f>'auditors charts 2'!$C$21:$C$23</c:f>
              <c:numCache>
                <c:formatCode>General</c:formatCode>
                <c:ptCount val="3"/>
                <c:pt idx="0">
                  <c:v>60</c:v>
                </c:pt>
                <c:pt idx="1">
                  <c:v>20</c:v>
                </c:pt>
                <c:pt idx="2">
                  <c:v>2</c:v>
                </c:pt>
              </c:numCache>
            </c:numRef>
          </c:val>
        </c:ser>
        <c:gapWidth val="21"/>
        <c:axId val="116934912"/>
        <c:axId val="116953088"/>
      </c:barChart>
      <c:catAx>
        <c:axId val="116934912"/>
        <c:scaling>
          <c:orientation val="minMax"/>
        </c:scaling>
        <c:axPos val="b"/>
        <c:numFmt formatCode="General" sourceLinked="1"/>
        <c:tickLblPos val="nextTo"/>
        <c:txPr>
          <a:bodyPr/>
          <a:lstStyle/>
          <a:p>
            <a:pPr>
              <a:defRPr sz="2000" b="1"/>
            </a:pPr>
            <a:endParaRPr lang="en-US"/>
          </a:p>
        </c:txPr>
        <c:crossAx val="116953088"/>
        <c:crosses val="autoZero"/>
        <c:auto val="1"/>
        <c:lblAlgn val="ctr"/>
        <c:lblOffset val="100"/>
      </c:catAx>
      <c:valAx>
        <c:axId val="116953088"/>
        <c:scaling>
          <c:orientation val="minMax"/>
        </c:scaling>
        <c:axPos val="l"/>
        <c:majorGridlines/>
        <c:numFmt formatCode="General" sourceLinked="1"/>
        <c:tickLblPos val="nextTo"/>
        <c:txPr>
          <a:bodyPr/>
          <a:lstStyle/>
          <a:p>
            <a:pPr>
              <a:defRPr sz="2000" b="1"/>
            </a:pPr>
            <a:endParaRPr lang="en-US"/>
          </a:p>
        </c:txPr>
        <c:crossAx val="116934912"/>
        <c:crosses val="autoZero"/>
        <c:crossBetween val="between"/>
      </c:valAx>
    </c:plotArea>
    <c:legend>
      <c:legendPos val="r"/>
      <c:legendEntry>
        <c:idx val="0"/>
        <c:txPr>
          <a:bodyPr/>
          <a:lstStyle/>
          <a:p>
            <a:pPr>
              <a:defRPr sz="1800" b="1"/>
            </a:pPr>
            <a:endParaRPr lang="en-US"/>
          </a:p>
        </c:txPr>
      </c:legendEntry>
      <c:legendEntry>
        <c:idx val="1"/>
        <c:txPr>
          <a:bodyPr/>
          <a:lstStyle/>
          <a:p>
            <a:pPr>
              <a:defRPr b="1"/>
            </a:pPr>
            <a:endParaRPr lang="en-US"/>
          </a:p>
        </c:txPr>
      </c:legendEntry>
      <c:layout>
        <c:manualLayout>
          <c:xMode val="edge"/>
          <c:yMode val="edge"/>
          <c:x val="0.51333243743202417"/>
          <c:y val="4.4463054829656838E-2"/>
          <c:w val="0.40374044557982891"/>
          <c:h val="0.12836758073579591"/>
        </c:manualLayout>
      </c:layout>
      <c:spPr>
        <a:solidFill>
          <a:schemeClr val="bg1">
            <a:lumMod val="85000"/>
          </a:schemeClr>
        </a:solidFill>
      </c:spPr>
    </c:legend>
    <c:plotVisOnly val="1"/>
    <c:dispBlanksAs val="gap"/>
  </c:chart>
  <c:txPr>
    <a:bodyPr/>
    <a:lstStyle/>
    <a:p>
      <a:pPr>
        <a:defRPr sz="1800"/>
      </a:pPr>
      <a:endParaRPr lang="en-US"/>
    </a:p>
  </c:txPr>
  <c:externalData r:id="rId2"/>
</c:chartSpace>
</file>

<file path=ppt/charts/chart9.xml><?xml version="1.0" encoding="utf-8"?>
<c:chartSpace xmlns:c="http://schemas.openxmlformats.org/drawingml/2006/chart" xmlns:a="http://schemas.openxmlformats.org/drawingml/2006/main" xmlns:r="http://schemas.openxmlformats.org/officeDocument/2006/relationships">
  <c:date1904 val="1"/>
  <c:lang val="en-IE"/>
  <c:chart>
    <c:title>
      <c:tx>
        <c:rich>
          <a:bodyPr/>
          <a:lstStyle/>
          <a:p>
            <a:pPr>
              <a:defRPr sz="1200" b="1" i="0" u="none" strike="noStrike" baseline="0">
                <a:solidFill>
                  <a:srgbClr val="000000"/>
                </a:solidFill>
                <a:latin typeface="Arial"/>
                <a:ea typeface="Arial"/>
                <a:cs typeface="Arial"/>
              </a:defRPr>
            </a:pPr>
            <a:r>
              <a:rPr lang="en-IE"/>
              <a:t>Fatalities 1994 to 2011</a:t>
            </a:r>
          </a:p>
        </c:rich>
      </c:tx>
      <c:layout>
        <c:manualLayout>
          <c:xMode val="edge"/>
          <c:yMode val="edge"/>
          <c:x val="0.73718703512229322"/>
          <c:y val="6.3992633379061706E-2"/>
        </c:manualLayout>
      </c:layout>
      <c:spPr>
        <a:solidFill>
          <a:srgbClr val="FFCC00"/>
        </a:solidFill>
        <a:ln w="25400">
          <a:noFill/>
        </a:ln>
      </c:spPr>
    </c:title>
    <c:plotArea>
      <c:layout>
        <c:manualLayout>
          <c:layoutTarget val="inner"/>
          <c:xMode val="edge"/>
          <c:yMode val="edge"/>
          <c:x val="6.5943723999860593E-2"/>
          <c:y val="2.7350298284920239E-2"/>
          <c:w val="0.96671167787528389"/>
          <c:h val="0.80067427132467806"/>
        </c:manualLayout>
      </c:layout>
      <c:barChart>
        <c:barDir val="col"/>
        <c:grouping val="clustered"/>
        <c:ser>
          <c:idx val="0"/>
          <c:order val="0"/>
          <c:tx>
            <c:strRef>
              <c:f>Sheet1!$AJ$22:$AZ$22</c:f>
              <c:strCache>
                <c:ptCount val="1"/>
                <c:pt idx="0">
                  <c:v>1994 1995 1996 1997 1998 1999 2000 2002 2003 2004 2005 2006 2007 2008 2009 2010 2011</c:v>
                </c:pt>
              </c:strCache>
            </c:strRef>
          </c:tx>
          <c:spPr>
            <a:solidFill>
              <a:srgbClr val="9999FF"/>
            </a:solidFill>
            <a:ln w="12700">
              <a:solidFill>
                <a:srgbClr val="000000"/>
              </a:solidFill>
              <a:prstDash val="solid"/>
            </a:ln>
          </c:spPr>
          <c:dLbls>
            <c:txPr>
              <a:bodyPr/>
              <a:lstStyle/>
              <a:p>
                <a:pPr>
                  <a:defRPr sz="1200" b="1" i="0" baseline="0">
                    <a:solidFill>
                      <a:schemeClr val="tx1"/>
                    </a:solidFill>
                  </a:defRPr>
                </a:pPr>
                <a:endParaRPr lang="en-US"/>
              </a:p>
            </c:txPr>
            <c:showVal val="1"/>
          </c:dLbls>
          <c:cat>
            <c:numRef>
              <c:f>Sheet1!$AJ$22:$AZ$22</c:f>
              <c:numCache>
                <c:formatCode>General</c:formatCode>
                <c:ptCount val="17"/>
                <c:pt idx="0">
                  <c:v>1994</c:v>
                </c:pt>
                <c:pt idx="1">
                  <c:v>1995</c:v>
                </c:pt>
                <c:pt idx="2">
                  <c:v>1996</c:v>
                </c:pt>
                <c:pt idx="3">
                  <c:v>1997</c:v>
                </c:pt>
                <c:pt idx="4">
                  <c:v>1998</c:v>
                </c:pt>
                <c:pt idx="5">
                  <c:v>1999</c:v>
                </c:pt>
                <c:pt idx="6">
                  <c:v>2000</c:v>
                </c:pt>
                <c:pt idx="7">
                  <c:v>2002</c:v>
                </c:pt>
                <c:pt idx="8">
                  <c:v>2003</c:v>
                </c:pt>
                <c:pt idx="9">
                  <c:v>2004</c:v>
                </c:pt>
                <c:pt idx="10">
                  <c:v>2005</c:v>
                </c:pt>
                <c:pt idx="11">
                  <c:v>2006</c:v>
                </c:pt>
                <c:pt idx="12">
                  <c:v>2007</c:v>
                </c:pt>
                <c:pt idx="13">
                  <c:v>2008</c:v>
                </c:pt>
                <c:pt idx="14">
                  <c:v>2009</c:v>
                </c:pt>
                <c:pt idx="15">
                  <c:v>2010</c:v>
                </c:pt>
                <c:pt idx="16">
                  <c:v>2011</c:v>
                </c:pt>
              </c:numCache>
            </c:numRef>
          </c:cat>
          <c:val>
            <c:numRef>
              <c:f>Sheet1!$AJ$23:$AZ$23</c:f>
              <c:numCache>
                <c:formatCode>General</c:formatCode>
                <c:ptCount val="17"/>
                <c:pt idx="0">
                  <c:v>404</c:v>
                </c:pt>
                <c:pt idx="1">
                  <c:v>437</c:v>
                </c:pt>
                <c:pt idx="2">
                  <c:v>453</c:v>
                </c:pt>
                <c:pt idx="3">
                  <c:v>472</c:v>
                </c:pt>
                <c:pt idx="4">
                  <c:v>458</c:v>
                </c:pt>
                <c:pt idx="5">
                  <c:v>413</c:v>
                </c:pt>
                <c:pt idx="6">
                  <c:v>415</c:v>
                </c:pt>
                <c:pt idx="7">
                  <c:v>411</c:v>
                </c:pt>
                <c:pt idx="8">
                  <c:v>376</c:v>
                </c:pt>
                <c:pt idx="9">
                  <c:v>335</c:v>
                </c:pt>
                <c:pt idx="10">
                  <c:v>374</c:v>
                </c:pt>
                <c:pt idx="11">
                  <c:v>396</c:v>
                </c:pt>
                <c:pt idx="12">
                  <c:v>368</c:v>
                </c:pt>
                <c:pt idx="13">
                  <c:v>279</c:v>
                </c:pt>
                <c:pt idx="14">
                  <c:v>240</c:v>
                </c:pt>
                <c:pt idx="15">
                  <c:v>211</c:v>
                </c:pt>
                <c:pt idx="16">
                  <c:v>185</c:v>
                </c:pt>
              </c:numCache>
            </c:numRef>
          </c:val>
        </c:ser>
        <c:axId val="73188480"/>
        <c:axId val="73190016"/>
      </c:barChart>
      <c:catAx>
        <c:axId val="73188480"/>
        <c:scaling>
          <c:orientation val="minMax"/>
        </c:scaling>
        <c:axPos val="b"/>
        <c:numFmt formatCode="General" sourceLinked="1"/>
        <c:tickLblPos val="nextTo"/>
        <c:spPr>
          <a:ln w="3175">
            <a:solidFill>
              <a:srgbClr val="000000"/>
            </a:solidFill>
            <a:prstDash val="solid"/>
          </a:ln>
        </c:spPr>
        <c:txPr>
          <a:bodyPr rot="-2700000" vert="horz"/>
          <a:lstStyle/>
          <a:p>
            <a:pPr>
              <a:defRPr sz="1200" b="0" i="0" u="none" strike="noStrike" baseline="0">
                <a:solidFill>
                  <a:srgbClr val="000000"/>
                </a:solidFill>
                <a:latin typeface="Arial"/>
                <a:ea typeface="Arial"/>
                <a:cs typeface="Arial"/>
              </a:defRPr>
            </a:pPr>
            <a:endParaRPr lang="en-US"/>
          </a:p>
        </c:txPr>
        <c:crossAx val="73190016"/>
        <c:crosses val="autoZero"/>
        <c:auto val="1"/>
        <c:lblAlgn val="ctr"/>
        <c:lblOffset val="100"/>
        <c:tickLblSkip val="1"/>
        <c:tickMarkSkip val="1"/>
      </c:catAx>
      <c:valAx>
        <c:axId val="73190016"/>
        <c:scaling>
          <c:orientation val="minMax"/>
        </c:scaling>
        <c:axPos val="l"/>
        <c:majorGridlines>
          <c:spPr>
            <a:ln w="3175">
              <a:solidFill>
                <a:srgbClr val="000000"/>
              </a:solidFill>
              <a:prstDash val="solid"/>
            </a:ln>
          </c:spPr>
        </c:majorGridlines>
        <c:numFmt formatCode="General" sourceLinked="1"/>
        <c:tickLblPos val="nextTo"/>
        <c:spPr>
          <a:ln w="3175">
            <a:solidFill>
              <a:srgbClr val="000000"/>
            </a:solidFill>
            <a:prstDash val="solid"/>
          </a:ln>
        </c:spPr>
        <c:txPr>
          <a:bodyPr rot="0" vert="horz"/>
          <a:lstStyle/>
          <a:p>
            <a:pPr>
              <a:defRPr sz="1200" b="0" i="0" u="none" strike="noStrike" baseline="0">
                <a:solidFill>
                  <a:srgbClr val="000000"/>
                </a:solidFill>
                <a:latin typeface="Arial"/>
                <a:ea typeface="Arial"/>
                <a:cs typeface="Arial"/>
              </a:defRPr>
            </a:pPr>
            <a:endParaRPr lang="en-US"/>
          </a:p>
        </c:txPr>
        <c:crossAx val="73188480"/>
        <c:crosses val="autoZero"/>
        <c:crossBetween val="between"/>
      </c:valAx>
      <c:spPr>
        <a:solidFill>
          <a:srgbClr val="C0C0C0"/>
        </a:solidFill>
        <a:ln w="12700">
          <a:solidFill>
            <a:srgbClr val="808080"/>
          </a:solidFill>
          <a:prstDash val="solid"/>
        </a:ln>
      </c:spPr>
    </c:plotArea>
    <c:plotVisOnly val="1"/>
    <c:dispBlanksAs val="gap"/>
  </c:chart>
  <c:spPr>
    <a:solidFill>
      <a:srgbClr val="FFFFFF"/>
    </a:solidFill>
    <a:ln w="3175">
      <a:solidFill>
        <a:srgbClr val="000000"/>
      </a:solidFill>
      <a:prstDash val="solid"/>
    </a:ln>
  </c:spPr>
  <c:txPr>
    <a:bodyPr/>
    <a:lstStyle/>
    <a:p>
      <a:pPr>
        <a:defRPr sz="1000" b="0" i="0" u="none" strike="noStrike" baseline="0">
          <a:solidFill>
            <a:srgbClr val="000000"/>
          </a:solidFill>
          <a:latin typeface="Arial"/>
          <a:ea typeface="Arial"/>
          <a:cs typeface="Arial"/>
        </a:defRPr>
      </a:pPr>
      <a:endParaRPr lang="en-US"/>
    </a:p>
  </c:txPr>
  <c:externalData r:id="rId1"/>
</c:chartSpace>
</file>

<file path=ppt/drawings/_rels/vmlDrawing1.v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image" Target="../media/image5.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7.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4.v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image" Target="../media/image9.emf"/></Relationships>
</file>

<file path=ppt/drawings/_rels/vmlDrawing5.v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image" Target="../media/image8.emf"/><Relationship Id="rId1" Type="http://schemas.openxmlformats.org/officeDocument/2006/relationships/image" Target="../media/image7.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62" name="Rectangle 2"/>
          <p:cNvSpPr>
            <a:spLocks noGrp="1" noChangeArrowheads="1"/>
          </p:cNvSpPr>
          <p:nvPr>
            <p:ph type="hdr" sz="quarter"/>
          </p:nvPr>
        </p:nvSpPr>
        <p:spPr bwMode="auto">
          <a:xfrm>
            <a:off x="0" y="0"/>
            <a:ext cx="3076575" cy="511175"/>
          </a:xfrm>
          <a:prstGeom prst="rect">
            <a:avLst/>
          </a:prstGeom>
          <a:noFill/>
          <a:ln w="9525">
            <a:noFill/>
            <a:miter lim="800000"/>
            <a:headEnd/>
            <a:tailEnd/>
          </a:ln>
          <a:effectLst/>
        </p:spPr>
        <p:txBody>
          <a:bodyPr vert="horz" wrap="square" lIns="99048" tIns="49524" rIns="99048" bIns="49524" numCol="1" anchor="t" anchorCtr="0" compatLnSpc="1">
            <a:prstTxWarp prst="textNoShape">
              <a:avLst/>
            </a:prstTxWarp>
          </a:bodyPr>
          <a:lstStyle>
            <a:lvl1pPr defTabSz="990600">
              <a:defRPr sz="1300">
                <a:cs typeface="+mn-cs"/>
              </a:defRPr>
            </a:lvl1pPr>
          </a:lstStyle>
          <a:p>
            <a:pPr>
              <a:defRPr/>
            </a:pPr>
            <a:endParaRPr lang="en-GB"/>
          </a:p>
        </p:txBody>
      </p:sp>
      <p:sp>
        <p:nvSpPr>
          <p:cNvPr id="40963" name="Rectangle 3"/>
          <p:cNvSpPr>
            <a:spLocks noGrp="1" noChangeArrowheads="1"/>
          </p:cNvSpPr>
          <p:nvPr>
            <p:ph type="dt" idx="1"/>
          </p:nvPr>
        </p:nvSpPr>
        <p:spPr bwMode="auto">
          <a:xfrm>
            <a:off x="4022725" y="0"/>
            <a:ext cx="3076575" cy="511175"/>
          </a:xfrm>
          <a:prstGeom prst="rect">
            <a:avLst/>
          </a:prstGeom>
          <a:noFill/>
          <a:ln w="9525">
            <a:noFill/>
            <a:miter lim="800000"/>
            <a:headEnd/>
            <a:tailEnd/>
          </a:ln>
          <a:effectLst/>
        </p:spPr>
        <p:txBody>
          <a:bodyPr vert="horz" wrap="square" lIns="99048" tIns="49524" rIns="99048" bIns="49524" numCol="1" anchor="t" anchorCtr="0" compatLnSpc="1">
            <a:prstTxWarp prst="textNoShape">
              <a:avLst/>
            </a:prstTxWarp>
          </a:bodyPr>
          <a:lstStyle>
            <a:lvl1pPr algn="r" defTabSz="990600">
              <a:defRPr sz="1300">
                <a:cs typeface="+mn-cs"/>
              </a:defRPr>
            </a:lvl1pPr>
          </a:lstStyle>
          <a:p>
            <a:pPr>
              <a:defRPr/>
            </a:pPr>
            <a:endParaRPr lang="en-GB"/>
          </a:p>
        </p:txBody>
      </p:sp>
      <p:sp>
        <p:nvSpPr>
          <p:cNvPr id="25604" name="Rectangle 4"/>
          <p:cNvSpPr>
            <a:spLocks noGrp="1" noRot="1" noChangeAspect="1" noChangeArrowheads="1" noTextEdit="1"/>
          </p:cNvSpPr>
          <p:nvPr>
            <p:ph type="sldImg" idx="2"/>
          </p:nvPr>
        </p:nvSpPr>
        <p:spPr bwMode="auto">
          <a:xfrm>
            <a:off x="990600" y="768350"/>
            <a:ext cx="5118100" cy="3836988"/>
          </a:xfrm>
          <a:prstGeom prst="rect">
            <a:avLst/>
          </a:prstGeom>
          <a:noFill/>
          <a:ln w="9525">
            <a:solidFill>
              <a:srgbClr val="000000"/>
            </a:solidFill>
            <a:miter lim="800000"/>
            <a:headEnd/>
            <a:tailEnd/>
          </a:ln>
        </p:spPr>
      </p:sp>
      <p:sp>
        <p:nvSpPr>
          <p:cNvPr id="40965" name="Rectangle 5"/>
          <p:cNvSpPr>
            <a:spLocks noGrp="1" noChangeArrowheads="1"/>
          </p:cNvSpPr>
          <p:nvPr>
            <p:ph type="body" sz="quarter" idx="3"/>
          </p:nvPr>
        </p:nvSpPr>
        <p:spPr bwMode="auto">
          <a:xfrm>
            <a:off x="946150" y="4860925"/>
            <a:ext cx="5207000" cy="4605338"/>
          </a:xfrm>
          <a:prstGeom prst="rect">
            <a:avLst/>
          </a:prstGeom>
          <a:noFill/>
          <a:ln w="9525">
            <a:noFill/>
            <a:miter lim="800000"/>
            <a:headEnd/>
            <a:tailEnd/>
          </a:ln>
          <a:effectLst/>
        </p:spPr>
        <p:txBody>
          <a:bodyPr vert="horz" wrap="square" lIns="99048" tIns="49524" rIns="99048" bIns="49524" numCol="1" anchor="t" anchorCtr="0" compatLnSpc="1">
            <a:prstTxWarp prst="textNoShape">
              <a:avLst/>
            </a:prstTxWarp>
          </a:bodyPr>
          <a:lstStyle/>
          <a:p>
            <a:pPr lvl="0"/>
            <a:r>
              <a:rPr lang="en-GB" noProof="0" smtClean="0"/>
              <a:t>Click to edit Master text styles</a:t>
            </a:r>
          </a:p>
          <a:p>
            <a:pPr lvl="1"/>
            <a:r>
              <a:rPr lang="en-GB" noProof="0" smtClean="0"/>
              <a:t>Second level</a:t>
            </a:r>
          </a:p>
          <a:p>
            <a:pPr lvl="2"/>
            <a:r>
              <a:rPr lang="en-GB" noProof="0" smtClean="0"/>
              <a:t>Third level</a:t>
            </a:r>
          </a:p>
          <a:p>
            <a:pPr lvl="3"/>
            <a:r>
              <a:rPr lang="en-GB" noProof="0" smtClean="0"/>
              <a:t>Fourth level</a:t>
            </a:r>
          </a:p>
          <a:p>
            <a:pPr lvl="4"/>
            <a:r>
              <a:rPr lang="en-GB" noProof="0" smtClean="0"/>
              <a:t>Fifth level</a:t>
            </a:r>
          </a:p>
        </p:txBody>
      </p:sp>
      <p:sp>
        <p:nvSpPr>
          <p:cNvPr id="40966" name="Rectangle 6"/>
          <p:cNvSpPr>
            <a:spLocks noGrp="1" noChangeArrowheads="1"/>
          </p:cNvSpPr>
          <p:nvPr>
            <p:ph type="ftr" sz="quarter" idx="4"/>
          </p:nvPr>
        </p:nvSpPr>
        <p:spPr bwMode="auto">
          <a:xfrm>
            <a:off x="0" y="9723438"/>
            <a:ext cx="3076575" cy="511175"/>
          </a:xfrm>
          <a:prstGeom prst="rect">
            <a:avLst/>
          </a:prstGeom>
          <a:noFill/>
          <a:ln w="9525">
            <a:noFill/>
            <a:miter lim="800000"/>
            <a:headEnd/>
            <a:tailEnd/>
          </a:ln>
          <a:effectLst/>
        </p:spPr>
        <p:txBody>
          <a:bodyPr vert="horz" wrap="square" lIns="99048" tIns="49524" rIns="99048" bIns="49524" numCol="1" anchor="b" anchorCtr="0" compatLnSpc="1">
            <a:prstTxWarp prst="textNoShape">
              <a:avLst/>
            </a:prstTxWarp>
          </a:bodyPr>
          <a:lstStyle>
            <a:lvl1pPr defTabSz="990600">
              <a:defRPr sz="1300">
                <a:cs typeface="+mn-cs"/>
              </a:defRPr>
            </a:lvl1pPr>
          </a:lstStyle>
          <a:p>
            <a:pPr>
              <a:defRPr/>
            </a:pPr>
            <a:endParaRPr lang="en-GB"/>
          </a:p>
        </p:txBody>
      </p:sp>
      <p:sp>
        <p:nvSpPr>
          <p:cNvPr id="40967" name="Rectangle 7"/>
          <p:cNvSpPr>
            <a:spLocks noGrp="1" noChangeArrowheads="1"/>
          </p:cNvSpPr>
          <p:nvPr>
            <p:ph type="sldNum" sz="quarter" idx="5"/>
          </p:nvPr>
        </p:nvSpPr>
        <p:spPr bwMode="auto">
          <a:xfrm>
            <a:off x="4022725" y="9723438"/>
            <a:ext cx="3076575" cy="511175"/>
          </a:xfrm>
          <a:prstGeom prst="rect">
            <a:avLst/>
          </a:prstGeom>
          <a:noFill/>
          <a:ln w="9525">
            <a:noFill/>
            <a:miter lim="800000"/>
            <a:headEnd/>
            <a:tailEnd/>
          </a:ln>
          <a:effectLst/>
        </p:spPr>
        <p:txBody>
          <a:bodyPr vert="horz" wrap="square" lIns="99048" tIns="49524" rIns="99048" bIns="49524" numCol="1" anchor="b" anchorCtr="0" compatLnSpc="1">
            <a:prstTxWarp prst="textNoShape">
              <a:avLst/>
            </a:prstTxWarp>
          </a:bodyPr>
          <a:lstStyle>
            <a:lvl1pPr algn="r" defTabSz="990600">
              <a:defRPr sz="1300">
                <a:cs typeface="+mn-cs"/>
              </a:defRPr>
            </a:lvl1pPr>
          </a:lstStyle>
          <a:p>
            <a:pPr>
              <a:defRPr/>
            </a:pPr>
            <a:fld id="{7789C012-365F-43D8-993B-15849B43AB6B}" type="slidenum">
              <a:rPr lang="en-GB"/>
              <a:pPr>
                <a:defRPr/>
              </a:pPr>
              <a:t>‹#›</a:t>
            </a:fld>
            <a:endParaRPr lang="en-GB"/>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7"/>
          <p:cNvSpPr>
            <a:spLocks noGrp="1" noChangeArrowheads="1"/>
          </p:cNvSpPr>
          <p:nvPr>
            <p:ph type="sldNum" sz="quarter" idx="5"/>
          </p:nvPr>
        </p:nvSpPr>
        <p:spPr/>
        <p:txBody>
          <a:bodyPr/>
          <a:lstStyle/>
          <a:p>
            <a:pPr>
              <a:defRPr/>
            </a:pPr>
            <a:fld id="{12E0E105-26F7-480F-B26B-02EDA72F279A}" type="slidenum">
              <a:rPr lang="en-GB" smtClean="0"/>
              <a:pPr>
                <a:defRPr/>
              </a:pPr>
              <a:t>31</a:t>
            </a:fld>
            <a:endParaRPr lang="en-GB" smtClean="0"/>
          </a:p>
        </p:txBody>
      </p:sp>
      <p:sp>
        <p:nvSpPr>
          <p:cNvPr id="26627" name="Rectangle 2"/>
          <p:cNvSpPr>
            <a:spLocks noGrp="1" noRot="1" noChangeAspect="1" noChangeArrowheads="1" noTextEdit="1"/>
          </p:cNvSpPr>
          <p:nvPr>
            <p:ph type="sldImg"/>
          </p:nvPr>
        </p:nvSpPr>
        <p:spPr>
          <a:xfrm>
            <a:off x="992188" y="768350"/>
            <a:ext cx="5114925" cy="3836988"/>
          </a:xfrm>
          <a:ln/>
        </p:spPr>
      </p:sp>
      <p:sp>
        <p:nvSpPr>
          <p:cNvPr id="26628"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7"/>
          <p:cNvSpPr>
            <a:spLocks noGrp="1" noChangeArrowheads="1"/>
          </p:cNvSpPr>
          <p:nvPr>
            <p:ph type="sldNum" sz="quarter" idx="5"/>
          </p:nvPr>
        </p:nvSpPr>
        <p:spPr/>
        <p:txBody>
          <a:bodyPr/>
          <a:lstStyle/>
          <a:p>
            <a:pPr>
              <a:defRPr/>
            </a:pPr>
            <a:fld id="{796A92D0-4FD4-4A82-AAD0-1D5E0A26105F}" type="slidenum">
              <a:rPr lang="en-GB" smtClean="0"/>
              <a:pPr>
                <a:defRPr/>
              </a:pPr>
              <a:t>41</a:t>
            </a:fld>
            <a:endParaRPr lang="en-GB" smtClean="0"/>
          </a:p>
        </p:txBody>
      </p:sp>
      <p:sp>
        <p:nvSpPr>
          <p:cNvPr id="35843" name="Rectangle 2"/>
          <p:cNvSpPr>
            <a:spLocks noGrp="1" noRot="1" noChangeAspect="1" noChangeArrowheads="1" noTextEdit="1"/>
          </p:cNvSpPr>
          <p:nvPr>
            <p:ph type="sldImg"/>
          </p:nvPr>
        </p:nvSpPr>
        <p:spPr>
          <a:xfrm>
            <a:off x="992188" y="768350"/>
            <a:ext cx="5114925" cy="3836988"/>
          </a:xfrm>
          <a:ln/>
        </p:spPr>
      </p:sp>
      <p:sp>
        <p:nvSpPr>
          <p:cNvPr id="35844"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7"/>
          <p:cNvSpPr>
            <a:spLocks noGrp="1" noChangeArrowheads="1"/>
          </p:cNvSpPr>
          <p:nvPr>
            <p:ph type="sldNum" sz="quarter" idx="5"/>
          </p:nvPr>
        </p:nvSpPr>
        <p:spPr/>
        <p:txBody>
          <a:bodyPr/>
          <a:lstStyle/>
          <a:p>
            <a:pPr>
              <a:defRPr/>
            </a:pPr>
            <a:fld id="{C988889F-2A6D-48AF-9833-9E7ACED3F99B}" type="slidenum">
              <a:rPr lang="en-GB" smtClean="0"/>
              <a:pPr>
                <a:defRPr/>
              </a:pPr>
              <a:t>42</a:t>
            </a:fld>
            <a:endParaRPr lang="en-GB" smtClean="0"/>
          </a:p>
        </p:txBody>
      </p:sp>
      <p:sp>
        <p:nvSpPr>
          <p:cNvPr id="36867" name="Rectangle 2"/>
          <p:cNvSpPr>
            <a:spLocks noGrp="1" noRot="1" noChangeAspect="1" noChangeArrowheads="1" noTextEdit="1"/>
          </p:cNvSpPr>
          <p:nvPr>
            <p:ph type="sldImg"/>
          </p:nvPr>
        </p:nvSpPr>
        <p:spPr>
          <a:xfrm>
            <a:off x="992188" y="768350"/>
            <a:ext cx="5114925" cy="3836988"/>
          </a:xfrm>
          <a:ln/>
        </p:spPr>
      </p:sp>
      <p:sp>
        <p:nvSpPr>
          <p:cNvPr id="36868"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7"/>
          <p:cNvSpPr>
            <a:spLocks noGrp="1" noChangeArrowheads="1"/>
          </p:cNvSpPr>
          <p:nvPr>
            <p:ph type="sldNum" sz="quarter" idx="5"/>
          </p:nvPr>
        </p:nvSpPr>
        <p:spPr/>
        <p:txBody>
          <a:bodyPr/>
          <a:lstStyle/>
          <a:p>
            <a:pPr>
              <a:defRPr/>
            </a:pPr>
            <a:fld id="{9C34D9AA-74F2-4B2D-A721-14DA7A1062BC}" type="slidenum">
              <a:rPr lang="en-GB" smtClean="0"/>
              <a:pPr>
                <a:defRPr/>
              </a:pPr>
              <a:t>43</a:t>
            </a:fld>
            <a:endParaRPr lang="en-GB" smtClean="0"/>
          </a:p>
        </p:txBody>
      </p:sp>
      <p:sp>
        <p:nvSpPr>
          <p:cNvPr id="37891" name="Rectangle 2"/>
          <p:cNvSpPr>
            <a:spLocks noGrp="1" noRot="1" noChangeAspect="1" noChangeArrowheads="1" noTextEdit="1"/>
          </p:cNvSpPr>
          <p:nvPr>
            <p:ph type="sldImg"/>
          </p:nvPr>
        </p:nvSpPr>
        <p:spPr>
          <a:xfrm>
            <a:off x="992188" y="768350"/>
            <a:ext cx="5114925" cy="3836988"/>
          </a:xfrm>
          <a:ln/>
        </p:spPr>
      </p:sp>
      <p:sp>
        <p:nvSpPr>
          <p:cNvPr id="37892"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7"/>
          <p:cNvSpPr>
            <a:spLocks noGrp="1" noChangeArrowheads="1"/>
          </p:cNvSpPr>
          <p:nvPr>
            <p:ph type="sldNum" sz="quarter" idx="5"/>
          </p:nvPr>
        </p:nvSpPr>
        <p:spPr/>
        <p:txBody>
          <a:bodyPr/>
          <a:lstStyle/>
          <a:p>
            <a:pPr>
              <a:defRPr/>
            </a:pPr>
            <a:fld id="{9E55A005-107C-410B-9581-299773EFAE29}" type="slidenum">
              <a:rPr lang="en-GB" smtClean="0"/>
              <a:pPr>
                <a:defRPr/>
              </a:pPr>
              <a:t>44</a:t>
            </a:fld>
            <a:endParaRPr lang="en-GB" smtClean="0"/>
          </a:p>
        </p:txBody>
      </p:sp>
      <p:sp>
        <p:nvSpPr>
          <p:cNvPr id="38915" name="Rectangle 2"/>
          <p:cNvSpPr>
            <a:spLocks noGrp="1" noRot="1" noChangeAspect="1" noChangeArrowheads="1" noTextEdit="1"/>
          </p:cNvSpPr>
          <p:nvPr>
            <p:ph type="sldImg"/>
          </p:nvPr>
        </p:nvSpPr>
        <p:spPr>
          <a:xfrm>
            <a:off x="992188" y="768350"/>
            <a:ext cx="5114925" cy="3836988"/>
          </a:xfrm>
          <a:ln/>
        </p:spPr>
      </p:sp>
      <p:sp>
        <p:nvSpPr>
          <p:cNvPr id="38916"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7"/>
          <p:cNvSpPr>
            <a:spLocks noGrp="1" noChangeArrowheads="1"/>
          </p:cNvSpPr>
          <p:nvPr>
            <p:ph type="sldNum" sz="quarter" idx="5"/>
          </p:nvPr>
        </p:nvSpPr>
        <p:spPr/>
        <p:txBody>
          <a:bodyPr/>
          <a:lstStyle/>
          <a:p>
            <a:pPr>
              <a:defRPr/>
            </a:pPr>
            <a:fld id="{29763867-3EFE-47EA-A70B-2DC26FD96CDE}" type="slidenum">
              <a:rPr lang="en-GB" smtClean="0"/>
              <a:pPr>
                <a:defRPr/>
              </a:pPr>
              <a:t>45</a:t>
            </a:fld>
            <a:endParaRPr lang="en-GB" smtClean="0"/>
          </a:p>
        </p:txBody>
      </p:sp>
      <p:sp>
        <p:nvSpPr>
          <p:cNvPr id="39939" name="Rectangle 2"/>
          <p:cNvSpPr>
            <a:spLocks noGrp="1" noRot="1" noChangeAspect="1" noChangeArrowheads="1" noTextEdit="1"/>
          </p:cNvSpPr>
          <p:nvPr>
            <p:ph type="sldImg"/>
          </p:nvPr>
        </p:nvSpPr>
        <p:spPr>
          <a:xfrm>
            <a:off x="992188" y="768350"/>
            <a:ext cx="5114925" cy="3836988"/>
          </a:xfrm>
          <a:ln/>
        </p:spPr>
      </p:sp>
      <p:sp>
        <p:nvSpPr>
          <p:cNvPr id="3994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7"/>
          <p:cNvSpPr>
            <a:spLocks noGrp="1" noChangeArrowheads="1"/>
          </p:cNvSpPr>
          <p:nvPr>
            <p:ph type="sldNum" sz="quarter" idx="5"/>
          </p:nvPr>
        </p:nvSpPr>
        <p:spPr/>
        <p:txBody>
          <a:bodyPr/>
          <a:lstStyle/>
          <a:p>
            <a:pPr>
              <a:defRPr/>
            </a:pPr>
            <a:fld id="{F587CE3D-194A-4758-99CC-D8D293217CE1}" type="slidenum">
              <a:rPr lang="en-GB" smtClean="0"/>
              <a:pPr>
                <a:defRPr/>
              </a:pPr>
              <a:t>46</a:t>
            </a:fld>
            <a:endParaRPr lang="en-GB" smtClean="0"/>
          </a:p>
        </p:txBody>
      </p:sp>
      <p:sp>
        <p:nvSpPr>
          <p:cNvPr id="40963" name="Rectangle 2"/>
          <p:cNvSpPr>
            <a:spLocks noGrp="1" noRot="1" noChangeAspect="1" noChangeArrowheads="1" noTextEdit="1"/>
          </p:cNvSpPr>
          <p:nvPr>
            <p:ph type="sldImg"/>
          </p:nvPr>
        </p:nvSpPr>
        <p:spPr>
          <a:xfrm>
            <a:off x="992188" y="768350"/>
            <a:ext cx="5114925" cy="3836988"/>
          </a:xfrm>
          <a:ln/>
        </p:spPr>
      </p:sp>
      <p:sp>
        <p:nvSpPr>
          <p:cNvPr id="40964"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7"/>
          <p:cNvSpPr>
            <a:spLocks noGrp="1" noChangeArrowheads="1"/>
          </p:cNvSpPr>
          <p:nvPr>
            <p:ph type="sldNum" sz="quarter" idx="5"/>
          </p:nvPr>
        </p:nvSpPr>
        <p:spPr/>
        <p:txBody>
          <a:bodyPr/>
          <a:lstStyle/>
          <a:p>
            <a:pPr>
              <a:defRPr/>
            </a:pPr>
            <a:fld id="{29EF689D-336B-4170-B3CD-B808B9483589}" type="slidenum">
              <a:rPr lang="en-GB" smtClean="0"/>
              <a:pPr>
                <a:defRPr/>
              </a:pPr>
              <a:t>47</a:t>
            </a:fld>
            <a:endParaRPr lang="en-GB" smtClean="0"/>
          </a:p>
        </p:txBody>
      </p:sp>
      <p:sp>
        <p:nvSpPr>
          <p:cNvPr id="41987" name="Rectangle 2"/>
          <p:cNvSpPr>
            <a:spLocks noGrp="1" noRot="1" noChangeAspect="1" noChangeArrowheads="1" noTextEdit="1"/>
          </p:cNvSpPr>
          <p:nvPr>
            <p:ph type="sldImg"/>
          </p:nvPr>
        </p:nvSpPr>
        <p:spPr>
          <a:xfrm>
            <a:off x="992188" y="768350"/>
            <a:ext cx="5114925" cy="3836988"/>
          </a:xfrm>
          <a:ln/>
        </p:spPr>
      </p:sp>
      <p:sp>
        <p:nvSpPr>
          <p:cNvPr id="41988"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7"/>
          <p:cNvSpPr>
            <a:spLocks noGrp="1" noChangeArrowheads="1"/>
          </p:cNvSpPr>
          <p:nvPr>
            <p:ph type="sldNum" sz="quarter" idx="5"/>
          </p:nvPr>
        </p:nvSpPr>
        <p:spPr/>
        <p:txBody>
          <a:bodyPr/>
          <a:lstStyle/>
          <a:p>
            <a:pPr>
              <a:defRPr/>
            </a:pPr>
            <a:fld id="{12A9E209-F8B3-4431-971A-6599DB4E8D48}" type="slidenum">
              <a:rPr lang="en-GB" smtClean="0"/>
              <a:pPr>
                <a:defRPr/>
              </a:pPr>
              <a:t>48</a:t>
            </a:fld>
            <a:endParaRPr lang="en-GB" smtClean="0"/>
          </a:p>
        </p:txBody>
      </p:sp>
      <p:sp>
        <p:nvSpPr>
          <p:cNvPr id="43011" name="Rectangle 2"/>
          <p:cNvSpPr>
            <a:spLocks noGrp="1" noRot="1" noChangeAspect="1" noChangeArrowheads="1" noTextEdit="1"/>
          </p:cNvSpPr>
          <p:nvPr>
            <p:ph type="sldImg"/>
          </p:nvPr>
        </p:nvSpPr>
        <p:spPr>
          <a:xfrm>
            <a:off x="992188" y="768350"/>
            <a:ext cx="5114925" cy="3836988"/>
          </a:xfrm>
          <a:ln/>
        </p:spPr>
      </p:sp>
      <p:sp>
        <p:nvSpPr>
          <p:cNvPr id="43012"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7"/>
          <p:cNvSpPr>
            <a:spLocks noGrp="1" noChangeArrowheads="1"/>
          </p:cNvSpPr>
          <p:nvPr>
            <p:ph type="sldNum" sz="quarter" idx="5"/>
          </p:nvPr>
        </p:nvSpPr>
        <p:spPr/>
        <p:txBody>
          <a:bodyPr/>
          <a:lstStyle/>
          <a:p>
            <a:pPr>
              <a:defRPr/>
            </a:pPr>
            <a:fld id="{47BB34A6-4C93-400F-BAEF-8548658157EB}" type="slidenum">
              <a:rPr lang="en-GB" smtClean="0"/>
              <a:pPr>
                <a:defRPr/>
              </a:pPr>
              <a:t>49</a:t>
            </a:fld>
            <a:endParaRPr lang="en-GB" smtClean="0"/>
          </a:p>
        </p:txBody>
      </p:sp>
      <p:sp>
        <p:nvSpPr>
          <p:cNvPr id="44035" name="Rectangle 2"/>
          <p:cNvSpPr>
            <a:spLocks noGrp="1" noRot="1" noChangeAspect="1" noChangeArrowheads="1" noTextEdit="1"/>
          </p:cNvSpPr>
          <p:nvPr>
            <p:ph type="sldImg"/>
          </p:nvPr>
        </p:nvSpPr>
        <p:spPr>
          <a:xfrm>
            <a:off x="992188" y="768350"/>
            <a:ext cx="5114925" cy="3836988"/>
          </a:xfrm>
          <a:ln/>
        </p:spPr>
      </p:sp>
      <p:sp>
        <p:nvSpPr>
          <p:cNvPr id="44036"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7"/>
          <p:cNvSpPr>
            <a:spLocks noGrp="1" noChangeArrowheads="1"/>
          </p:cNvSpPr>
          <p:nvPr>
            <p:ph type="sldNum" sz="quarter" idx="5"/>
          </p:nvPr>
        </p:nvSpPr>
        <p:spPr/>
        <p:txBody>
          <a:bodyPr/>
          <a:lstStyle/>
          <a:p>
            <a:pPr>
              <a:defRPr/>
            </a:pPr>
            <a:fld id="{9DE98135-4784-4DA4-930A-FF4FEE4D2F1F}" type="slidenum">
              <a:rPr lang="en-GB" smtClean="0"/>
              <a:pPr>
                <a:defRPr/>
              </a:pPr>
              <a:t>50</a:t>
            </a:fld>
            <a:endParaRPr lang="en-GB" smtClean="0"/>
          </a:p>
        </p:txBody>
      </p:sp>
      <p:sp>
        <p:nvSpPr>
          <p:cNvPr id="45059" name="Rectangle 2"/>
          <p:cNvSpPr>
            <a:spLocks noGrp="1" noRot="1" noChangeAspect="1" noChangeArrowheads="1" noTextEdit="1"/>
          </p:cNvSpPr>
          <p:nvPr>
            <p:ph type="sldImg"/>
          </p:nvPr>
        </p:nvSpPr>
        <p:spPr>
          <a:xfrm>
            <a:off x="992188" y="768350"/>
            <a:ext cx="5114925" cy="3836988"/>
          </a:xfrm>
          <a:ln/>
        </p:spPr>
      </p:sp>
      <p:sp>
        <p:nvSpPr>
          <p:cNvPr id="4506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7"/>
          <p:cNvSpPr>
            <a:spLocks noGrp="1" noChangeArrowheads="1"/>
          </p:cNvSpPr>
          <p:nvPr>
            <p:ph type="sldNum" sz="quarter" idx="5"/>
          </p:nvPr>
        </p:nvSpPr>
        <p:spPr/>
        <p:txBody>
          <a:bodyPr/>
          <a:lstStyle/>
          <a:p>
            <a:pPr>
              <a:defRPr/>
            </a:pPr>
            <a:fld id="{AE29DFE6-E15A-462F-81AC-58D2BC6BCEB6}" type="slidenum">
              <a:rPr lang="en-GB" smtClean="0"/>
              <a:pPr>
                <a:defRPr/>
              </a:pPr>
              <a:t>33</a:t>
            </a:fld>
            <a:endParaRPr lang="en-GB" smtClean="0"/>
          </a:p>
        </p:txBody>
      </p:sp>
      <p:sp>
        <p:nvSpPr>
          <p:cNvPr id="27651" name="Rectangle 2"/>
          <p:cNvSpPr>
            <a:spLocks noGrp="1" noRot="1" noChangeAspect="1" noChangeArrowheads="1" noTextEdit="1"/>
          </p:cNvSpPr>
          <p:nvPr>
            <p:ph type="sldImg"/>
          </p:nvPr>
        </p:nvSpPr>
        <p:spPr>
          <a:xfrm>
            <a:off x="992188" y="768350"/>
            <a:ext cx="5114925" cy="3836988"/>
          </a:xfrm>
          <a:ln/>
        </p:spPr>
      </p:sp>
      <p:sp>
        <p:nvSpPr>
          <p:cNvPr id="27652"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7"/>
          <p:cNvSpPr>
            <a:spLocks noGrp="1" noChangeArrowheads="1"/>
          </p:cNvSpPr>
          <p:nvPr>
            <p:ph type="sldNum" sz="quarter" idx="5"/>
          </p:nvPr>
        </p:nvSpPr>
        <p:spPr/>
        <p:txBody>
          <a:bodyPr/>
          <a:lstStyle/>
          <a:p>
            <a:pPr>
              <a:defRPr/>
            </a:pPr>
            <a:fld id="{D44276CA-09A9-48ED-828B-FAEB951AC84F}" type="slidenum">
              <a:rPr lang="en-GB" smtClean="0"/>
              <a:pPr>
                <a:defRPr/>
              </a:pPr>
              <a:t>51</a:t>
            </a:fld>
            <a:endParaRPr lang="en-GB" smtClean="0"/>
          </a:p>
        </p:txBody>
      </p:sp>
      <p:sp>
        <p:nvSpPr>
          <p:cNvPr id="46083" name="Rectangle 2"/>
          <p:cNvSpPr>
            <a:spLocks noGrp="1" noRot="1" noChangeAspect="1" noChangeArrowheads="1" noTextEdit="1"/>
          </p:cNvSpPr>
          <p:nvPr>
            <p:ph type="sldImg"/>
          </p:nvPr>
        </p:nvSpPr>
        <p:spPr>
          <a:xfrm>
            <a:off x="992188" y="768350"/>
            <a:ext cx="5114925" cy="3836988"/>
          </a:xfrm>
          <a:ln/>
        </p:spPr>
      </p:sp>
      <p:sp>
        <p:nvSpPr>
          <p:cNvPr id="46084"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7"/>
          <p:cNvSpPr>
            <a:spLocks noGrp="1" noChangeArrowheads="1"/>
          </p:cNvSpPr>
          <p:nvPr>
            <p:ph type="sldNum" sz="quarter" idx="5"/>
          </p:nvPr>
        </p:nvSpPr>
        <p:spPr/>
        <p:txBody>
          <a:bodyPr/>
          <a:lstStyle/>
          <a:p>
            <a:pPr>
              <a:defRPr/>
            </a:pPr>
            <a:fld id="{2C547165-AA81-4FBF-A33A-16BFCC616AD6}" type="slidenum">
              <a:rPr lang="en-GB" smtClean="0"/>
              <a:pPr>
                <a:defRPr/>
              </a:pPr>
              <a:t>52</a:t>
            </a:fld>
            <a:endParaRPr lang="en-GB" smtClean="0"/>
          </a:p>
        </p:txBody>
      </p:sp>
      <p:sp>
        <p:nvSpPr>
          <p:cNvPr id="47107" name="Rectangle 2"/>
          <p:cNvSpPr>
            <a:spLocks noGrp="1" noRot="1" noChangeAspect="1" noChangeArrowheads="1" noTextEdit="1"/>
          </p:cNvSpPr>
          <p:nvPr>
            <p:ph type="sldImg"/>
          </p:nvPr>
        </p:nvSpPr>
        <p:spPr>
          <a:xfrm>
            <a:off x="992188" y="768350"/>
            <a:ext cx="5114925" cy="3836988"/>
          </a:xfrm>
          <a:ln/>
        </p:spPr>
      </p:sp>
      <p:sp>
        <p:nvSpPr>
          <p:cNvPr id="47108"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7"/>
          <p:cNvSpPr>
            <a:spLocks noGrp="1" noChangeArrowheads="1"/>
          </p:cNvSpPr>
          <p:nvPr>
            <p:ph type="sldNum" sz="quarter" idx="5"/>
          </p:nvPr>
        </p:nvSpPr>
        <p:spPr/>
        <p:txBody>
          <a:bodyPr/>
          <a:lstStyle/>
          <a:p>
            <a:pPr>
              <a:defRPr/>
            </a:pPr>
            <a:fld id="{77134883-A2A8-4982-936C-BB53FF61CE7B}" type="slidenum">
              <a:rPr lang="en-GB" smtClean="0"/>
              <a:pPr>
                <a:defRPr/>
              </a:pPr>
              <a:t>53</a:t>
            </a:fld>
            <a:endParaRPr lang="en-GB" smtClean="0"/>
          </a:p>
        </p:txBody>
      </p:sp>
      <p:sp>
        <p:nvSpPr>
          <p:cNvPr id="48131" name="Rectangle 2"/>
          <p:cNvSpPr>
            <a:spLocks noGrp="1" noRot="1" noChangeAspect="1" noChangeArrowheads="1" noTextEdit="1"/>
          </p:cNvSpPr>
          <p:nvPr>
            <p:ph type="sldImg"/>
          </p:nvPr>
        </p:nvSpPr>
        <p:spPr>
          <a:xfrm>
            <a:off x="992188" y="768350"/>
            <a:ext cx="5114925" cy="3836988"/>
          </a:xfrm>
          <a:ln/>
        </p:spPr>
      </p:sp>
      <p:sp>
        <p:nvSpPr>
          <p:cNvPr id="48132"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7"/>
          <p:cNvSpPr>
            <a:spLocks noGrp="1" noChangeArrowheads="1"/>
          </p:cNvSpPr>
          <p:nvPr>
            <p:ph type="sldNum" sz="quarter" idx="5"/>
          </p:nvPr>
        </p:nvSpPr>
        <p:spPr/>
        <p:txBody>
          <a:bodyPr/>
          <a:lstStyle/>
          <a:p>
            <a:pPr>
              <a:defRPr/>
            </a:pPr>
            <a:fld id="{5CD3710F-52E4-458E-98A5-BFD9DCE3A5C2}" type="slidenum">
              <a:rPr lang="en-GB" smtClean="0"/>
              <a:pPr>
                <a:defRPr/>
              </a:pPr>
              <a:t>34</a:t>
            </a:fld>
            <a:endParaRPr lang="en-GB" smtClean="0"/>
          </a:p>
        </p:txBody>
      </p:sp>
      <p:sp>
        <p:nvSpPr>
          <p:cNvPr id="28675" name="Rectangle 2"/>
          <p:cNvSpPr>
            <a:spLocks noGrp="1" noRot="1" noChangeAspect="1" noChangeArrowheads="1" noTextEdit="1"/>
          </p:cNvSpPr>
          <p:nvPr>
            <p:ph type="sldImg"/>
          </p:nvPr>
        </p:nvSpPr>
        <p:spPr>
          <a:xfrm>
            <a:off x="992188" y="768350"/>
            <a:ext cx="5114925" cy="3836988"/>
          </a:xfrm>
          <a:ln/>
        </p:spPr>
      </p:sp>
      <p:sp>
        <p:nvSpPr>
          <p:cNvPr id="28676"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7"/>
          <p:cNvSpPr>
            <a:spLocks noGrp="1" noChangeArrowheads="1"/>
          </p:cNvSpPr>
          <p:nvPr>
            <p:ph type="sldNum" sz="quarter" idx="5"/>
          </p:nvPr>
        </p:nvSpPr>
        <p:spPr/>
        <p:txBody>
          <a:bodyPr/>
          <a:lstStyle/>
          <a:p>
            <a:pPr>
              <a:defRPr/>
            </a:pPr>
            <a:fld id="{8D51500F-A87D-4267-B7D6-0C9725018F81}" type="slidenum">
              <a:rPr lang="en-GB" smtClean="0"/>
              <a:pPr>
                <a:defRPr/>
              </a:pPr>
              <a:t>35</a:t>
            </a:fld>
            <a:endParaRPr lang="en-GB" smtClean="0"/>
          </a:p>
        </p:txBody>
      </p:sp>
      <p:sp>
        <p:nvSpPr>
          <p:cNvPr id="29699" name="Rectangle 2"/>
          <p:cNvSpPr>
            <a:spLocks noGrp="1" noRot="1" noChangeAspect="1" noChangeArrowheads="1" noTextEdit="1"/>
          </p:cNvSpPr>
          <p:nvPr>
            <p:ph type="sldImg"/>
          </p:nvPr>
        </p:nvSpPr>
        <p:spPr>
          <a:xfrm>
            <a:off x="992188" y="768350"/>
            <a:ext cx="5114925" cy="3836988"/>
          </a:xfrm>
          <a:ln/>
        </p:spPr>
      </p:sp>
      <p:sp>
        <p:nvSpPr>
          <p:cNvPr id="2970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7"/>
          <p:cNvSpPr>
            <a:spLocks noGrp="1" noChangeArrowheads="1"/>
          </p:cNvSpPr>
          <p:nvPr>
            <p:ph type="sldNum" sz="quarter" idx="5"/>
          </p:nvPr>
        </p:nvSpPr>
        <p:spPr/>
        <p:txBody>
          <a:bodyPr/>
          <a:lstStyle/>
          <a:p>
            <a:pPr>
              <a:defRPr/>
            </a:pPr>
            <a:fld id="{EB36D71C-B2DE-4D19-B702-352D1CDA7A31}" type="slidenum">
              <a:rPr lang="en-GB" smtClean="0"/>
              <a:pPr>
                <a:defRPr/>
              </a:pPr>
              <a:t>36</a:t>
            </a:fld>
            <a:endParaRPr lang="en-GB" smtClean="0"/>
          </a:p>
        </p:txBody>
      </p:sp>
      <p:sp>
        <p:nvSpPr>
          <p:cNvPr id="30723" name="Rectangle 2"/>
          <p:cNvSpPr>
            <a:spLocks noGrp="1" noRot="1" noChangeAspect="1" noChangeArrowheads="1" noTextEdit="1"/>
          </p:cNvSpPr>
          <p:nvPr>
            <p:ph type="sldImg"/>
          </p:nvPr>
        </p:nvSpPr>
        <p:spPr>
          <a:xfrm>
            <a:off x="992188" y="768350"/>
            <a:ext cx="5114925" cy="3836988"/>
          </a:xfrm>
          <a:ln/>
        </p:spPr>
      </p:sp>
      <p:sp>
        <p:nvSpPr>
          <p:cNvPr id="30724"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7"/>
          <p:cNvSpPr>
            <a:spLocks noGrp="1" noChangeArrowheads="1"/>
          </p:cNvSpPr>
          <p:nvPr>
            <p:ph type="sldNum" sz="quarter" idx="5"/>
          </p:nvPr>
        </p:nvSpPr>
        <p:spPr/>
        <p:txBody>
          <a:bodyPr/>
          <a:lstStyle/>
          <a:p>
            <a:pPr>
              <a:defRPr/>
            </a:pPr>
            <a:fld id="{98C91DD6-4121-444D-96DD-25FB40C2DE91}" type="slidenum">
              <a:rPr lang="en-GB" smtClean="0"/>
              <a:pPr>
                <a:defRPr/>
              </a:pPr>
              <a:t>37</a:t>
            </a:fld>
            <a:endParaRPr lang="en-GB" smtClean="0"/>
          </a:p>
        </p:txBody>
      </p:sp>
      <p:sp>
        <p:nvSpPr>
          <p:cNvPr id="31747" name="Rectangle 2"/>
          <p:cNvSpPr>
            <a:spLocks noGrp="1" noRot="1" noChangeAspect="1" noChangeArrowheads="1" noTextEdit="1"/>
          </p:cNvSpPr>
          <p:nvPr>
            <p:ph type="sldImg"/>
          </p:nvPr>
        </p:nvSpPr>
        <p:spPr>
          <a:xfrm>
            <a:off x="992188" y="768350"/>
            <a:ext cx="5114925" cy="3836988"/>
          </a:xfrm>
          <a:ln/>
        </p:spPr>
      </p:sp>
      <p:sp>
        <p:nvSpPr>
          <p:cNvPr id="31748"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7"/>
          <p:cNvSpPr>
            <a:spLocks noGrp="1" noChangeArrowheads="1"/>
          </p:cNvSpPr>
          <p:nvPr>
            <p:ph type="sldNum" sz="quarter" idx="5"/>
          </p:nvPr>
        </p:nvSpPr>
        <p:spPr/>
        <p:txBody>
          <a:bodyPr/>
          <a:lstStyle/>
          <a:p>
            <a:pPr>
              <a:defRPr/>
            </a:pPr>
            <a:fld id="{FACA4049-ED2E-4BF7-9E46-28156EF2EDA1}" type="slidenum">
              <a:rPr lang="en-GB" smtClean="0"/>
              <a:pPr>
                <a:defRPr/>
              </a:pPr>
              <a:t>38</a:t>
            </a:fld>
            <a:endParaRPr lang="en-GB" smtClean="0"/>
          </a:p>
        </p:txBody>
      </p:sp>
      <p:sp>
        <p:nvSpPr>
          <p:cNvPr id="32771" name="Rectangle 2"/>
          <p:cNvSpPr>
            <a:spLocks noGrp="1" noRot="1" noChangeAspect="1" noChangeArrowheads="1" noTextEdit="1"/>
          </p:cNvSpPr>
          <p:nvPr>
            <p:ph type="sldImg"/>
          </p:nvPr>
        </p:nvSpPr>
        <p:spPr>
          <a:xfrm>
            <a:off x="992188" y="768350"/>
            <a:ext cx="5114925" cy="3836988"/>
          </a:xfrm>
          <a:ln/>
        </p:spPr>
      </p:sp>
      <p:sp>
        <p:nvSpPr>
          <p:cNvPr id="32772"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7"/>
          <p:cNvSpPr>
            <a:spLocks noGrp="1" noChangeArrowheads="1"/>
          </p:cNvSpPr>
          <p:nvPr>
            <p:ph type="sldNum" sz="quarter" idx="5"/>
          </p:nvPr>
        </p:nvSpPr>
        <p:spPr/>
        <p:txBody>
          <a:bodyPr/>
          <a:lstStyle/>
          <a:p>
            <a:pPr>
              <a:defRPr/>
            </a:pPr>
            <a:fld id="{9584CE19-E915-4658-A93D-4ACEF5D7B089}" type="slidenum">
              <a:rPr lang="en-GB" smtClean="0"/>
              <a:pPr>
                <a:defRPr/>
              </a:pPr>
              <a:t>39</a:t>
            </a:fld>
            <a:endParaRPr lang="en-GB" smtClean="0"/>
          </a:p>
        </p:txBody>
      </p:sp>
      <p:sp>
        <p:nvSpPr>
          <p:cNvPr id="33795" name="Rectangle 2"/>
          <p:cNvSpPr>
            <a:spLocks noGrp="1" noRot="1" noChangeAspect="1" noChangeArrowheads="1" noTextEdit="1"/>
          </p:cNvSpPr>
          <p:nvPr>
            <p:ph type="sldImg"/>
          </p:nvPr>
        </p:nvSpPr>
        <p:spPr>
          <a:xfrm>
            <a:off x="992188" y="768350"/>
            <a:ext cx="5114925" cy="3836988"/>
          </a:xfrm>
          <a:ln/>
        </p:spPr>
      </p:sp>
      <p:sp>
        <p:nvSpPr>
          <p:cNvPr id="33796"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7"/>
          <p:cNvSpPr>
            <a:spLocks noGrp="1" noChangeArrowheads="1"/>
          </p:cNvSpPr>
          <p:nvPr>
            <p:ph type="sldNum" sz="quarter" idx="5"/>
          </p:nvPr>
        </p:nvSpPr>
        <p:spPr/>
        <p:txBody>
          <a:bodyPr/>
          <a:lstStyle/>
          <a:p>
            <a:pPr>
              <a:defRPr/>
            </a:pPr>
            <a:fld id="{04464BFA-B05E-40A8-8A0E-D68436FC1D3D}" type="slidenum">
              <a:rPr lang="en-GB" smtClean="0"/>
              <a:pPr>
                <a:defRPr/>
              </a:pPr>
              <a:t>40</a:t>
            </a:fld>
            <a:endParaRPr lang="en-GB" smtClean="0"/>
          </a:p>
        </p:txBody>
      </p:sp>
      <p:sp>
        <p:nvSpPr>
          <p:cNvPr id="34819" name="Rectangle 2"/>
          <p:cNvSpPr>
            <a:spLocks noGrp="1" noRot="1" noChangeAspect="1" noChangeArrowheads="1" noTextEdit="1"/>
          </p:cNvSpPr>
          <p:nvPr>
            <p:ph type="sldImg"/>
          </p:nvPr>
        </p:nvSpPr>
        <p:spPr>
          <a:xfrm>
            <a:off x="992188" y="768350"/>
            <a:ext cx="5114925" cy="3836988"/>
          </a:xfrm>
          <a:ln/>
        </p:spPr>
      </p:sp>
      <p:sp>
        <p:nvSpPr>
          <p:cNvPr id="3482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GB"/>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Rectangle 5"/>
          <p:cNvSpPr>
            <a:spLocks noGrp="1" noChangeArrowheads="1"/>
          </p:cNvSpPr>
          <p:nvPr>
            <p:ph type="ftr" sz="quarter" idx="10"/>
          </p:nvPr>
        </p:nvSpPr>
        <p:spPr>
          <a:xfrm>
            <a:off x="4214813" y="6215063"/>
            <a:ext cx="4786312" cy="457200"/>
          </a:xfrm>
          <a:prstGeom prst="rect">
            <a:avLst/>
          </a:prstGeom>
        </p:spPr>
        <p:txBody>
          <a:bodyPr/>
          <a:lstStyle>
            <a:lvl1pPr>
              <a:defRPr sz="1600" baseline="0" dirty="0"/>
            </a:lvl1pPr>
          </a:lstStyle>
          <a:p>
            <a:pPr>
              <a:defRPr/>
            </a:pPr>
            <a:endParaRPr lang="en-GB"/>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0" smtClean="0"/>
              <a:t>Click to edit Master title style</a:t>
            </a:r>
            <a:endParaRPr lang="en-GB" noProof="0" dirty="0"/>
          </a:p>
        </p:txBody>
      </p:sp>
      <p:sp>
        <p:nvSpPr>
          <p:cNvPr id="3" name="Content Placeholder 2"/>
          <p:cNvSpPr>
            <a:spLocks noGrp="1"/>
          </p:cNvSpPr>
          <p:nvPr>
            <p:ph idx="1"/>
          </p:nvPr>
        </p:nvSpPr>
        <p:spPr/>
        <p:txBody>
          <a:bodyPr/>
          <a:lstStyle>
            <a:lvl1pPr>
              <a:buNone/>
              <a:defRPr/>
            </a:lvl1pPr>
            <a:lvl2pPr>
              <a:buNone/>
              <a:defRPr/>
            </a:lvl2pPr>
            <a:lvl3pPr>
              <a:buNone/>
              <a:defRPr/>
            </a:lvl3pPr>
            <a:lvl4pPr>
              <a:buNone/>
              <a:defRPr/>
            </a:lvl4pPr>
            <a:lvl5pPr>
              <a:buNone/>
              <a:defRPr/>
            </a:lvl5p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GB" noProof="0"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457200" y="1143000"/>
            <a:ext cx="4000500" cy="51054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10100" y="1143000"/>
            <a:ext cx="4000500" cy="51054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clipArtAndTx" preserve="1">
  <p:cSld name="Title, Clip Art and Text">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838200"/>
          </a:xfrm>
        </p:spPr>
        <p:txBody>
          <a:bodyPr/>
          <a:lstStyle/>
          <a:p>
            <a:r>
              <a:rPr lang="en-US" smtClean="0"/>
              <a:t>Click to edit Master title style</a:t>
            </a:r>
            <a:endParaRPr lang="en-GB"/>
          </a:p>
        </p:txBody>
      </p:sp>
      <p:sp>
        <p:nvSpPr>
          <p:cNvPr id="3" name="ClipArt Placeholder 2"/>
          <p:cNvSpPr>
            <a:spLocks noGrp="1"/>
          </p:cNvSpPr>
          <p:nvPr>
            <p:ph type="clipArt" sz="half" idx="1"/>
          </p:nvPr>
        </p:nvSpPr>
        <p:spPr>
          <a:xfrm>
            <a:off x="457200" y="1143000"/>
            <a:ext cx="4000500" cy="5105400"/>
          </a:xfrm>
        </p:spPr>
        <p:txBody>
          <a:bodyPr/>
          <a:lstStyle/>
          <a:p>
            <a:pPr lvl="0"/>
            <a:r>
              <a:rPr lang="en-US" noProof="0" smtClean="0"/>
              <a:t>Click icon to add clip art</a:t>
            </a:r>
            <a:endParaRPr lang="en-GB" noProof="0"/>
          </a:p>
        </p:txBody>
      </p:sp>
      <p:sp>
        <p:nvSpPr>
          <p:cNvPr id="4" name="Text Placeholder 3"/>
          <p:cNvSpPr>
            <a:spLocks noGrp="1"/>
          </p:cNvSpPr>
          <p:nvPr>
            <p:ph type="body" sz="half" idx="2"/>
          </p:nvPr>
        </p:nvSpPr>
        <p:spPr>
          <a:xfrm>
            <a:off x="4610100" y="1143000"/>
            <a:ext cx="4000500" cy="51054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838200"/>
          </a:xfrm>
        </p:spPr>
        <p:txBody>
          <a:bodyPr/>
          <a:lstStyle/>
          <a:p>
            <a:r>
              <a:rPr lang="en-US" smtClean="0"/>
              <a:t>Click to edit Master title style</a:t>
            </a:r>
            <a:endParaRPr lang="en-GB"/>
          </a:p>
        </p:txBody>
      </p:sp>
      <p:sp>
        <p:nvSpPr>
          <p:cNvPr id="3" name="Table Placeholder 2"/>
          <p:cNvSpPr>
            <a:spLocks noGrp="1"/>
          </p:cNvSpPr>
          <p:nvPr>
            <p:ph type="tbl" idx="1"/>
          </p:nvPr>
        </p:nvSpPr>
        <p:spPr>
          <a:xfrm>
            <a:off x="457200" y="1143000"/>
            <a:ext cx="8153400" cy="5105400"/>
          </a:xfrm>
        </p:spPr>
        <p:txBody>
          <a:bodyPr/>
          <a:lstStyle/>
          <a:p>
            <a:pPr lvl="0"/>
            <a:r>
              <a:rPr lang="en-US" noProof="0" smtClean="0"/>
              <a:t>Click icon to add table</a:t>
            </a:r>
            <a:endParaRPr lang="en-GB" noProof="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xAndTwoObj" preserve="1">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838200"/>
          </a:xfrm>
        </p:spPr>
        <p:txBody>
          <a:bodyPr/>
          <a:lstStyle/>
          <a:p>
            <a:r>
              <a:rPr lang="en-US" smtClean="0"/>
              <a:t>Click to edit Master title style</a:t>
            </a:r>
            <a:endParaRPr lang="en-GB"/>
          </a:p>
        </p:txBody>
      </p:sp>
      <p:sp>
        <p:nvSpPr>
          <p:cNvPr id="3" name="Text Placeholder 2"/>
          <p:cNvSpPr>
            <a:spLocks noGrp="1"/>
          </p:cNvSpPr>
          <p:nvPr>
            <p:ph type="body" sz="half" idx="1"/>
          </p:nvPr>
        </p:nvSpPr>
        <p:spPr>
          <a:xfrm>
            <a:off x="457200" y="1143000"/>
            <a:ext cx="4000500" cy="51054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quarter" idx="2"/>
          </p:nvPr>
        </p:nvSpPr>
        <p:spPr>
          <a:xfrm>
            <a:off x="4610100" y="1143000"/>
            <a:ext cx="4000500" cy="24765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Content Placeholder 4"/>
          <p:cNvSpPr>
            <a:spLocks noGrp="1"/>
          </p:cNvSpPr>
          <p:nvPr>
            <p:ph sz="quarter" idx="3"/>
          </p:nvPr>
        </p:nvSpPr>
        <p:spPr>
          <a:xfrm>
            <a:off x="4610100" y="3771900"/>
            <a:ext cx="4000500" cy="24765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chartAndTx" preserve="1">
  <p:cSld name="Title, Chart and Text">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838200"/>
          </a:xfrm>
        </p:spPr>
        <p:txBody>
          <a:bodyPr/>
          <a:lstStyle/>
          <a:p>
            <a:r>
              <a:rPr lang="en-US" smtClean="0"/>
              <a:t>Click to edit Master title style</a:t>
            </a:r>
            <a:endParaRPr lang="en-GB"/>
          </a:p>
        </p:txBody>
      </p:sp>
      <p:sp>
        <p:nvSpPr>
          <p:cNvPr id="3" name="Chart Placeholder 2"/>
          <p:cNvSpPr>
            <a:spLocks noGrp="1"/>
          </p:cNvSpPr>
          <p:nvPr>
            <p:ph type="chart" sz="half" idx="1"/>
          </p:nvPr>
        </p:nvSpPr>
        <p:spPr>
          <a:xfrm>
            <a:off x="457200" y="1143000"/>
            <a:ext cx="4000500" cy="5105400"/>
          </a:xfrm>
        </p:spPr>
        <p:txBody>
          <a:bodyPr/>
          <a:lstStyle/>
          <a:p>
            <a:pPr lvl="0"/>
            <a:r>
              <a:rPr lang="en-US" noProof="0" smtClean="0"/>
              <a:t>Click icon to add chart</a:t>
            </a:r>
            <a:endParaRPr lang="en-GB" noProof="0"/>
          </a:p>
        </p:txBody>
      </p:sp>
      <p:sp>
        <p:nvSpPr>
          <p:cNvPr id="4" name="Text Placeholder 3"/>
          <p:cNvSpPr>
            <a:spLocks noGrp="1"/>
          </p:cNvSpPr>
          <p:nvPr>
            <p:ph type="body" sz="half" idx="2"/>
          </p:nvPr>
        </p:nvSpPr>
        <p:spPr>
          <a:xfrm>
            <a:off x="4610100" y="1143000"/>
            <a:ext cx="4000500" cy="51054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1.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32" name="Picture 8" descr="NRA_LOGO"/>
          <p:cNvPicPr preferRelativeResize="0">
            <a:picLocks noChangeArrowheads="1"/>
          </p:cNvPicPr>
          <p:nvPr/>
        </p:nvPicPr>
        <p:blipFill>
          <a:blip r:embed="rId12" cstate="print"/>
          <a:stretch>
            <a:fillRect/>
          </a:stretch>
        </p:blipFill>
        <p:spPr bwMode="auto">
          <a:xfrm>
            <a:off x="0" y="6286500"/>
            <a:ext cx="1143000" cy="571500"/>
          </a:xfrm>
          <a:prstGeom prst="rect">
            <a:avLst/>
          </a:prstGeom>
          <a:noFill/>
          <a:ln>
            <a:noFill/>
          </a:ln>
          <a:effectLst>
            <a:softEdge rad="63500"/>
          </a:effectLst>
        </p:spPr>
      </p:pic>
      <p:sp>
        <p:nvSpPr>
          <p:cNvPr id="6147" name="Rectangle 3"/>
          <p:cNvSpPr>
            <a:spLocks noGrp="1" noChangeArrowheads="1"/>
          </p:cNvSpPr>
          <p:nvPr>
            <p:ph type="body" idx="1"/>
          </p:nvPr>
        </p:nvSpPr>
        <p:spPr bwMode="auto">
          <a:xfrm>
            <a:off x="107950" y="836613"/>
            <a:ext cx="8856663" cy="583247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0"/>
            <a:r>
              <a:rPr lang="en-US" smtClean="0"/>
              <a:t>	Second level</a:t>
            </a:r>
          </a:p>
          <a:p>
            <a:pPr lvl="2"/>
            <a:r>
              <a:rPr lang="en-US" smtClean="0"/>
              <a:t>Third level</a:t>
            </a:r>
          </a:p>
          <a:p>
            <a:pPr lvl="3"/>
            <a:r>
              <a:rPr lang="en-US" smtClean="0"/>
              <a:t>Fourth level</a:t>
            </a:r>
          </a:p>
          <a:p>
            <a:pPr lvl="4"/>
            <a:r>
              <a:rPr lang="en-US" smtClean="0"/>
              <a:t>Fifth level</a:t>
            </a:r>
            <a:endParaRPr lang="en-GB" smtClean="0"/>
          </a:p>
        </p:txBody>
      </p:sp>
      <p:sp>
        <p:nvSpPr>
          <p:cNvPr id="6148" name="Rectangle 2"/>
          <p:cNvSpPr>
            <a:spLocks noGrp="1" noChangeArrowheads="1"/>
          </p:cNvSpPr>
          <p:nvPr>
            <p:ph type="title"/>
          </p:nvPr>
        </p:nvSpPr>
        <p:spPr bwMode="auto">
          <a:xfrm>
            <a:off x="0" y="115888"/>
            <a:ext cx="6659563" cy="649287"/>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endParaRPr lang="en-GB" smtClean="0"/>
          </a:p>
        </p:txBody>
      </p:sp>
    </p:spTree>
  </p:cSld>
  <p:clrMap bg1="lt1" tx1="dk1" bg2="lt2" tx2="dk2" accent1="accent1" accent2="accent2" accent3="accent3" accent4="accent4" accent5="accent5" accent6="accent6" hlink="hlink" folHlink="folHlink"/>
  <p:sldLayoutIdLst>
    <p:sldLayoutId id="2147483672" r:id="rId1"/>
    <p:sldLayoutId id="2147483673" r:id="rId2"/>
    <p:sldLayoutId id="2147483674" r:id="rId3"/>
    <p:sldLayoutId id="2147483675" r:id="rId4"/>
    <p:sldLayoutId id="2147483676" r:id="rId5"/>
    <p:sldLayoutId id="2147483677" r:id="rId6"/>
    <p:sldLayoutId id="2147483678" r:id="rId7"/>
    <p:sldLayoutId id="2147483679" r:id="rId8"/>
    <p:sldLayoutId id="2147483680" r:id="rId9"/>
    <p:sldLayoutId id="2147483681" r:id="rId10"/>
  </p:sldLayoutIdLst>
  <p:hf sldNum="0" hdr="0" ftr="0" dt="0"/>
  <p:txStyles>
    <p:titleStyle>
      <a:lvl1pPr algn="l" rtl="0" fontAlgn="base">
        <a:spcBef>
          <a:spcPct val="0"/>
        </a:spcBef>
        <a:spcAft>
          <a:spcPct val="0"/>
        </a:spcAft>
        <a:defRPr sz="3200" b="1">
          <a:solidFill>
            <a:srgbClr val="353E8D"/>
          </a:solidFill>
          <a:latin typeface="Gill Sans MT" pitchFamily="34" charset="0"/>
          <a:ea typeface="+mj-ea"/>
          <a:cs typeface="+mj-cs"/>
        </a:defRPr>
      </a:lvl1pPr>
      <a:lvl2pPr algn="l" rtl="0" fontAlgn="base">
        <a:spcBef>
          <a:spcPct val="0"/>
        </a:spcBef>
        <a:spcAft>
          <a:spcPct val="0"/>
        </a:spcAft>
        <a:defRPr sz="3200" b="1">
          <a:solidFill>
            <a:srgbClr val="353E8D"/>
          </a:solidFill>
          <a:latin typeface="Gill Sans MT" pitchFamily="34" charset="0"/>
        </a:defRPr>
      </a:lvl2pPr>
      <a:lvl3pPr algn="l" rtl="0" fontAlgn="base">
        <a:spcBef>
          <a:spcPct val="0"/>
        </a:spcBef>
        <a:spcAft>
          <a:spcPct val="0"/>
        </a:spcAft>
        <a:defRPr sz="3200" b="1">
          <a:solidFill>
            <a:srgbClr val="353E8D"/>
          </a:solidFill>
          <a:latin typeface="Gill Sans MT" pitchFamily="34" charset="0"/>
        </a:defRPr>
      </a:lvl3pPr>
      <a:lvl4pPr algn="l" rtl="0" fontAlgn="base">
        <a:spcBef>
          <a:spcPct val="0"/>
        </a:spcBef>
        <a:spcAft>
          <a:spcPct val="0"/>
        </a:spcAft>
        <a:defRPr sz="3200" b="1">
          <a:solidFill>
            <a:srgbClr val="353E8D"/>
          </a:solidFill>
          <a:latin typeface="Gill Sans MT" pitchFamily="34" charset="0"/>
        </a:defRPr>
      </a:lvl4pPr>
      <a:lvl5pPr algn="l" rtl="0" fontAlgn="base">
        <a:spcBef>
          <a:spcPct val="0"/>
        </a:spcBef>
        <a:spcAft>
          <a:spcPct val="0"/>
        </a:spcAft>
        <a:defRPr sz="3200" b="1">
          <a:solidFill>
            <a:srgbClr val="353E8D"/>
          </a:solidFill>
          <a:latin typeface="Gill Sans MT" pitchFamily="34" charset="0"/>
        </a:defRPr>
      </a:lvl5pPr>
      <a:lvl6pPr marL="457200" algn="l" rtl="0" eaLnBrk="1" fontAlgn="base" hangingPunct="1">
        <a:spcBef>
          <a:spcPct val="0"/>
        </a:spcBef>
        <a:spcAft>
          <a:spcPct val="0"/>
        </a:spcAft>
        <a:defRPr sz="3600">
          <a:solidFill>
            <a:schemeClr val="bg1"/>
          </a:solidFill>
          <a:latin typeface="Tahoma" charset="0"/>
        </a:defRPr>
      </a:lvl6pPr>
      <a:lvl7pPr marL="914400" algn="l" rtl="0" eaLnBrk="1" fontAlgn="base" hangingPunct="1">
        <a:spcBef>
          <a:spcPct val="0"/>
        </a:spcBef>
        <a:spcAft>
          <a:spcPct val="0"/>
        </a:spcAft>
        <a:defRPr sz="3600">
          <a:solidFill>
            <a:schemeClr val="bg1"/>
          </a:solidFill>
          <a:latin typeface="Tahoma" charset="0"/>
        </a:defRPr>
      </a:lvl7pPr>
      <a:lvl8pPr marL="1371600" algn="l" rtl="0" eaLnBrk="1" fontAlgn="base" hangingPunct="1">
        <a:spcBef>
          <a:spcPct val="0"/>
        </a:spcBef>
        <a:spcAft>
          <a:spcPct val="0"/>
        </a:spcAft>
        <a:defRPr sz="3600">
          <a:solidFill>
            <a:schemeClr val="bg1"/>
          </a:solidFill>
          <a:latin typeface="Tahoma" charset="0"/>
        </a:defRPr>
      </a:lvl8pPr>
      <a:lvl9pPr marL="1828800" algn="l" rtl="0" eaLnBrk="1" fontAlgn="base" hangingPunct="1">
        <a:spcBef>
          <a:spcPct val="0"/>
        </a:spcBef>
        <a:spcAft>
          <a:spcPct val="0"/>
        </a:spcAft>
        <a:defRPr sz="3600">
          <a:solidFill>
            <a:schemeClr val="bg1"/>
          </a:solidFill>
          <a:latin typeface="Tahoma" charset="0"/>
        </a:defRPr>
      </a:lvl9pPr>
    </p:titleStyle>
    <p:bodyStyle>
      <a:lvl1pPr marL="342900" indent="-342900" algn="l" rtl="0" fontAlgn="base">
        <a:spcBef>
          <a:spcPct val="20000"/>
        </a:spcBef>
        <a:spcAft>
          <a:spcPct val="0"/>
        </a:spcAft>
        <a:defRPr sz="2400" b="1">
          <a:solidFill>
            <a:srgbClr val="353E8D"/>
          </a:solidFill>
          <a:latin typeface="Gill Sans MT" pitchFamily="34" charset="0"/>
          <a:ea typeface="+mn-ea"/>
          <a:cs typeface="+mn-cs"/>
        </a:defRPr>
      </a:lvl1pPr>
      <a:lvl2pPr marL="742950" indent="-285750" algn="l" rtl="0" fontAlgn="base">
        <a:spcBef>
          <a:spcPct val="20000"/>
        </a:spcBef>
        <a:spcAft>
          <a:spcPct val="0"/>
        </a:spcAft>
        <a:defRPr sz="2400" b="1">
          <a:solidFill>
            <a:srgbClr val="353E8D"/>
          </a:solidFill>
          <a:latin typeface="Gill Sans MT" pitchFamily="34" charset="0"/>
        </a:defRPr>
      </a:lvl2pPr>
      <a:lvl3pPr marL="1143000" indent="-228600" algn="l" rtl="0" fontAlgn="base">
        <a:spcBef>
          <a:spcPct val="20000"/>
        </a:spcBef>
        <a:spcAft>
          <a:spcPct val="0"/>
        </a:spcAft>
        <a:defRPr sz="2000" b="1">
          <a:solidFill>
            <a:srgbClr val="353E8D"/>
          </a:solidFill>
          <a:latin typeface="Gill Sans MT" pitchFamily="34" charset="0"/>
        </a:defRPr>
      </a:lvl3pPr>
      <a:lvl4pPr marL="1600200" indent="-228600" algn="l" rtl="0" fontAlgn="base">
        <a:spcBef>
          <a:spcPct val="20000"/>
        </a:spcBef>
        <a:spcAft>
          <a:spcPct val="0"/>
        </a:spcAft>
        <a:buChar char="–"/>
        <a:defRPr sz="2000" b="1">
          <a:solidFill>
            <a:srgbClr val="353E8D"/>
          </a:solidFill>
          <a:latin typeface="Gill Sans MT" pitchFamily="34" charset="0"/>
        </a:defRPr>
      </a:lvl4pPr>
      <a:lvl5pPr marL="2057400" indent="-228600" algn="l" rtl="0" fontAlgn="base">
        <a:spcBef>
          <a:spcPct val="20000"/>
        </a:spcBef>
        <a:spcAft>
          <a:spcPct val="0"/>
        </a:spcAft>
        <a:buChar char="»"/>
        <a:defRPr sz="1600" b="1">
          <a:solidFill>
            <a:srgbClr val="353E8D"/>
          </a:solidFill>
          <a:latin typeface="Gill Sans MT" pitchFamily="34" charset="0"/>
        </a:defRPr>
      </a:lvl5pPr>
      <a:lvl6pPr marL="2514600" indent="-228600" algn="l" rtl="0" eaLnBrk="1" fontAlgn="base" hangingPunct="1">
        <a:spcBef>
          <a:spcPct val="20000"/>
        </a:spcBef>
        <a:spcAft>
          <a:spcPct val="0"/>
        </a:spcAft>
        <a:buChar char="»"/>
        <a:defRPr sz="1600">
          <a:solidFill>
            <a:srgbClr val="353E8D"/>
          </a:solidFill>
          <a:latin typeface="+mn-lt"/>
        </a:defRPr>
      </a:lvl6pPr>
      <a:lvl7pPr marL="2971800" indent="-228600" algn="l" rtl="0" eaLnBrk="1" fontAlgn="base" hangingPunct="1">
        <a:spcBef>
          <a:spcPct val="20000"/>
        </a:spcBef>
        <a:spcAft>
          <a:spcPct val="0"/>
        </a:spcAft>
        <a:buChar char="»"/>
        <a:defRPr sz="1600">
          <a:solidFill>
            <a:srgbClr val="353E8D"/>
          </a:solidFill>
          <a:latin typeface="+mn-lt"/>
        </a:defRPr>
      </a:lvl7pPr>
      <a:lvl8pPr marL="3429000" indent="-228600" algn="l" rtl="0" eaLnBrk="1" fontAlgn="base" hangingPunct="1">
        <a:spcBef>
          <a:spcPct val="20000"/>
        </a:spcBef>
        <a:spcAft>
          <a:spcPct val="0"/>
        </a:spcAft>
        <a:buChar char="»"/>
        <a:defRPr sz="1600">
          <a:solidFill>
            <a:srgbClr val="353E8D"/>
          </a:solidFill>
          <a:latin typeface="+mn-lt"/>
        </a:defRPr>
      </a:lvl8pPr>
      <a:lvl9pPr marL="3886200" indent="-228600" algn="l" rtl="0" eaLnBrk="1" fontAlgn="base" hangingPunct="1">
        <a:spcBef>
          <a:spcPct val="20000"/>
        </a:spcBef>
        <a:spcAft>
          <a:spcPct val="0"/>
        </a:spcAft>
        <a:buChar char="»"/>
        <a:defRPr sz="1600">
          <a:solidFill>
            <a:srgbClr val="353E8D"/>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chart" Target="../charts/chart3.xml"/><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2" Type="http://schemas.openxmlformats.org/officeDocument/2006/relationships/chart" Target="../charts/chart4.xml"/><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chart" Target="../charts/chart5.xml"/><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chart" Target="../charts/chart6.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chart" Target="../charts/chart7.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chart" Target="../charts/chart8.xml"/><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10.xml"/><Relationship Id="rId4" Type="http://schemas.openxmlformats.org/officeDocument/2006/relationships/image" Target="../media/image4.jpe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0.xml"/></Relationships>
</file>

<file path=ppt/slides/_rels/slide34.xml.rels><?xml version="1.0" encoding="UTF-8" standalone="yes"?>
<Relationships xmlns="http://schemas.openxmlformats.org/package/2006/relationships"><Relationship Id="rId3" Type="http://schemas.openxmlformats.org/officeDocument/2006/relationships/chart" Target="../charts/chart9.xml"/><Relationship Id="rId2" Type="http://schemas.openxmlformats.org/officeDocument/2006/relationships/notesSlide" Target="../notesSlides/notesSlide3.xml"/><Relationship Id="rId1" Type="http://schemas.openxmlformats.org/officeDocument/2006/relationships/slideLayout" Target="../slideLayouts/slideLayout10.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0.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0.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0.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0.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0.xml"/></Relationships>
</file>

<file path=ppt/slides/_rels/slide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5.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0.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0.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0.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0.xml"/></Relationships>
</file>

<file path=ppt/slides/_rels/slide44.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10.xml"/><Relationship Id="rId1" Type="http://schemas.openxmlformats.org/officeDocument/2006/relationships/vmlDrawing" Target="../drawings/vmlDrawing1.vml"/><Relationship Id="rId5" Type="http://schemas.openxmlformats.org/officeDocument/2006/relationships/oleObject" Target="../embeddings/Microsoft_Office_Excel_97-2003_Worksheet2.xls"/><Relationship Id="rId4" Type="http://schemas.openxmlformats.org/officeDocument/2006/relationships/oleObject" Target="../embeddings/Microsoft_Office_Excel_97-2003_Worksheet1.xls"/></Relationships>
</file>

<file path=ppt/slides/_rels/slide45.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10.xml"/><Relationship Id="rId1" Type="http://schemas.openxmlformats.org/officeDocument/2006/relationships/vmlDrawing" Target="../drawings/vmlDrawing2.vml"/><Relationship Id="rId4" Type="http://schemas.openxmlformats.org/officeDocument/2006/relationships/oleObject" Target="../embeddings/Microsoft_Office_Excel_97-2003_Worksheet3.xls"/></Relationships>
</file>

<file path=ppt/slides/_rels/slide46.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10.xml"/><Relationship Id="rId1" Type="http://schemas.openxmlformats.org/officeDocument/2006/relationships/vmlDrawing" Target="../drawings/vmlDrawing3.vml"/><Relationship Id="rId4" Type="http://schemas.openxmlformats.org/officeDocument/2006/relationships/oleObject" Target="../embeddings/Microsoft_Office_Excel_97-2003_Worksheet4.xls"/></Relationships>
</file>

<file path=ppt/slides/_rels/slide47.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10.xml"/><Relationship Id="rId1" Type="http://schemas.openxmlformats.org/officeDocument/2006/relationships/vmlDrawing" Target="../drawings/vmlDrawing4.vml"/><Relationship Id="rId5" Type="http://schemas.openxmlformats.org/officeDocument/2006/relationships/oleObject" Target="../embeddings/oleObject2.bin"/><Relationship Id="rId4" Type="http://schemas.openxmlformats.org/officeDocument/2006/relationships/oleObject" Target="../embeddings/oleObject1.bin"/></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0.xml"/></Relationships>
</file>

<file path=ppt/slides/_rels/slide49.xml.rels><?xml version="1.0" encoding="UTF-8" standalone="yes"?>
<Relationships xmlns="http://schemas.openxmlformats.org/package/2006/relationships"><Relationship Id="rId3" Type="http://schemas.openxmlformats.org/officeDocument/2006/relationships/notesSlide" Target="../notesSlides/notesSlide18.xml"/><Relationship Id="rId7" Type="http://schemas.openxmlformats.org/officeDocument/2006/relationships/image" Target="../media/image11.jpeg"/><Relationship Id="rId2" Type="http://schemas.openxmlformats.org/officeDocument/2006/relationships/slideLayout" Target="../slideLayouts/slideLayout10.xml"/><Relationship Id="rId1" Type="http://schemas.openxmlformats.org/officeDocument/2006/relationships/vmlDrawing" Target="../drawings/vmlDrawing5.vml"/><Relationship Id="rId6" Type="http://schemas.openxmlformats.org/officeDocument/2006/relationships/oleObject" Target="../embeddings/oleObject3.bin"/><Relationship Id="rId5" Type="http://schemas.openxmlformats.org/officeDocument/2006/relationships/oleObject" Target="../embeddings/Microsoft_Office_Excel_97-2003_Worksheet6.xls"/><Relationship Id="rId4" Type="http://schemas.openxmlformats.org/officeDocument/2006/relationships/oleObject" Target="../embeddings/Microsoft_Office_Excel_97-2003_Worksheet5.xls"/></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0.xml"/></Relationships>
</file>

<file path=ppt/slides/_rels/slide51.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20.xml"/><Relationship Id="rId1" Type="http://schemas.openxmlformats.org/officeDocument/2006/relationships/slideLayout" Target="../slideLayouts/slideLayout10.xml"/></Relationships>
</file>

<file path=ppt/slides/_rels/slide52.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21.xml"/><Relationship Id="rId1" Type="http://schemas.openxmlformats.org/officeDocument/2006/relationships/slideLayout" Target="../slideLayouts/slideLayout10.xml"/></Relationships>
</file>

<file path=ppt/slides/_rels/slide5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2.xml"/><Relationship Id="rId1" Type="http://schemas.openxmlformats.org/officeDocument/2006/relationships/slideLayout" Target="../slideLayouts/slideLayout10.xml"/><Relationship Id="rId4" Type="http://schemas.openxmlformats.org/officeDocument/2006/relationships/image" Target="../media/image4.jpe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5" name="Text Box 3"/>
          <p:cNvSpPr txBox="1">
            <a:spLocks noChangeArrowheads="1"/>
          </p:cNvSpPr>
          <p:nvPr/>
        </p:nvSpPr>
        <p:spPr bwMode="auto">
          <a:xfrm>
            <a:off x="900113" y="1412875"/>
            <a:ext cx="7559675" cy="3744913"/>
          </a:xfrm>
          <a:prstGeom prst="rect">
            <a:avLst/>
          </a:prstGeom>
          <a:solidFill>
            <a:schemeClr val="accent1"/>
          </a:solidFill>
          <a:ln w="9525">
            <a:solidFill>
              <a:schemeClr val="accent2"/>
            </a:solidFill>
            <a:miter lim="800000"/>
            <a:headEnd/>
            <a:tailEnd/>
          </a:ln>
        </p:spPr>
        <p:txBody>
          <a:bodyPr tIns="118800" anchor="ctr"/>
          <a:lstStyle/>
          <a:p>
            <a:pPr algn="ctr">
              <a:spcBef>
                <a:spcPct val="50000"/>
              </a:spcBef>
            </a:pPr>
            <a:r>
              <a:rPr lang="en-IE" sz="6000" b="1">
                <a:solidFill>
                  <a:srgbClr val="000080"/>
                </a:solidFill>
                <a:latin typeface="Calibri" pitchFamily="34" charset="0"/>
              </a:rPr>
              <a:t>Eleven Years of Road Safety Audit.  </a:t>
            </a:r>
          </a:p>
          <a:p>
            <a:pPr algn="ctr">
              <a:spcBef>
                <a:spcPct val="50000"/>
              </a:spcBef>
            </a:pPr>
            <a:r>
              <a:rPr lang="en-IE" sz="6000" b="1">
                <a:solidFill>
                  <a:srgbClr val="000080"/>
                </a:solidFill>
                <a:latin typeface="Calibri" pitchFamily="34" charset="0"/>
              </a:rPr>
              <a:t>What Now?</a:t>
            </a:r>
            <a:endParaRPr lang="en-GB" sz="6000" b="1">
              <a:solidFill>
                <a:srgbClr val="000080"/>
              </a:solidFill>
              <a:latin typeface="Calibri" pitchFamily="34" charset="0"/>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le 1"/>
          <p:cNvSpPr>
            <a:spLocks noGrp="1"/>
          </p:cNvSpPr>
          <p:nvPr>
            <p:ph type="title"/>
          </p:nvPr>
        </p:nvSpPr>
        <p:spPr>
          <a:xfrm>
            <a:off x="468313" y="188913"/>
            <a:ext cx="8229600" cy="633412"/>
          </a:xfrm>
        </p:spPr>
        <p:txBody>
          <a:bodyPr/>
          <a:lstStyle/>
          <a:p>
            <a:pPr algn="ctr" eaLnBrk="1" hangingPunct="1"/>
            <a:r>
              <a:rPr lang="en-IE" smtClean="0"/>
              <a:t>Audit Stage Each Year</a:t>
            </a:r>
          </a:p>
        </p:txBody>
      </p:sp>
      <p:graphicFrame>
        <p:nvGraphicFramePr>
          <p:cNvPr id="6" name="Chart 5"/>
          <p:cNvGraphicFramePr>
            <a:graphicFrameLocks/>
          </p:cNvGraphicFramePr>
          <p:nvPr/>
        </p:nvGraphicFramePr>
        <p:xfrm>
          <a:off x="0" y="980728"/>
          <a:ext cx="9143999" cy="5328592"/>
        </p:xfrm>
        <a:graphic>
          <a:graphicData uri="http://schemas.openxmlformats.org/drawingml/2006/chart">
            <c:chart xmlns:c="http://schemas.openxmlformats.org/drawingml/2006/chart" xmlns:r="http://schemas.openxmlformats.org/officeDocument/2006/relationships" r:id="rId2"/>
          </a:graphicData>
        </a:graphic>
      </p:graphicFrame>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Content Placeholder 2"/>
          <p:cNvSpPr>
            <a:spLocks noGrp="1"/>
          </p:cNvSpPr>
          <p:nvPr>
            <p:ph idx="1"/>
          </p:nvPr>
        </p:nvSpPr>
        <p:spPr>
          <a:xfrm>
            <a:off x="468313" y="260350"/>
            <a:ext cx="8229600" cy="5905500"/>
          </a:xfrm>
        </p:spPr>
        <p:txBody>
          <a:bodyPr/>
          <a:lstStyle/>
          <a:p>
            <a:r>
              <a:rPr lang="en-IE" sz="3200" smtClean="0"/>
              <a:t>Many more stage 1 than stage 2</a:t>
            </a:r>
          </a:p>
          <a:p>
            <a:pPr marL="806450" lvl="1" indent="-450850">
              <a:spcBef>
                <a:spcPts val="1800"/>
              </a:spcBef>
            </a:pPr>
            <a:r>
              <a:rPr lang="en-IE" sz="2800" b="1" smtClean="0"/>
              <a:t>Development schemes are required by planning depts to do stage 1,   then later stages not done  -  forgotten</a:t>
            </a:r>
          </a:p>
          <a:p>
            <a:pPr marL="806450" lvl="1" indent="-450850"/>
            <a:r>
              <a:rPr lang="en-IE" sz="2800" b="1" smtClean="0"/>
              <a:t>Major schemes done by D&amp;B and PPP have stage 1 done 5 or 6 times, as each consortium produces an audit  </a:t>
            </a:r>
          </a:p>
          <a:p>
            <a:pPr marL="806450" lvl="1" indent="-450850"/>
            <a:r>
              <a:rPr lang="en-IE" sz="2800" b="1" smtClean="0"/>
              <a:t>Figures are audits APPROVED – Many project managers have failed to get continuing approval for subsequent audits  </a:t>
            </a: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Content Placeholder 2"/>
          <p:cNvSpPr>
            <a:spLocks noGrp="1"/>
          </p:cNvSpPr>
          <p:nvPr>
            <p:ph idx="1"/>
          </p:nvPr>
        </p:nvSpPr>
        <p:spPr>
          <a:xfrm>
            <a:off x="468313" y="620713"/>
            <a:ext cx="8229600" cy="5256212"/>
          </a:xfrm>
        </p:spPr>
        <p:txBody>
          <a:bodyPr/>
          <a:lstStyle/>
          <a:p>
            <a:pPr>
              <a:defRPr/>
            </a:pPr>
            <a:r>
              <a:rPr lang="en-IE" sz="3200" smtClean="0"/>
              <a:t>Very few stage 3</a:t>
            </a:r>
          </a:p>
          <a:p>
            <a:pPr marL="806450" lvl="1" indent="-450850">
              <a:spcBef>
                <a:spcPts val="1800"/>
              </a:spcBef>
              <a:defRPr/>
            </a:pPr>
            <a:r>
              <a:rPr lang="en-IE" sz="2800" b="1" smtClean="0"/>
              <a:t>Small proportion of schemes not implemented although design done</a:t>
            </a:r>
          </a:p>
          <a:p>
            <a:pPr marL="806450" lvl="1" indent="-450850">
              <a:defRPr/>
            </a:pPr>
            <a:r>
              <a:rPr lang="en-IE" sz="2800" b="1" smtClean="0"/>
              <a:t>Later stage audits not done -  forgotten</a:t>
            </a:r>
          </a:p>
          <a:p>
            <a:pPr marL="806450" lvl="1" indent="-450850">
              <a:defRPr/>
            </a:pPr>
            <a:r>
              <a:rPr lang="en-IE" sz="2800" b="1" smtClean="0"/>
              <a:t>No continuing approval for subsequent audits  - approval is not asked for, although audit is done.  </a:t>
            </a:r>
          </a:p>
          <a:p>
            <a:pPr marL="806450" lvl="1" indent="0">
              <a:buFont typeface="Arial" charset="0"/>
              <a:buNone/>
              <a:defRPr/>
            </a:pPr>
            <a:r>
              <a:rPr lang="en-IE" sz="2800" b="1" smtClean="0"/>
              <a:t>This issue has been addressed in RSAAS  </a:t>
            </a: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Content Placeholder 2"/>
          <p:cNvSpPr>
            <a:spLocks noGrp="1"/>
          </p:cNvSpPr>
          <p:nvPr>
            <p:ph idx="1"/>
          </p:nvPr>
        </p:nvSpPr>
        <p:spPr>
          <a:xfrm>
            <a:off x="468313" y="620713"/>
            <a:ext cx="8229600" cy="5256212"/>
          </a:xfrm>
        </p:spPr>
        <p:txBody>
          <a:bodyPr/>
          <a:lstStyle/>
          <a:p>
            <a:r>
              <a:rPr lang="en-IE" sz="3200" smtClean="0"/>
              <a:t>Majority have only one audit</a:t>
            </a:r>
          </a:p>
          <a:p>
            <a:pPr marL="806450" lvl="1" indent="-450850">
              <a:spcBef>
                <a:spcPts val="1800"/>
              </a:spcBef>
            </a:pPr>
            <a:r>
              <a:rPr lang="en-IE" sz="2800" b="1" smtClean="0"/>
              <a:t>Only 9% of all registered schemes have more than one approved stage of audit</a:t>
            </a:r>
          </a:p>
          <a:p>
            <a:pPr marL="806450" lvl="1" indent="-450850"/>
            <a:r>
              <a:rPr lang="en-IE" sz="2800" b="1" smtClean="0"/>
              <a:t>This figure is 2% for Development schemes</a:t>
            </a:r>
          </a:p>
          <a:p>
            <a:pPr marL="806450" lvl="1" indent="-450850"/>
            <a:r>
              <a:rPr lang="en-IE" sz="2800" b="1" smtClean="0"/>
              <a:t>Only 12% of schemes have a stage 3 audit approved</a:t>
            </a:r>
          </a:p>
          <a:p>
            <a:pPr marL="806450" lvl="1" indent="-450850"/>
            <a:r>
              <a:rPr lang="en-IE" sz="2800" b="1" smtClean="0"/>
              <a:t>5 % for Development schemes</a:t>
            </a: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le 1"/>
          <p:cNvSpPr>
            <a:spLocks noGrp="1"/>
          </p:cNvSpPr>
          <p:nvPr>
            <p:ph type="title"/>
          </p:nvPr>
        </p:nvSpPr>
        <p:spPr>
          <a:xfrm>
            <a:off x="539750" y="188913"/>
            <a:ext cx="8229600" cy="706437"/>
          </a:xfrm>
        </p:spPr>
        <p:txBody>
          <a:bodyPr/>
          <a:lstStyle/>
          <a:p>
            <a:pPr algn="ctr" eaLnBrk="1" hangingPunct="1"/>
            <a:r>
              <a:rPr lang="en-IE" smtClean="0"/>
              <a:t>Audit Stage Each Year</a:t>
            </a:r>
          </a:p>
        </p:txBody>
      </p:sp>
      <p:graphicFrame>
        <p:nvGraphicFramePr>
          <p:cNvPr id="4" name="Table 3"/>
          <p:cNvGraphicFramePr>
            <a:graphicFrameLocks noGrp="1"/>
          </p:cNvGraphicFramePr>
          <p:nvPr/>
        </p:nvGraphicFramePr>
        <p:xfrm>
          <a:off x="323850" y="1125538"/>
          <a:ext cx="8568633" cy="4176465"/>
        </p:xfrm>
        <a:graphic>
          <a:graphicData uri="http://schemas.openxmlformats.org/drawingml/2006/table">
            <a:tbl>
              <a:tblPr/>
              <a:tblGrid>
                <a:gridCol w="646329"/>
                <a:gridCol w="609408"/>
                <a:gridCol w="609408"/>
                <a:gridCol w="609408"/>
                <a:gridCol w="609408"/>
                <a:gridCol w="609408"/>
                <a:gridCol w="609408"/>
                <a:gridCol w="609408"/>
                <a:gridCol w="609408"/>
                <a:gridCol w="609408"/>
                <a:gridCol w="609408"/>
                <a:gridCol w="609408"/>
                <a:gridCol w="609408"/>
                <a:gridCol w="609408"/>
              </a:tblGrid>
              <a:tr h="951395">
                <a:tc>
                  <a:txBody>
                    <a:bodyPr/>
                    <a:lstStyle/>
                    <a:p>
                      <a:pPr algn="ctr" fontAlgn="ctr"/>
                      <a:r>
                        <a:rPr lang="en-IE" sz="2000" b="1" i="0" u="none" strike="noStrike">
                          <a:solidFill>
                            <a:srgbClr val="000000"/>
                          </a:solidFill>
                          <a:latin typeface="Calibri"/>
                        </a:rPr>
                        <a:t>Audit Stage</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8D8D8"/>
                    </a:solidFill>
                  </a:tcPr>
                </a:tc>
                <a:tc>
                  <a:txBody>
                    <a:bodyPr/>
                    <a:lstStyle/>
                    <a:p>
                      <a:pPr algn="ctr" fontAlgn="ctr"/>
                      <a:r>
                        <a:rPr lang="en-IE" sz="2000" b="1" i="0" u="none" strike="noStrike">
                          <a:solidFill>
                            <a:srgbClr val="000000"/>
                          </a:solidFill>
                          <a:latin typeface="Calibri"/>
                        </a:rPr>
                        <a:t>2001</a:t>
                      </a:r>
                    </a:p>
                  </a:txBody>
                  <a:tcPr marL="0" marR="0" marT="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BE5F1"/>
                    </a:solidFill>
                  </a:tcPr>
                </a:tc>
                <a:tc>
                  <a:txBody>
                    <a:bodyPr/>
                    <a:lstStyle/>
                    <a:p>
                      <a:pPr algn="ctr" fontAlgn="ctr"/>
                      <a:r>
                        <a:rPr lang="en-IE" sz="2000" b="1" i="0" u="none" strike="noStrike">
                          <a:solidFill>
                            <a:srgbClr val="000000"/>
                          </a:solidFill>
                          <a:latin typeface="Calibri"/>
                        </a:rPr>
                        <a:t>2002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BE5F1"/>
                    </a:solidFill>
                  </a:tcPr>
                </a:tc>
                <a:tc>
                  <a:txBody>
                    <a:bodyPr/>
                    <a:lstStyle/>
                    <a:p>
                      <a:pPr algn="ctr" fontAlgn="ctr"/>
                      <a:r>
                        <a:rPr lang="en-IE" sz="2000" b="1" i="0" u="none" strike="noStrike">
                          <a:solidFill>
                            <a:srgbClr val="000000"/>
                          </a:solidFill>
                          <a:latin typeface="Calibri"/>
                        </a:rPr>
                        <a:t>2003</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BE5F1"/>
                    </a:solidFill>
                  </a:tcPr>
                </a:tc>
                <a:tc>
                  <a:txBody>
                    <a:bodyPr/>
                    <a:lstStyle/>
                    <a:p>
                      <a:pPr algn="ctr" fontAlgn="ctr"/>
                      <a:r>
                        <a:rPr lang="en-IE" sz="2000" b="1" i="0" u="none" strike="noStrike">
                          <a:solidFill>
                            <a:srgbClr val="000000"/>
                          </a:solidFill>
                          <a:latin typeface="Calibri"/>
                        </a:rPr>
                        <a:t>2004</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BE5F1"/>
                    </a:solidFill>
                  </a:tcPr>
                </a:tc>
                <a:tc>
                  <a:txBody>
                    <a:bodyPr/>
                    <a:lstStyle/>
                    <a:p>
                      <a:pPr algn="ctr" fontAlgn="ctr"/>
                      <a:r>
                        <a:rPr lang="en-IE" sz="2000" b="1" i="0" u="none" strike="noStrike">
                          <a:solidFill>
                            <a:srgbClr val="000000"/>
                          </a:solidFill>
                          <a:latin typeface="Calibri"/>
                        </a:rPr>
                        <a:t>2005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BE5F1"/>
                    </a:solidFill>
                  </a:tcPr>
                </a:tc>
                <a:tc>
                  <a:txBody>
                    <a:bodyPr/>
                    <a:lstStyle/>
                    <a:p>
                      <a:pPr algn="ctr" fontAlgn="ctr"/>
                      <a:r>
                        <a:rPr lang="en-IE" sz="2000" b="1" i="0" u="none" strike="noStrike">
                          <a:solidFill>
                            <a:srgbClr val="000000"/>
                          </a:solidFill>
                          <a:latin typeface="Calibri"/>
                        </a:rPr>
                        <a:t>2006</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BE5F1"/>
                    </a:solidFill>
                  </a:tcPr>
                </a:tc>
                <a:tc>
                  <a:txBody>
                    <a:bodyPr/>
                    <a:lstStyle/>
                    <a:p>
                      <a:pPr algn="ctr" fontAlgn="ctr"/>
                      <a:r>
                        <a:rPr lang="en-IE" sz="2000" b="1" i="0" u="none" strike="noStrike">
                          <a:solidFill>
                            <a:srgbClr val="000000"/>
                          </a:solidFill>
                          <a:latin typeface="Calibri"/>
                        </a:rPr>
                        <a:t>2007</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BE5F1"/>
                    </a:solidFill>
                  </a:tcPr>
                </a:tc>
                <a:tc>
                  <a:txBody>
                    <a:bodyPr/>
                    <a:lstStyle/>
                    <a:p>
                      <a:pPr algn="ctr" fontAlgn="ctr"/>
                      <a:r>
                        <a:rPr lang="en-IE" sz="2000" b="1" i="0" u="none" strike="noStrike">
                          <a:solidFill>
                            <a:srgbClr val="000000"/>
                          </a:solidFill>
                          <a:latin typeface="Calibri"/>
                        </a:rPr>
                        <a:t>2008</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BE5F1"/>
                    </a:solidFill>
                  </a:tcPr>
                </a:tc>
                <a:tc>
                  <a:txBody>
                    <a:bodyPr/>
                    <a:lstStyle/>
                    <a:p>
                      <a:pPr algn="ctr" fontAlgn="ctr"/>
                      <a:r>
                        <a:rPr lang="en-IE" sz="2000" b="1" i="0" u="none" strike="noStrike">
                          <a:solidFill>
                            <a:srgbClr val="000000"/>
                          </a:solidFill>
                          <a:latin typeface="Calibri"/>
                        </a:rPr>
                        <a:t>2009</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BE5F1"/>
                    </a:solidFill>
                  </a:tcPr>
                </a:tc>
                <a:tc>
                  <a:txBody>
                    <a:bodyPr/>
                    <a:lstStyle/>
                    <a:p>
                      <a:pPr algn="ctr" fontAlgn="ctr"/>
                      <a:r>
                        <a:rPr lang="en-IE" sz="2000" b="1" i="0" u="none" strike="noStrike">
                          <a:solidFill>
                            <a:srgbClr val="000000"/>
                          </a:solidFill>
                          <a:latin typeface="Calibri"/>
                        </a:rPr>
                        <a:t>2010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BE5F1"/>
                    </a:solidFill>
                  </a:tcPr>
                </a:tc>
                <a:tc>
                  <a:txBody>
                    <a:bodyPr/>
                    <a:lstStyle/>
                    <a:p>
                      <a:pPr algn="ctr" fontAlgn="ctr"/>
                      <a:r>
                        <a:rPr lang="en-IE" sz="2000" b="1" i="0" u="none" strike="noStrike">
                          <a:solidFill>
                            <a:srgbClr val="000000"/>
                          </a:solidFill>
                          <a:latin typeface="Calibri"/>
                        </a:rPr>
                        <a:t>2011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BE5F1"/>
                    </a:solidFill>
                  </a:tcPr>
                </a:tc>
                <a:tc>
                  <a:txBody>
                    <a:bodyPr/>
                    <a:lstStyle/>
                    <a:p>
                      <a:pPr algn="ctr" fontAlgn="ctr"/>
                      <a:r>
                        <a:rPr lang="en-IE" sz="2000" b="1" i="0" u="none" strike="noStrike" smtClean="0">
                          <a:solidFill>
                            <a:srgbClr val="000000"/>
                          </a:solidFill>
                          <a:latin typeface="Calibri"/>
                        </a:rPr>
                        <a:t>2012 to date</a:t>
                      </a:r>
                      <a:endParaRPr lang="en-IE" sz="2000" b="1" i="0" u="none" strike="noStrike">
                        <a:solidFill>
                          <a:srgbClr val="000000"/>
                        </a:solidFill>
                        <a:latin typeface="Calibri"/>
                      </a:endParaRPr>
                    </a:p>
                  </a:txBody>
                  <a:tcPr marL="0" marR="0" marT="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BE5F1"/>
                    </a:solidFill>
                  </a:tcPr>
                </a:tc>
                <a:tc>
                  <a:txBody>
                    <a:bodyPr/>
                    <a:lstStyle/>
                    <a:p>
                      <a:pPr algn="ctr" fontAlgn="ctr"/>
                      <a:r>
                        <a:rPr lang="en-IE" sz="2000" b="1" i="0" u="none" strike="noStrike">
                          <a:solidFill>
                            <a:srgbClr val="000000"/>
                          </a:solidFill>
                          <a:latin typeface="Calibri"/>
                        </a:rPr>
                        <a:t>Total</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BE5F1"/>
                    </a:solidFill>
                  </a:tcPr>
                </a:tc>
              </a:tr>
              <a:tr h="645014">
                <a:tc>
                  <a:txBody>
                    <a:bodyPr/>
                    <a:lstStyle/>
                    <a:p>
                      <a:pPr algn="ctr" fontAlgn="ctr"/>
                      <a:r>
                        <a:rPr lang="en-IE" sz="2000" b="1" i="0" u="none" strike="noStrike">
                          <a:solidFill>
                            <a:srgbClr val="000000"/>
                          </a:solidFill>
                          <a:latin typeface="Calibri"/>
                        </a:rPr>
                        <a:t>F</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8D8D8"/>
                    </a:solidFill>
                  </a:tcPr>
                </a:tc>
                <a:tc>
                  <a:txBody>
                    <a:bodyPr/>
                    <a:lstStyle/>
                    <a:p>
                      <a:pPr algn="ctr" fontAlgn="b"/>
                      <a:r>
                        <a:rPr lang="en-IE" sz="2000" b="1" i="0" u="none" strike="noStrike">
                          <a:solidFill>
                            <a:schemeClr val="tx1"/>
                          </a:solidFill>
                          <a:latin typeface="Calibri"/>
                        </a:rPr>
                        <a:t>19</a:t>
                      </a:r>
                    </a:p>
                  </a:txBody>
                  <a:tcPr marL="0" marR="0" marT="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IE" sz="2000" b="1" i="0" u="none" strike="noStrike">
                          <a:solidFill>
                            <a:schemeClr val="tx1"/>
                          </a:solidFill>
                          <a:latin typeface="Calibri"/>
                        </a:rPr>
                        <a:t>6</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IE" sz="2000" b="1" i="0" u="none" strike="noStrike">
                          <a:solidFill>
                            <a:schemeClr val="tx1"/>
                          </a:solidFill>
                          <a:latin typeface="Calibri"/>
                        </a:rPr>
                        <a:t>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IE" sz="2000" b="1" i="0" u="none" strike="noStrike">
                          <a:solidFill>
                            <a:schemeClr val="tx1"/>
                          </a:solidFill>
                          <a:latin typeface="Calibri"/>
                        </a:rPr>
                        <a:t>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IE" sz="2000" b="1" i="0" u="none" strike="noStrike">
                          <a:solidFill>
                            <a:schemeClr val="tx1"/>
                          </a:solidFill>
                          <a:latin typeface="Calibri"/>
                        </a:rPr>
                        <a:t>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IE" sz="2000" b="1" i="0" u="none" strike="noStrike">
                          <a:solidFill>
                            <a:schemeClr val="tx1"/>
                          </a:solidFill>
                          <a:latin typeface="Calibri"/>
                        </a:rPr>
                        <a:t>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IE" sz="2000" b="1" i="0" u="none" strike="noStrike">
                          <a:solidFill>
                            <a:schemeClr val="tx1"/>
                          </a:solidFill>
                          <a:latin typeface="Calibri"/>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IE" sz="2000" b="1" i="0" u="none" strike="noStrike">
                          <a:solidFill>
                            <a:schemeClr val="tx1"/>
                          </a:solidFill>
                          <a:latin typeface="Calibri"/>
                        </a:rPr>
                        <a:t>4</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IE" sz="2000" b="1" i="0" u="none" strike="noStrike">
                          <a:solidFill>
                            <a:schemeClr val="tx1"/>
                          </a:solidFill>
                          <a:latin typeface="Calibri"/>
                        </a:rPr>
                        <a:t>3</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IE" sz="2000" b="1" i="0" u="none" strike="noStrike">
                          <a:solidFill>
                            <a:schemeClr val="tx1"/>
                          </a:solidFill>
                          <a:latin typeface="Calibri"/>
                        </a:rPr>
                        <a:t>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IE" sz="2000" b="1" i="0" u="none" strike="noStrike">
                          <a:solidFill>
                            <a:schemeClr val="tx1"/>
                          </a:solidFill>
                          <a:latin typeface="Calibri"/>
                        </a:rPr>
                        <a:t>3</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IE" sz="2000" b="1" i="0" u="none" strike="noStrike">
                          <a:solidFill>
                            <a:schemeClr val="tx1"/>
                          </a:solidFill>
                          <a:latin typeface="Calibri"/>
                        </a:rPr>
                        <a:t>0</a:t>
                      </a:r>
                    </a:p>
                  </a:txBody>
                  <a:tcPr marL="0" marR="0" marT="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IE" sz="2000" b="1" i="0" u="none" strike="noStrike">
                          <a:solidFill>
                            <a:srgbClr val="FF0000"/>
                          </a:solidFill>
                          <a:latin typeface="Calibri"/>
                        </a:rPr>
                        <a:t>43</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645014">
                <a:tc>
                  <a:txBody>
                    <a:bodyPr/>
                    <a:lstStyle/>
                    <a:p>
                      <a:pPr algn="ctr" fontAlgn="ctr"/>
                      <a:r>
                        <a:rPr lang="en-IE" sz="2000" b="1" i="0" u="none" strike="noStrike">
                          <a:solidFill>
                            <a:srgbClr val="000000"/>
                          </a:solidFill>
                          <a:latin typeface="Calibri"/>
                        </a:rPr>
                        <a:t>1</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8D8D8"/>
                    </a:solidFill>
                  </a:tcPr>
                </a:tc>
                <a:tc>
                  <a:txBody>
                    <a:bodyPr/>
                    <a:lstStyle/>
                    <a:p>
                      <a:pPr algn="ctr" fontAlgn="b"/>
                      <a:r>
                        <a:rPr lang="en-IE" sz="2000" b="1" i="0" u="none" strike="noStrike">
                          <a:solidFill>
                            <a:schemeClr val="tx1"/>
                          </a:solidFill>
                          <a:latin typeface="Calibri"/>
                        </a:rPr>
                        <a:t>23</a:t>
                      </a:r>
                    </a:p>
                  </a:txBody>
                  <a:tcPr marL="0" marR="0" marT="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IE" sz="2000" b="1" i="0" u="none" strike="noStrike">
                          <a:solidFill>
                            <a:schemeClr val="tx1"/>
                          </a:solidFill>
                          <a:latin typeface="Calibri"/>
                        </a:rPr>
                        <a:t>7</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IE" sz="2000" b="1" i="0" u="none" strike="noStrike">
                          <a:solidFill>
                            <a:schemeClr val="tx1"/>
                          </a:solidFill>
                          <a:latin typeface="Calibri"/>
                        </a:rPr>
                        <a:t>24</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IE" sz="2000" b="1" i="0" u="none" strike="noStrike">
                          <a:solidFill>
                            <a:schemeClr val="tx1"/>
                          </a:solidFill>
                          <a:latin typeface="Calibri"/>
                        </a:rPr>
                        <a:t>49</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IE" sz="2000" b="1" i="0" u="none" strike="noStrike">
                          <a:solidFill>
                            <a:schemeClr val="tx1"/>
                          </a:solidFill>
                          <a:latin typeface="Calibri"/>
                        </a:rPr>
                        <a:t>122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IE" sz="2000" b="1" i="0" u="none" strike="noStrike">
                          <a:solidFill>
                            <a:schemeClr val="tx1"/>
                          </a:solidFill>
                          <a:latin typeface="Calibri"/>
                        </a:rPr>
                        <a:t>86</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IE" sz="2000" b="1" i="0" u="none" strike="noStrike">
                          <a:solidFill>
                            <a:schemeClr val="tx1"/>
                          </a:solidFill>
                          <a:latin typeface="Calibri"/>
                        </a:rPr>
                        <a:t>100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IE" sz="2000" b="1" i="0" u="none" strike="noStrike">
                          <a:solidFill>
                            <a:schemeClr val="tx1"/>
                          </a:solidFill>
                          <a:latin typeface="Calibri"/>
                        </a:rPr>
                        <a:t>121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IE" sz="2000" b="1" i="0" u="none" strike="noStrike">
                          <a:solidFill>
                            <a:schemeClr val="tx1"/>
                          </a:solidFill>
                          <a:latin typeface="Calibri"/>
                        </a:rPr>
                        <a:t>43</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IE" sz="2000" b="1" i="0" u="none" strike="noStrike">
                          <a:solidFill>
                            <a:schemeClr val="tx1"/>
                          </a:solidFill>
                          <a:latin typeface="Calibri"/>
                        </a:rPr>
                        <a:t>29</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IE" sz="2000" b="1" i="0" u="none" strike="noStrike">
                          <a:solidFill>
                            <a:schemeClr val="tx1"/>
                          </a:solidFill>
                          <a:latin typeface="Calibri"/>
                        </a:rPr>
                        <a:t>24</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IE" sz="2000" b="1" i="0" u="none" strike="noStrike">
                          <a:solidFill>
                            <a:schemeClr val="tx1"/>
                          </a:solidFill>
                          <a:latin typeface="Calibri"/>
                        </a:rPr>
                        <a:t>6</a:t>
                      </a:r>
                    </a:p>
                  </a:txBody>
                  <a:tcPr marL="0" marR="0" marT="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IE" sz="2000" b="1" i="0" u="none" strike="noStrike">
                          <a:solidFill>
                            <a:srgbClr val="FF0000"/>
                          </a:solidFill>
                          <a:latin typeface="Calibri"/>
                        </a:rPr>
                        <a:t>634</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645014">
                <a:tc>
                  <a:txBody>
                    <a:bodyPr/>
                    <a:lstStyle/>
                    <a:p>
                      <a:pPr algn="ctr" fontAlgn="ctr"/>
                      <a:r>
                        <a:rPr lang="en-IE" sz="2000" b="1" i="0" u="none" strike="noStrike">
                          <a:solidFill>
                            <a:srgbClr val="000000"/>
                          </a:solidFill>
                          <a:latin typeface="Calibri"/>
                        </a:rPr>
                        <a:t>2</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8D8D8"/>
                    </a:solidFill>
                  </a:tcPr>
                </a:tc>
                <a:tc>
                  <a:txBody>
                    <a:bodyPr/>
                    <a:lstStyle/>
                    <a:p>
                      <a:pPr algn="ctr" fontAlgn="b"/>
                      <a:r>
                        <a:rPr lang="en-IE" sz="2000" b="1" i="0" u="none" strike="noStrike">
                          <a:solidFill>
                            <a:schemeClr val="tx1"/>
                          </a:solidFill>
                          <a:latin typeface="Calibri"/>
                        </a:rPr>
                        <a:t>11</a:t>
                      </a:r>
                    </a:p>
                  </a:txBody>
                  <a:tcPr marL="0" marR="0" marT="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IE" sz="2000" b="1" i="0" u="none" strike="noStrike">
                          <a:solidFill>
                            <a:schemeClr val="tx1"/>
                          </a:solidFill>
                          <a:latin typeface="Calibri"/>
                        </a:rPr>
                        <a:t>16</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IE" sz="2000" b="1" i="0" u="none" strike="noStrike">
                          <a:solidFill>
                            <a:schemeClr val="tx1"/>
                          </a:solidFill>
                          <a:latin typeface="Calibri"/>
                        </a:rPr>
                        <a:t>6</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IE" sz="2000" b="1" i="0" u="none" strike="noStrike">
                          <a:solidFill>
                            <a:schemeClr val="tx1"/>
                          </a:solidFill>
                          <a:latin typeface="Calibri"/>
                        </a:rPr>
                        <a:t>34</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IE" sz="2000" b="1" i="0" u="none" strike="noStrike">
                          <a:solidFill>
                            <a:schemeClr val="tx1"/>
                          </a:solidFill>
                          <a:latin typeface="Calibri"/>
                        </a:rPr>
                        <a:t>62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IE" sz="2000" b="1" i="0" u="none" strike="noStrike">
                          <a:solidFill>
                            <a:schemeClr val="tx1"/>
                          </a:solidFill>
                          <a:latin typeface="Calibri"/>
                        </a:rPr>
                        <a:t>48</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IE" sz="2000" b="1" i="0" u="none" strike="noStrike">
                          <a:solidFill>
                            <a:schemeClr val="tx1"/>
                          </a:solidFill>
                          <a:latin typeface="Calibri"/>
                        </a:rPr>
                        <a:t>37</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IE" sz="2000" b="1" i="0" u="none" strike="noStrike">
                          <a:solidFill>
                            <a:schemeClr val="tx1"/>
                          </a:solidFill>
                          <a:latin typeface="Calibri"/>
                        </a:rPr>
                        <a:t>65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IE" sz="2000" b="1" i="0" u="none" strike="noStrike">
                          <a:solidFill>
                            <a:schemeClr val="tx1"/>
                          </a:solidFill>
                          <a:latin typeface="Calibri"/>
                        </a:rPr>
                        <a:t>40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IE" sz="2000" b="1" i="0" u="none" strike="noStrike">
                          <a:solidFill>
                            <a:schemeClr val="tx1"/>
                          </a:solidFill>
                          <a:latin typeface="Calibri"/>
                        </a:rPr>
                        <a:t>22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IE" sz="2000" b="1" i="0" u="none" strike="noStrike">
                          <a:solidFill>
                            <a:schemeClr val="tx1"/>
                          </a:solidFill>
                          <a:latin typeface="Calibri"/>
                        </a:rPr>
                        <a:t>33</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IE" sz="2000" b="1" i="0" u="none" strike="noStrike">
                          <a:solidFill>
                            <a:schemeClr val="tx1"/>
                          </a:solidFill>
                          <a:latin typeface="Calibri"/>
                        </a:rPr>
                        <a:t>10</a:t>
                      </a:r>
                    </a:p>
                  </a:txBody>
                  <a:tcPr marL="0" marR="0" marT="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IE" sz="2000" b="1" i="0" u="none" strike="noStrike">
                          <a:solidFill>
                            <a:srgbClr val="FF0000"/>
                          </a:solidFill>
                          <a:latin typeface="Calibri"/>
                        </a:rPr>
                        <a:t>384</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645014">
                <a:tc>
                  <a:txBody>
                    <a:bodyPr/>
                    <a:lstStyle/>
                    <a:p>
                      <a:pPr algn="ctr" fontAlgn="ctr"/>
                      <a:r>
                        <a:rPr lang="en-IE" sz="2000" b="1" i="0" u="none" strike="noStrike">
                          <a:solidFill>
                            <a:srgbClr val="000000"/>
                          </a:solidFill>
                          <a:latin typeface="Calibri"/>
                        </a:rPr>
                        <a:t>3</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8D8D8"/>
                    </a:solidFill>
                  </a:tcPr>
                </a:tc>
                <a:tc>
                  <a:txBody>
                    <a:bodyPr/>
                    <a:lstStyle/>
                    <a:p>
                      <a:pPr algn="ctr" fontAlgn="b"/>
                      <a:r>
                        <a:rPr lang="en-IE" sz="2000" b="1" i="0" u="none" strike="noStrike">
                          <a:solidFill>
                            <a:schemeClr val="tx1"/>
                          </a:solidFill>
                          <a:latin typeface="Calibri"/>
                        </a:rPr>
                        <a:t>0</a:t>
                      </a:r>
                    </a:p>
                  </a:txBody>
                  <a:tcPr marL="0" marR="0" marT="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en-IE" sz="2000" b="1" i="0" u="none" strike="noStrike">
                          <a:solidFill>
                            <a:schemeClr val="tx1"/>
                          </a:solidFill>
                          <a:latin typeface="Calibri"/>
                        </a:rPr>
                        <a:t>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en-IE" sz="2000" b="1" i="0" u="none" strike="noStrike">
                          <a:solidFill>
                            <a:schemeClr val="tx1"/>
                          </a:solidFill>
                          <a:latin typeface="Calibri"/>
                        </a:rPr>
                        <a:t>4</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en-IE" sz="2000" b="1" i="0" u="none" strike="noStrike">
                          <a:solidFill>
                            <a:schemeClr val="tx1"/>
                          </a:solidFill>
                          <a:latin typeface="Calibri"/>
                        </a:rPr>
                        <a:t>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en-IE" sz="2000" b="1" i="0" u="none" strike="noStrike">
                          <a:solidFill>
                            <a:schemeClr val="tx1"/>
                          </a:solidFill>
                          <a:latin typeface="Calibri"/>
                        </a:rPr>
                        <a:t>11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en-IE" sz="2000" b="1" i="0" u="none" strike="noStrike">
                          <a:solidFill>
                            <a:schemeClr val="tx1"/>
                          </a:solidFill>
                          <a:latin typeface="Calibri"/>
                        </a:rPr>
                        <a:t>9</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en-IE" sz="2000" b="1" i="0" u="none" strike="noStrike">
                          <a:solidFill>
                            <a:schemeClr val="tx1"/>
                          </a:solidFill>
                          <a:latin typeface="Calibri"/>
                        </a:rPr>
                        <a:t>12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en-IE" sz="2000" b="1" i="0" u="none" strike="noStrike">
                          <a:solidFill>
                            <a:schemeClr val="tx1"/>
                          </a:solidFill>
                          <a:latin typeface="Calibri"/>
                        </a:rPr>
                        <a:t>34</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en-IE" sz="2000" b="1" i="0" u="none" strike="noStrike">
                          <a:solidFill>
                            <a:schemeClr val="tx1"/>
                          </a:solidFill>
                          <a:latin typeface="Calibri"/>
                        </a:rPr>
                        <a:t>21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en-IE" sz="2000" b="1" i="0" u="none" strike="noStrike">
                          <a:solidFill>
                            <a:schemeClr val="tx1"/>
                          </a:solidFill>
                          <a:latin typeface="Calibri"/>
                        </a:rPr>
                        <a:t>6</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en-IE" sz="2000" b="1" i="0" u="none" strike="noStrike">
                          <a:solidFill>
                            <a:schemeClr val="tx1"/>
                          </a:solidFill>
                          <a:latin typeface="Calibri"/>
                        </a:rPr>
                        <a:t>10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en-IE" sz="2000" b="1" i="0" u="none" strike="noStrike">
                          <a:solidFill>
                            <a:schemeClr val="tx1"/>
                          </a:solidFill>
                          <a:latin typeface="Calibri"/>
                        </a:rPr>
                        <a:t>8</a:t>
                      </a:r>
                    </a:p>
                  </a:txBody>
                  <a:tcPr marL="0" marR="0" marT="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IE" sz="2000" b="1" i="0" u="none" strike="noStrike">
                          <a:solidFill>
                            <a:srgbClr val="FF0000"/>
                          </a:solidFill>
                          <a:latin typeface="Calibri"/>
                        </a:rPr>
                        <a:t>122</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45014">
                <a:tc>
                  <a:txBody>
                    <a:bodyPr/>
                    <a:lstStyle/>
                    <a:p>
                      <a:pPr algn="ctr" fontAlgn="ctr"/>
                      <a:r>
                        <a:rPr lang="en-IE" sz="2000" b="1" i="0" u="none" strike="noStrike">
                          <a:solidFill>
                            <a:srgbClr val="000000"/>
                          </a:solidFill>
                          <a:latin typeface="Calibri"/>
                        </a:rPr>
                        <a:t>All</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8D8D8"/>
                    </a:solidFill>
                  </a:tcPr>
                </a:tc>
                <a:tc>
                  <a:txBody>
                    <a:bodyPr/>
                    <a:lstStyle/>
                    <a:p>
                      <a:pPr algn="ctr" fontAlgn="ctr"/>
                      <a:r>
                        <a:rPr lang="en-IE" sz="2000" b="1" i="0" u="none" strike="noStrike">
                          <a:solidFill>
                            <a:srgbClr val="FF0000"/>
                          </a:solidFill>
                          <a:latin typeface="Calibri"/>
                        </a:rPr>
                        <a:t>53</a:t>
                      </a:r>
                    </a:p>
                  </a:txBody>
                  <a:tcPr marL="0" marR="0" marT="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IE" sz="2000" b="1" i="0" u="none" strike="noStrike">
                          <a:solidFill>
                            <a:srgbClr val="FF0000"/>
                          </a:solidFill>
                          <a:latin typeface="Calibri"/>
                        </a:rPr>
                        <a:t>31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IE" sz="2000" b="1" i="0" u="none" strike="noStrike">
                          <a:solidFill>
                            <a:srgbClr val="FF0000"/>
                          </a:solidFill>
                          <a:latin typeface="Calibri"/>
                        </a:rPr>
                        <a:t>36</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IE" sz="2000" b="1" i="0" u="none" strike="noStrike">
                          <a:solidFill>
                            <a:srgbClr val="FF0000"/>
                          </a:solidFill>
                          <a:latin typeface="Calibri"/>
                        </a:rPr>
                        <a:t>90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IE" sz="2000" b="1" i="0" u="none" strike="noStrike">
                          <a:solidFill>
                            <a:srgbClr val="FF0000"/>
                          </a:solidFill>
                          <a:latin typeface="Calibri"/>
                        </a:rPr>
                        <a:t>196</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IE" sz="2000" b="1" i="0" u="none" strike="noStrike">
                          <a:solidFill>
                            <a:srgbClr val="FF0000"/>
                          </a:solidFill>
                          <a:latin typeface="Calibri"/>
                        </a:rPr>
                        <a:t>145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IE" sz="2000" b="1" i="0" u="none" strike="noStrike">
                          <a:solidFill>
                            <a:srgbClr val="FF0000"/>
                          </a:solidFill>
                          <a:latin typeface="Calibri"/>
                        </a:rPr>
                        <a:t>149</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IE" sz="2000" b="1" i="0" u="none" strike="noStrike">
                          <a:solidFill>
                            <a:srgbClr val="FF0000"/>
                          </a:solidFill>
                          <a:latin typeface="Calibri"/>
                        </a:rPr>
                        <a:t>224</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IE" sz="2000" b="1" i="0" u="none" strike="noStrike">
                          <a:solidFill>
                            <a:srgbClr val="FF0000"/>
                          </a:solidFill>
                          <a:latin typeface="Calibri"/>
                        </a:rPr>
                        <a:t>107</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IE" sz="2000" b="1" i="0" u="none" strike="noStrike">
                          <a:solidFill>
                            <a:srgbClr val="FF0000"/>
                          </a:solidFill>
                          <a:latin typeface="Calibri"/>
                        </a:rPr>
                        <a:t>58</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IE" sz="2000" b="1" i="0" u="none" strike="noStrike">
                          <a:solidFill>
                            <a:srgbClr val="FF0000"/>
                          </a:solidFill>
                          <a:latin typeface="Calibri"/>
                        </a:rPr>
                        <a:t>70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IE" sz="2000" b="1" i="0" u="none" strike="noStrike">
                          <a:solidFill>
                            <a:srgbClr val="FF0000"/>
                          </a:solidFill>
                          <a:latin typeface="Calibri"/>
                        </a:rPr>
                        <a:t>24</a:t>
                      </a:r>
                    </a:p>
                  </a:txBody>
                  <a:tcPr marL="0" marR="0" marT="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IE" sz="2000" b="1" i="0" u="none" strike="noStrike">
                          <a:solidFill>
                            <a:srgbClr val="FF0000"/>
                          </a:solidFill>
                          <a:latin typeface="Calibri"/>
                        </a:rPr>
                        <a:t>1183</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itle 1"/>
          <p:cNvSpPr>
            <a:spLocks noGrp="1"/>
          </p:cNvSpPr>
          <p:nvPr>
            <p:ph type="title"/>
          </p:nvPr>
        </p:nvSpPr>
        <p:spPr>
          <a:xfrm>
            <a:off x="468313" y="188913"/>
            <a:ext cx="8229600" cy="647700"/>
          </a:xfrm>
        </p:spPr>
        <p:txBody>
          <a:bodyPr/>
          <a:lstStyle/>
          <a:p>
            <a:pPr algn="ctr" eaLnBrk="1" hangingPunct="1"/>
            <a:r>
              <a:rPr lang="en-IE" smtClean="0"/>
              <a:t>Audit Stage by year – LA Scheme</a:t>
            </a:r>
          </a:p>
        </p:txBody>
      </p:sp>
      <p:graphicFrame>
        <p:nvGraphicFramePr>
          <p:cNvPr id="6" name="Chart 5"/>
          <p:cNvGraphicFramePr>
            <a:graphicFrameLocks/>
          </p:cNvGraphicFramePr>
          <p:nvPr/>
        </p:nvGraphicFramePr>
        <p:xfrm>
          <a:off x="0" y="1844824"/>
          <a:ext cx="8892480" cy="4536504"/>
        </p:xfrm>
        <a:graphic>
          <a:graphicData uri="http://schemas.openxmlformats.org/drawingml/2006/chart">
            <c:chart xmlns:c="http://schemas.openxmlformats.org/drawingml/2006/chart" xmlns:r="http://schemas.openxmlformats.org/officeDocument/2006/relationships" r:id="rId2"/>
          </a:graphicData>
        </a:graphic>
      </p:graphicFrame>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itle 1"/>
          <p:cNvSpPr>
            <a:spLocks noGrp="1"/>
          </p:cNvSpPr>
          <p:nvPr>
            <p:ph type="title"/>
          </p:nvPr>
        </p:nvSpPr>
        <p:spPr>
          <a:xfrm>
            <a:off x="457200" y="274638"/>
            <a:ext cx="8229600" cy="561975"/>
          </a:xfrm>
        </p:spPr>
        <p:txBody>
          <a:bodyPr/>
          <a:lstStyle/>
          <a:p>
            <a:pPr algn="ctr"/>
            <a:r>
              <a:rPr lang="en-IE" smtClean="0"/>
              <a:t>Local Authority/ NRA Schemes</a:t>
            </a:r>
          </a:p>
        </p:txBody>
      </p:sp>
      <p:sp>
        <p:nvSpPr>
          <p:cNvPr id="28675" name="Content Placeholder 2"/>
          <p:cNvSpPr>
            <a:spLocks noGrp="1"/>
          </p:cNvSpPr>
          <p:nvPr>
            <p:ph idx="1"/>
          </p:nvPr>
        </p:nvSpPr>
        <p:spPr>
          <a:xfrm>
            <a:off x="457200" y="1341438"/>
            <a:ext cx="8229600" cy="4784725"/>
          </a:xfrm>
        </p:spPr>
        <p:txBody>
          <a:bodyPr/>
          <a:lstStyle/>
          <a:p>
            <a:r>
              <a:rPr lang="en-IE" sz="2800" smtClean="0"/>
              <a:t>Large number of stage 3 in 2008 </a:t>
            </a:r>
          </a:p>
          <a:p>
            <a:pPr lvl="1"/>
            <a:r>
              <a:rPr lang="en-IE" sz="2800" b="1" smtClean="0"/>
              <a:t>A lot of MIUs came to completion</a:t>
            </a:r>
          </a:p>
          <a:p>
            <a:r>
              <a:rPr lang="en-IE" sz="2800" smtClean="0"/>
              <a:t>Big leap in stage 2 last year</a:t>
            </a:r>
          </a:p>
          <a:p>
            <a:pPr lvl="1"/>
            <a:r>
              <a:rPr lang="en-IE" sz="2800" b="1" smtClean="0"/>
              <a:t>Probably because smaller NRA &amp; LA schemes are now getting audits done</a:t>
            </a:r>
          </a:p>
          <a:p>
            <a:pPr lvl="1"/>
            <a:r>
              <a:rPr lang="en-IE" sz="2800" b="1" smtClean="0"/>
              <a:t>These have no stage 1, just a stage 1-2, which is effectively a stage 2 </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1"/>
          <p:cNvSpPr>
            <a:spLocks noGrp="1"/>
          </p:cNvSpPr>
          <p:nvPr>
            <p:ph type="title"/>
          </p:nvPr>
        </p:nvSpPr>
        <p:spPr>
          <a:xfrm>
            <a:off x="250825" y="115888"/>
            <a:ext cx="8435975" cy="792162"/>
          </a:xfrm>
        </p:spPr>
        <p:txBody>
          <a:bodyPr/>
          <a:lstStyle/>
          <a:p>
            <a:pPr algn="ctr" eaLnBrk="1" hangingPunct="1"/>
            <a:r>
              <a:rPr lang="en-IE" smtClean="0"/>
              <a:t>Audit Stage by year – Development</a:t>
            </a:r>
          </a:p>
        </p:txBody>
      </p:sp>
      <p:graphicFrame>
        <p:nvGraphicFramePr>
          <p:cNvPr id="5" name="Chart 4"/>
          <p:cNvGraphicFramePr>
            <a:graphicFrameLocks/>
          </p:cNvGraphicFramePr>
          <p:nvPr/>
        </p:nvGraphicFramePr>
        <p:xfrm>
          <a:off x="0" y="980728"/>
          <a:ext cx="8892480" cy="5328592"/>
        </p:xfrm>
        <a:graphic>
          <a:graphicData uri="http://schemas.openxmlformats.org/drawingml/2006/chart">
            <c:chart xmlns:c="http://schemas.openxmlformats.org/drawingml/2006/chart" xmlns:r="http://schemas.openxmlformats.org/officeDocument/2006/relationships" r:id="rId2"/>
          </a:graphicData>
        </a:graphic>
      </p:graphicFrame>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itle 1"/>
          <p:cNvSpPr>
            <a:spLocks noGrp="1"/>
          </p:cNvSpPr>
          <p:nvPr>
            <p:ph type="title"/>
          </p:nvPr>
        </p:nvSpPr>
        <p:spPr>
          <a:xfrm>
            <a:off x="457200" y="274638"/>
            <a:ext cx="8229600" cy="706437"/>
          </a:xfrm>
        </p:spPr>
        <p:txBody>
          <a:bodyPr/>
          <a:lstStyle/>
          <a:p>
            <a:pPr algn="ctr"/>
            <a:r>
              <a:rPr lang="en-IE" smtClean="0"/>
              <a:t>Development/ Planning Schemes</a:t>
            </a:r>
          </a:p>
        </p:txBody>
      </p:sp>
      <p:sp>
        <p:nvSpPr>
          <p:cNvPr id="30723" name="Content Placeholder 2"/>
          <p:cNvSpPr>
            <a:spLocks noGrp="1"/>
          </p:cNvSpPr>
          <p:nvPr>
            <p:ph idx="1"/>
          </p:nvPr>
        </p:nvSpPr>
        <p:spPr>
          <a:xfrm>
            <a:off x="468313" y="1557338"/>
            <a:ext cx="8229600" cy="4165600"/>
          </a:xfrm>
        </p:spPr>
        <p:txBody>
          <a:bodyPr/>
          <a:lstStyle/>
          <a:p>
            <a:r>
              <a:rPr lang="en-IE" sz="2800" smtClean="0"/>
              <a:t>Lack of stage 3 much more marked</a:t>
            </a:r>
          </a:p>
          <a:p>
            <a:pPr lvl="1"/>
            <a:r>
              <a:rPr lang="en-IE" sz="2800" b="1" smtClean="0"/>
              <a:t>Only 2% of all schemes have stage 3 audit</a:t>
            </a:r>
          </a:p>
          <a:p>
            <a:pPr lvl="1"/>
            <a:r>
              <a:rPr lang="en-IE" sz="2800" b="1" smtClean="0"/>
              <a:t>Proportion not implemented greater</a:t>
            </a:r>
          </a:p>
          <a:p>
            <a:r>
              <a:rPr lang="en-IE" sz="2800" smtClean="0"/>
              <a:t>Two graphs at roughly same scale </a:t>
            </a:r>
          </a:p>
          <a:p>
            <a:pPr lvl="1"/>
            <a:r>
              <a:rPr lang="en-IE" sz="2800" b="1" smtClean="0"/>
              <a:t>Many more developments than LA schemes over past 11 years, especially 2005-2008  </a:t>
            </a:r>
          </a:p>
          <a:p>
            <a:pPr lvl="1"/>
            <a:r>
              <a:rPr lang="en-IE" sz="2800" b="1" smtClean="0"/>
              <a:t>Now much reduced</a:t>
            </a:r>
            <a:endParaRPr lang="en-IE" sz="2800" smtClean="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9750" y="53752"/>
            <a:ext cx="8229600" cy="1143000"/>
          </a:xfrm>
        </p:spPr>
        <p:txBody>
          <a:bodyPr rtlCol="0">
            <a:normAutofit/>
          </a:bodyPr>
          <a:lstStyle/>
          <a:p>
            <a:pPr algn="ctr" eaLnBrk="1" fontAlgn="auto" hangingPunct="1">
              <a:spcAft>
                <a:spcPts val="0"/>
              </a:spcAft>
              <a:defRPr/>
            </a:pPr>
            <a:r>
              <a:rPr lang="en-IE" smtClean="0"/>
              <a:t>Audits Each Year </a:t>
            </a:r>
            <a:br>
              <a:rPr lang="en-IE" smtClean="0"/>
            </a:br>
            <a:r>
              <a:rPr lang="en-IE" smtClean="0"/>
              <a:t>LA Scheme/ Development</a:t>
            </a:r>
          </a:p>
        </p:txBody>
      </p:sp>
      <p:graphicFrame>
        <p:nvGraphicFramePr>
          <p:cNvPr id="5" name="Chart 4"/>
          <p:cNvGraphicFramePr>
            <a:graphicFrameLocks/>
          </p:cNvGraphicFramePr>
          <p:nvPr/>
        </p:nvGraphicFramePr>
        <p:xfrm>
          <a:off x="0" y="1268760"/>
          <a:ext cx="8964488" cy="4968552"/>
        </p:xfrm>
        <a:graphic>
          <a:graphicData uri="http://schemas.openxmlformats.org/drawingml/2006/chart">
            <c:chart xmlns:c="http://schemas.openxmlformats.org/drawingml/2006/chart" xmlns:r="http://schemas.openxmlformats.org/officeDocument/2006/relationships" r:id="rId2"/>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p:cNvSpPr>
            <a:spLocks noGrp="1"/>
          </p:cNvSpPr>
          <p:nvPr>
            <p:ph type="title"/>
          </p:nvPr>
        </p:nvSpPr>
        <p:spPr>
          <a:xfrm>
            <a:off x="1115616" y="116632"/>
            <a:ext cx="6659563" cy="649287"/>
          </a:xfrm>
        </p:spPr>
        <p:txBody>
          <a:bodyPr/>
          <a:lstStyle/>
          <a:p>
            <a:pPr algn="ctr" eaLnBrk="1" hangingPunct="1"/>
            <a:r>
              <a:rPr lang="en-IE" smtClean="0"/>
              <a:t>Road Safety Audit</a:t>
            </a:r>
            <a:endParaRPr lang="en-IE" smtClean="0"/>
          </a:p>
        </p:txBody>
      </p:sp>
      <p:sp>
        <p:nvSpPr>
          <p:cNvPr id="14339" name="Content Placeholder 2"/>
          <p:cNvSpPr>
            <a:spLocks noGrp="1"/>
          </p:cNvSpPr>
          <p:nvPr>
            <p:ph idx="1"/>
          </p:nvPr>
        </p:nvSpPr>
        <p:spPr>
          <a:xfrm>
            <a:off x="755650" y="1196752"/>
            <a:ext cx="7488238" cy="4929411"/>
          </a:xfrm>
        </p:spPr>
        <p:txBody>
          <a:bodyPr/>
          <a:lstStyle/>
          <a:p>
            <a:pPr eaLnBrk="1" hangingPunct="1"/>
            <a:r>
              <a:rPr lang="en-IE" sz="2800" smtClean="0"/>
              <a:t>Way of checking safety of new schemes</a:t>
            </a:r>
          </a:p>
          <a:p>
            <a:pPr lvl="1" eaLnBrk="1" hangingPunct="1"/>
            <a:r>
              <a:rPr lang="en-IE" b="1" smtClean="0"/>
              <a:t>Does it?  </a:t>
            </a:r>
          </a:p>
          <a:p>
            <a:pPr eaLnBrk="1" hangingPunct="1">
              <a:spcBef>
                <a:spcPct val="50000"/>
              </a:spcBef>
            </a:pPr>
            <a:r>
              <a:rPr lang="en-IE" sz="2800" smtClean="0"/>
              <a:t>Prevents new schemes becoming future collision sites  </a:t>
            </a:r>
          </a:p>
          <a:p>
            <a:pPr lvl="1" eaLnBrk="1" hangingPunct="1">
              <a:spcBef>
                <a:spcPct val="50000"/>
              </a:spcBef>
            </a:pPr>
            <a:r>
              <a:rPr lang="en-IE" b="1" smtClean="0"/>
              <a:t>Has it?  </a:t>
            </a:r>
          </a:p>
          <a:p>
            <a:pPr eaLnBrk="1" hangingPunct="1"/>
            <a:endParaRPr lang="en-IE" smtClean="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Title 1"/>
          <p:cNvSpPr>
            <a:spLocks noGrp="1"/>
          </p:cNvSpPr>
          <p:nvPr>
            <p:ph type="title"/>
          </p:nvPr>
        </p:nvSpPr>
        <p:spPr>
          <a:xfrm>
            <a:off x="457200" y="274638"/>
            <a:ext cx="8229600" cy="633412"/>
          </a:xfrm>
        </p:spPr>
        <p:txBody>
          <a:bodyPr/>
          <a:lstStyle/>
          <a:p>
            <a:pPr algn="ctr" eaLnBrk="1" hangingPunct="1"/>
            <a:r>
              <a:rPr lang="en-IE" smtClean="0"/>
              <a:t>Audit Stage by year – LA Scheme</a:t>
            </a:r>
          </a:p>
        </p:txBody>
      </p:sp>
      <p:graphicFrame>
        <p:nvGraphicFramePr>
          <p:cNvPr id="5" name="Table 4"/>
          <p:cNvGraphicFramePr>
            <a:graphicFrameLocks noGrp="1"/>
          </p:cNvGraphicFramePr>
          <p:nvPr/>
        </p:nvGraphicFramePr>
        <p:xfrm>
          <a:off x="250825" y="1773238"/>
          <a:ext cx="8712834" cy="3231895"/>
        </p:xfrm>
        <a:graphic>
          <a:graphicData uri="http://schemas.openxmlformats.org/drawingml/2006/table">
            <a:tbl>
              <a:tblPr/>
              <a:tblGrid>
                <a:gridCol w="688480"/>
                <a:gridCol w="617258"/>
                <a:gridCol w="617258"/>
                <a:gridCol w="617258"/>
                <a:gridCol w="617258"/>
                <a:gridCol w="617258"/>
                <a:gridCol w="617258"/>
                <a:gridCol w="617258"/>
                <a:gridCol w="617258"/>
                <a:gridCol w="617258"/>
                <a:gridCol w="617258"/>
                <a:gridCol w="617258"/>
                <a:gridCol w="617258"/>
                <a:gridCol w="617258"/>
              </a:tblGrid>
              <a:tr h="706837">
                <a:tc>
                  <a:txBody>
                    <a:bodyPr/>
                    <a:lstStyle/>
                    <a:p>
                      <a:pPr algn="ctr" fontAlgn="ctr"/>
                      <a:r>
                        <a:rPr lang="en-IE" sz="2000" b="1" i="0" u="none" strike="noStrike">
                          <a:solidFill>
                            <a:srgbClr val="000000"/>
                          </a:solidFill>
                          <a:latin typeface="Calibri"/>
                        </a:rPr>
                        <a:t>Audit Stage</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8D8D8"/>
                    </a:solidFill>
                  </a:tcPr>
                </a:tc>
                <a:tc>
                  <a:txBody>
                    <a:bodyPr/>
                    <a:lstStyle/>
                    <a:p>
                      <a:pPr algn="ctr" fontAlgn="ctr"/>
                      <a:r>
                        <a:rPr lang="en-IE" sz="2000" b="1" i="0" u="none" strike="noStrike">
                          <a:solidFill>
                            <a:srgbClr val="000000"/>
                          </a:solidFill>
                          <a:latin typeface="Calibri"/>
                        </a:rPr>
                        <a:t>2001</a:t>
                      </a:r>
                    </a:p>
                  </a:txBody>
                  <a:tcPr marL="0" marR="0" marT="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BE5F1"/>
                    </a:solidFill>
                  </a:tcPr>
                </a:tc>
                <a:tc>
                  <a:txBody>
                    <a:bodyPr/>
                    <a:lstStyle/>
                    <a:p>
                      <a:pPr algn="ctr" fontAlgn="ctr"/>
                      <a:r>
                        <a:rPr lang="en-IE" sz="2000" b="1" i="0" u="none" strike="noStrike">
                          <a:solidFill>
                            <a:srgbClr val="000000"/>
                          </a:solidFill>
                          <a:latin typeface="Calibri"/>
                        </a:rPr>
                        <a:t>2002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BE5F1"/>
                    </a:solidFill>
                  </a:tcPr>
                </a:tc>
                <a:tc>
                  <a:txBody>
                    <a:bodyPr/>
                    <a:lstStyle/>
                    <a:p>
                      <a:pPr algn="ctr" fontAlgn="ctr"/>
                      <a:r>
                        <a:rPr lang="en-IE" sz="2000" b="1" i="0" u="none" strike="noStrike">
                          <a:solidFill>
                            <a:srgbClr val="000000"/>
                          </a:solidFill>
                          <a:latin typeface="Calibri"/>
                        </a:rPr>
                        <a:t>2003</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BE5F1"/>
                    </a:solidFill>
                  </a:tcPr>
                </a:tc>
                <a:tc>
                  <a:txBody>
                    <a:bodyPr/>
                    <a:lstStyle/>
                    <a:p>
                      <a:pPr algn="ctr" fontAlgn="ctr"/>
                      <a:r>
                        <a:rPr lang="en-IE" sz="2000" b="1" i="0" u="none" strike="noStrike">
                          <a:solidFill>
                            <a:srgbClr val="000000"/>
                          </a:solidFill>
                          <a:latin typeface="Calibri"/>
                        </a:rPr>
                        <a:t>2004</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BE5F1"/>
                    </a:solidFill>
                  </a:tcPr>
                </a:tc>
                <a:tc>
                  <a:txBody>
                    <a:bodyPr/>
                    <a:lstStyle/>
                    <a:p>
                      <a:pPr algn="ctr" fontAlgn="ctr"/>
                      <a:r>
                        <a:rPr lang="en-IE" sz="2000" b="1" i="0" u="none" strike="noStrike">
                          <a:solidFill>
                            <a:srgbClr val="000000"/>
                          </a:solidFill>
                          <a:latin typeface="Calibri"/>
                        </a:rPr>
                        <a:t>2005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BE5F1"/>
                    </a:solidFill>
                  </a:tcPr>
                </a:tc>
                <a:tc>
                  <a:txBody>
                    <a:bodyPr/>
                    <a:lstStyle/>
                    <a:p>
                      <a:pPr algn="ctr" fontAlgn="ctr"/>
                      <a:r>
                        <a:rPr lang="en-IE" sz="2000" b="1" i="0" u="none" strike="noStrike">
                          <a:solidFill>
                            <a:srgbClr val="000000"/>
                          </a:solidFill>
                          <a:latin typeface="Calibri"/>
                        </a:rPr>
                        <a:t>2006</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BE5F1"/>
                    </a:solidFill>
                  </a:tcPr>
                </a:tc>
                <a:tc>
                  <a:txBody>
                    <a:bodyPr/>
                    <a:lstStyle/>
                    <a:p>
                      <a:pPr algn="ctr" fontAlgn="ctr"/>
                      <a:r>
                        <a:rPr lang="en-IE" sz="2000" b="1" i="0" u="none" strike="noStrike">
                          <a:solidFill>
                            <a:srgbClr val="000000"/>
                          </a:solidFill>
                          <a:latin typeface="Calibri"/>
                        </a:rPr>
                        <a:t>2007</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BE5F1"/>
                    </a:solidFill>
                  </a:tcPr>
                </a:tc>
                <a:tc>
                  <a:txBody>
                    <a:bodyPr/>
                    <a:lstStyle/>
                    <a:p>
                      <a:pPr algn="ctr" fontAlgn="ctr"/>
                      <a:r>
                        <a:rPr lang="en-IE" sz="2000" b="1" i="0" u="none" strike="noStrike">
                          <a:solidFill>
                            <a:srgbClr val="000000"/>
                          </a:solidFill>
                          <a:latin typeface="Calibri"/>
                        </a:rPr>
                        <a:t>2008</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BE5F1"/>
                    </a:solidFill>
                  </a:tcPr>
                </a:tc>
                <a:tc>
                  <a:txBody>
                    <a:bodyPr/>
                    <a:lstStyle/>
                    <a:p>
                      <a:pPr algn="ctr" fontAlgn="ctr"/>
                      <a:r>
                        <a:rPr lang="en-IE" sz="2000" b="1" i="0" u="none" strike="noStrike">
                          <a:solidFill>
                            <a:srgbClr val="000000"/>
                          </a:solidFill>
                          <a:latin typeface="Calibri"/>
                        </a:rPr>
                        <a:t>2009</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BE5F1"/>
                    </a:solidFill>
                  </a:tcPr>
                </a:tc>
                <a:tc>
                  <a:txBody>
                    <a:bodyPr/>
                    <a:lstStyle/>
                    <a:p>
                      <a:pPr algn="ctr" fontAlgn="ctr"/>
                      <a:r>
                        <a:rPr lang="en-IE" sz="2000" b="1" i="0" u="none" strike="noStrike">
                          <a:solidFill>
                            <a:srgbClr val="000000"/>
                          </a:solidFill>
                          <a:latin typeface="Calibri"/>
                        </a:rPr>
                        <a:t>2010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BE5F1"/>
                    </a:solidFill>
                  </a:tcPr>
                </a:tc>
                <a:tc>
                  <a:txBody>
                    <a:bodyPr/>
                    <a:lstStyle/>
                    <a:p>
                      <a:pPr algn="ctr" fontAlgn="ctr"/>
                      <a:r>
                        <a:rPr lang="en-IE" sz="2000" b="1" i="0" u="none" strike="noStrike">
                          <a:solidFill>
                            <a:srgbClr val="000000"/>
                          </a:solidFill>
                          <a:latin typeface="Calibri"/>
                        </a:rPr>
                        <a:t>2011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BE5F1"/>
                    </a:solidFill>
                  </a:tcPr>
                </a:tc>
                <a:tc>
                  <a:txBody>
                    <a:bodyPr/>
                    <a:lstStyle/>
                    <a:p>
                      <a:pPr algn="ctr" fontAlgn="ctr"/>
                      <a:r>
                        <a:rPr lang="en-IE" sz="2000" b="1" i="0" u="none" strike="noStrike" smtClean="0">
                          <a:solidFill>
                            <a:srgbClr val="000000"/>
                          </a:solidFill>
                          <a:latin typeface="Calibri"/>
                        </a:rPr>
                        <a:t>2012 to date</a:t>
                      </a:r>
                      <a:endParaRPr lang="en-IE" sz="2000" b="1" i="0" u="none" strike="noStrike">
                        <a:solidFill>
                          <a:srgbClr val="000000"/>
                        </a:solidFill>
                        <a:latin typeface="Calibri"/>
                      </a:endParaRPr>
                    </a:p>
                  </a:txBody>
                  <a:tcPr marL="0" marR="0" marT="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BE5F1"/>
                    </a:solidFill>
                  </a:tcPr>
                </a:tc>
                <a:tc>
                  <a:txBody>
                    <a:bodyPr/>
                    <a:lstStyle/>
                    <a:p>
                      <a:pPr algn="ctr" fontAlgn="ctr"/>
                      <a:r>
                        <a:rPr lang="en-IE" sz="2000" b="1" i="0" u="none" strike="noStrike">
                          <a:solidFill>
                            <a:srgbClr val="000000"/>
                          </a:solidFill>
                          <a:latin typeface="Calibri"/>
                        </a:rPr>
                        <a:t>Total</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BE5F1"/>
                    </a:solidFill>
                  </a:tcPr>
                </a:tc>
              </a:tr>
              <a:tr h="463499">
                <a:tc>
                  <a:txBody>
                    <a:bodyPr/>
                    <a:lstStyle/>
                    <a:p>
                      <a:pPr algn="ctr" fontAlgn="ctr"/>
                      <a:r>
                        <a:rPr lang="en-IE" sz="2000" b="1" i="0" u="none" strike="noStrike">
                          <a:solidFill>
                            <a:srgbClr val="000000"/>
                          </a:solidFill>
                          <a:latin typeface="Calibri"/>
                        </a:rPr>
                        <a:t>F</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8D8D8"/>
                    </a:solidFill>
                  </a:tcPr>
                </a:tc>
                <a:tc>
                  <a:txBody>
                    <a:bodyPr/>
                    <a:lstStyle/>
                    <a:p>
                      <a:pPr algn="ctr" fontAlgn="ctr"/>
                      <a:r>
                        <a:rPr lang="en-IE" sz="2000" b="1" i="0" u="none" strike="noStrike">
                          <a:solidFill>
                            <a:schemeClr val="tx1"/>
                          </a:solidFill>
                          <a:latin typeface="Calibri"/>
                        </a:rPr>
                        <a:t>19</a:t>
                      </a:r>
                    </a:p>
                  </a:txBody>
                  <a:tcPr marL="0" marR="0" marT="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IE" sz="2000" b="1" i="0" u="none" strike="noStrike">
                          <a:solidFill>
                            <a:schemeClr val="tx1"/>
                          </a:solidFill>
                          <a:latin typeface="Calibri"/>
                        </a:rPr>
                        <a:t>6</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IE" sz="2000" b="1" i="0" u="none" strike="noStrike">
                          <a:solidFill>
                            <a:schemeClr val="tx1"/>
                          </a:solidFill>
                          <a:latin typeface="Calibri"/>
                        </a:rPr>
                        <a:t>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IE" sz="2000" b="1" i="0" u="none" strike="noStrike">
                          <a:solidFill>
                            <a:schemeClr val="tx1"/>
                          </a:solidFill>
                          <a:latin typeface="Calibri"/>
                        </a:rPr>
                        <a:t>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endParaRPr lang="en-IE" sz="2000" b="1" i="0" u="none" strike="noStrike">
                        <a:solidFill>
                          <a:schemeClr val="tx1"/>
                        </a:solidFill>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endParaRPr lang="en-IE" sz="2000" b="1" i="0" u="none" strike="noStrike">
                        <a:solidFill>
                          <a:schemeClr val="tx1"/>
                        </a:solidFill>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endParaRPr lang="en-IE" sz="2000" b="1" i="0" u="none" strike="noStrike">
                        <a:solidFill>
                          <a:schemeClr val="tx1"/>
                        </a:solidFill>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IE" sz="2000" b="1" i="0" u="none" strike="noStrike">
                          <a:solidFill>
                            <a:schemeClr val="tx1"/>
                          </a:solidFill>
                          <a:latin typeface="Calibri"/>
                        </a:rPr>
                        <a:t>3</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IE" sz="2000" b="1" i="0" u="none" strike="noStrike">
                          <a:solidFill>
                            <a:schemeClr val="tx1"/>
                          </a:solidFill>
                          <a:latin typeface="Calibri"/>
                        </a:rPr>
                        <a:t>3</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IE" sz="2000" b="1" i="0" u="none" strike="noStrike">
                          <a:solidFill>
                            <a:schemeClr val="tx1"/>
                          </a:solidFill>
                          <a:latin typeface="Calibri"/>
                        </a:rPr>
                        <a:t>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IE" sz="2000" b="1" i="0" u="none" strike="noStrike">
                          <a:solidFill>
                            <a:schemeClr val="tx1"/>
                          </a:solidFill>
                          <a:latin typeface="Calibri"/>
                        </a:rPr>
                        <a:t>3</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endParaRPr lang="en-IE" sz="2000" b="1" i="0" u="none" strike="noStrike">
                        <a:solidFill>
                          <a:schemeClr val="tx1"/>
                        </a:solidFill>
                        <a:latin typeface="Calibri"/>
                      </a:endParaRPr>
                    </a:p>
                  </a:txBody>
                  <a:tcPr marL="0" marR="0" marT="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IE" sz="2000" b="1" i="0" u="none" strike="noStrike">
                          <a:solidFill>
                            <a:srgbClr val="FF0000"/>
                          </a:solidFill>
                          <a:latin typeface="Calibri"/>
                        </a:rPr>
                        <a:t>39</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463499">
                <a:tc>
                  <a:txBody>
                    <a:bodyPr/>
                    <a:lstStyle/>
                    <a:p>
                      <a:pPr algn="ctr" fontAlgn="ctr"/>
                      <a:r>
                        <a:rPr lang="en-IE" sz="2000" b="1" i="0" u="none" strike="noStrike">
                          <a:solidFill>
                            <a:srgbClr val="000000"/>
                          </a:solidFill>
                          <a:latin typeface="Calibri"/>
                        </a:rPr>
                        <a:t>1</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8D8D8"/>
                    </a:solidFill>
                  </a:tcPr>
                </a:tc>
                <a:tc>
                  <a:txBody>
                    <a:bodyPr/>
                    <a:lstStyle/>
                    <a:p>
                      <a:pPr algn="ctr" fontAlgn="ctr"/>
                      <a:r>
                        <a:rPr lang="en-IE" sz="2000" b="1" i="0" u="none" strike="noStrike">
                          <a:solidFill>
                            <a:schemeClr val="tx1"/>
                          </a:solidFill>
                          <a:latin typeface="Calibri"/>
                        </a:rPr>
                        <a:t>23</a:t>
                      </a:r>
                    </a:p>
                  </a:txBody>
                  <a:tcPr marL="0" marR="0" marT="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IE" sz="2000" b="1" i="0" u="none" strike="noStrike">
                          <a:solidFill>
                            <a:schemeClr val="tx1"/>
                          </a:solidFill>
                          <a:latin typeface="Calibri"/>
                        </a:rPr>
                        <a:t>7</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IE" sz="2000" b="1" i="0" u="none" strike="noStrike">
                          <a:solidFill>
                            <a:schemeClr val="tx1"/>
                          </a:solidFill>
                          <a:latin typeface="Calibri"/>
                        </a:rPr>
                        <a:t>19</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IE" sz="2000" b="1" i="0" u="none" strike="noStrike">
                          <a:solidFill>
                            <a:schemeClr val="tx1"/>
                          </a:solidFill>
                          <a:latin typeface="Calibri"/>
                        </a:rPr>
                        <a:t>16</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IE" sz="2000" b="1" i="0" u="none" strike="noStrike">
                          <a:solidFill>
                            <a:schemeClr val="tx1"/>
                          </a:solidFill>
                          <a:latin typeface="Calibri"/>
                        </a:rPr>
                        <a:t>35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IE" sz="2000" b="1" i="0" u="none" strike="noStrike">
                          <a:solidFill>
                            <a:schemeClr val="tx1"/>
                          </a:solidFill>
                          <a:latin typeface="Calibri"/>
                        </a:rPr>
                        <a:t>31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IE" sz="2000" b="1" i="0" u="none" strike="noStrike">
                          <a:solidFill>
                            <a:schemeClr val="tx1"/>
                          </a:solidFill>
                          <a:latin typeface="Calibri"/>
                        </a:rPr>
                        <a:t>39</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IE" sz="2000" b="1" i="0" u="none" strike="noStrike">
                          <a:solidFill>
                            <a:schemeClr val="tx1"/>
                          </a:solidFill>
                          <a:latin typeface="Calibri"/>
                        </a:rPr>
                        <a:t>29</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IE" sz="2000" b="1" i="0" u="none" strike="noStrike">
                          <a:solidFill>
                            <a:schemeClr val="tx1"/>
                          </a:solidFill>
                          <a:latin typeface="Calibri"/>
                        </a:rPr>
                        <a:t>16</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IE" sz="2000" b="1" i="0" u="none" strike="noStrike">
                          <a:solidFill>
                            <a:schemeClr val="tx1"/>
                          </a:solidFill>
                          <a:latin typeface="Calibri"/>
                        </a:rPr>
                        <a:t>14</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IE" sz="2000" b="1" i="0" u="none" strike="noStrike">
                          <a:solidFill>
                            <a:schemeClr val="tx1"/>
                          </a:solidFill>
                          <a:latin typeface="Calibri"/>
                        </a:rPr>
                        <a:t>12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IE" sz="2000" b="1" i="0" u="none" strike="noStrike">
                          <a:solidFill>
                            <a:schemeClr val="tx1"/>
                          </a:solidFill>
                          <a:latin typeface="Calibri"/>
                        </a:rPr>
                        <a:t>5</a:t>
                      </a:r>
                    </a:p>
                  </a:txBody>
                  <a:tcPr marL="0" marR="0" marT="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IE" sz="2000" b="1" i="0" u="none" strike="noStrike">
                          <a:solidFill>
                            <a:srgbClr val="FF0000"/>
                          </a:solidFill>
                          <a:latin typeface="Calibri"/>
                        </a:rPr>
                        <a:t>246</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463499">
                <a:tc>
                  <a:txBody>
                    <a:bodyPr/>
                    <a:lstStyle/>
                    <a:p>
                      <a:pPr algn="ctr" fontAlgn="ctr"/>
                      <a:r>
                        <a:rPr lang="en-IE" sz="2000" b="1" i="0" u="none" strike="noStrike">
                          <a:solidFill>
                            <a:srgbClr val="000000"/>
                          </a:solidFill>
                          <a:latin typeface="Calibri"/>
                        </a:rPr>
                        <a:t>2</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8D8D8"/>
                    </a:solidFill>
                  </a:tcPr>
                </a:tc>
                <a:tc>
                  <a:txBody>
                    <a:bodyPr/>
                    <a:lstStyle/>
                    <a:p>
                      <a:pPr algn="ctr" fontAlgn="ctr"/>
                      <a:r>
                        <a:rPr lang="en-IE" sz="2000" b="1" i="0" u="none" strike="noStrike">
                          <a:solidFill>
                            <a:schemeClr val="tx1"/>
                          </a:solidFill>
                          <a:latin typeface="Calibri"/>
                        </a:rPr>
                        <a:t>11</a:t>
                      </a:r>
                    </a:p>
                  </a:txBody>
                  <a:tcPr marL="0" marR="0" marT="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IE" sz="2000" b="1" i="0" u="none" strike="noStrike">
                          <a:solidFill>
                            <a:schemeClr val="tx1"/>
                          </a:solidFill>
                          <a:latin typeface="Calibri"/>
                        </a:rPr>
                        <a:t>16</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IE" sz="2000" b="1" i="0" u="none" strike="noStrike">
                          <a:solidFill>
                            <a:schemeClr val="tx1"/>
                          </a:solidFill>
                          <a:latin typeface="Calibri"/>
                        </a:rPr>
                        <a:t>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IE" sz="2000" b="1" i="0" u="none" strike="noStrike">
                          <a:solidFill>
                            <a:schemeClr val="tx1"/>
                          </a:solidFill>
                          <a:latin typeface="Calibri"/>
                        </a:rPr>
                        <a:t>7</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IE" sz="2000" b="1" i="0" u="none" strike="noStrike">
                          <a:solidFill>
                            <a:schemeClr val="tx1"/>
                          </a:solidFill>
                          <a:latin typeface="Calibri"/>
                        </a:rPr>
                        <a:t>12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IE" sz="2000" b="1" i="0" u="none" strike="noStrike">
                          <a:solidFill>
                            <a:schemeClr val="tx1"/>
                          </a:solidFill>
                          <a:latin typeface="Calibri"/>
                        </a:rPr>
                        <a:t>14</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IE" sz="2000" b="1" i="0" u="none" strike="noStrike">
                          <a:solidFill>
                            <a:schemeClr val="tx1"/>
                          </a:solidFill>
                          <a:latin typeface="Calibri"/>
                        </a:rPr>
                        <a:t>6</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IE" sz="2000" b="1" i="0" u="none" strike="noStrike">
                          <a:solidFill>
                            <a:schemeClr val="tx1"/>
                          </a:solidFill>
                          <a:latin typeface="Calibri"/>
                        </a:rPr>
                        <a:t>12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IE" sz="2000" b="1" i="0" u="none" strike="noStrike">
                          <a:solidFill>
                            <a:schemeClr val="tx1"/>
                          </a:solidFill>
                          <a:latin typeface="Calibri"/>
                        </a:rPr>
                        <a:t>12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IE" sz="2000" b="1" i="0" u="none" strike="noStrike">
                          <a:solidFill>
                            <a:schemeClr val="tx1"/>
                          </a:solidFill>
                          <a:latin typeface="Calibri"/>
                        </a:rPr>
                        <a:t>8</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IE" sz="2000" b="1" i="0" u="none" strike="noStrike">
                          <a:solidFill>
                            <a:schemeClr val="tx1"/>
                          </a:solidFill>
                          <a:latin typeface="Calibri"/>
                        </a:rPr>
                        <a:t>30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IE" sz="2000" b="1" i="0" u="none" strike="noStrike">
                          <a:solidFill>
                            <a:schemeClr val="tx1"/>
                          </a:solidFill>
                          <a:latin typeface="Calibri"/>
                        </a:rPr>
                        <a:t>6</a:t>
                      </a:r>
                    </a:p>
                  </a:txBody>
                  <a:tcPr marL="0" marR="0" marT="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IE" sz="2000" b="1" i="0" u="none" strike="noStrike">
                          <a:solidFill>
                            <a:srgbClr val="FF0000"/>
                          </a:solidFill>
                          <a:latin typeface="Calibri"/>
                        </a:rPr>
                        <a:t>135</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463499">
                <a:tc>
                  <a:txBody>
                    <a:bodyPr/>
                    <a:lstStyle/>
                    <a:p>
                      <a:pPr algn="ctr" fontAlgn="ctr"/>
                      <a:r>
                        <a:rPr lang="en-IE" sz="2000" b="1" i="0" u="none" strike="noStrike">
                          <a:solidFill>
                            <a:srgbClr val="000000"/>
                          </a:solidFill>
                          <a:latin typeface="Calibri"/>
                        </a:rPr>
                        <a:t>3</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8D8D8"/>
                    </a:solidFill>
                  </a:tcPr>
                </a:tc>
                <a:tc>
                  <a:txBody>
                    <a:bodyPr/>
                    <a:lstStyle/>
                    <a:p>
                      <a:pPr algn="ctr" fontAlgn="ctr"/>
                      <a:endParaRPr lang="en-IE" sz="2000" b="1" i="0" u="none" strike="noStrike">
                        <a:solidFill>
                          <a:schemeClr val="tx1"/>
                        </a:solidFill>
                        <a:latin typeface="Calibri"/>
                      </a:endParaRPr>
                    </a:p>
                  </a:txBody>
                  <a:tcPr marL="0" marR="0" marT="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IE" sz="2000" b="1" i="0" u="none" strike="noStrike">
                          <a:solidFill>
                            <a:schemeClr val="tx1"/>
                          </a:solidFill>
                          <a:latin typeface="Calibri"/>
                        </a:rPr>
                        <a:t>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IE" sz="2000" b="1" i="0" u="none" strike="noStrike">
                          <a:solidFill>
                            <a:schemeClr val="tx1"/>
                          </a:solidFill>
                          <a:latin typeface="Calibri"/>
                        </a:rPr>
                        <a:t>4</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IE" sz="2000" b="1" i="0" u="none" strike="noStrike">
                          <a:solidFill>
                            <a:schemeClr val="tx1"/>
                          </a:solidFill>
                          <a:latin typeface="Calibri"/>
                        </a:rPr>
                        <a:t>4</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IE" sz="2000" b="1" i="0" u="none" strike="noStrike">
                          <a:solidFill>
                            <a:schemeClr val="tx1"/>
                          </a:solidFill>
                          <a:latin typeface="Calibri"/>
                        </a:rPr>
                        <a:t>6</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IE" sz="2000" b="1" i="0" u="none" strike="noStrike">
                          <a:solidFill>
                            <a:schemeClr val="tx1"/>
                          </a:solidFill>
                          <a:latin typeface="Calibri"/>
                        </a:rPr>
                        <a:t>6</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IE" sz="2000" b="1" i="0" u="none" strike="noStrike">
                          <a:solidFill>
                            <a:schemeClr val="tx1"/>
                          </a:solidFill>
                          <a:latin typeface="Calibri"/>
                        </a:rPr>
                        <a:t>9</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IE" sz="2000" b="1" i="0" u="none" strike="noStrike">
                          <a:solidFill>
                            <a:schemeClr val="tx1"/>
                          </a:solidFill>
                          <a:latin typeface="Calibri"/>
                        </a:rPr>
                        <a:t>21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IE" sz="2000" b="1" i="0" u="none" strike="noStrike">
                          <a:solidFill>
                            <a:schemeClr val="tx1"/>
                          </a:solidFill>
                          <a:latin typeface="Calibri"/>
                        </a:rPr>
                        <a:t>8</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IE" sz="2000" b="1" i="0" u="none" strike="noStrike">
                          <a:solidFill>
                            <a:schemeClr val="tx1"/>
                          </a:solidFill>
                          <a:latin typeface="Calibri"/>
                        </a:rPr>
                        <a:t>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IE" sz="2000" b="1" i="0" u="none" strike="noStrike">
                          <a:solidFill>
                            <a:schemeClr val="tx1"/>
                          </a:solidFill>
                          <a:latin typeface="Calibri"/>
                        </a:rPr>
                        <a:t>9</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IE" sz="2000" b="1" i="0" u="none" strike="noStrike">
                          <a:solidFill>
                            <a:schemeClr val="tx1"/>
                          </a:solidFill>
                          <a:latin typeface="Calibri"/>
                        </a:rPr>
                        <a:t>8</a:t>
                      </a:r>
                    </a:p>
                  </a:txBody>
                  <a:tcPr marL="0" marR="0" marT="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IE" sz="2000" b="1" i="0" u="none" strike="noStrike">
                          <a:solidFill>
                            <a:srgbClr val="FF0000"/>
                          </a:solidFill>
                          <a:latin typeface="Calibri"/>
                        </a:rPr>
                        <a:t>82</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63499">
                <a:tc>
                  <a:txBody>
                    <a:bodyPr/>
                    <a:lstStyle/>
                    <a:p>
                      <a:pPr algn="ctr" fontAlgn="ctr"/>
                      <a:r>
                        <a:rPr lang="en-IE" sz="2000" b="1" i="0" u="none" strike="noStrike">
                          <a:solidFill>
                            <a:srgbClr val="000000"/>
                          </a:solidFill>
                          <a:latin typeface="Calibri"/>
                        </a:rPr>
                        <a:t>All</a:t>
                      </a:r>
                    </a:p>
                  </a:txBody>
                  <a:tcPr marL="0" marR="0" marT="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8D8D8"/>
                    </a:solidFill>
                  </a:tcPr>
                </a:tc>
                <a:tc>
                  <a:txBody>
                    <a:bodyPr/>
                    <a:lstStyle/>
                    <a:p>
                      <a:pPr algn="ctr" fontAlgn="ctr"/>
                      <a:r>
                        <a:rPr lang="en-IE" sz="2000" b="1" i="0" u="none" strike="noStrike">
                          <a:solidFill>
                            <a:srgbClr val="FF0000"/>
                          </a:solidFill>
                          <a:latin typeface="Calibri"/>
                        </a:rPr>
                        <a:t>53</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IE" sz="2000" b="1" i="0" u="none" strike="noStrike">
                          <a:solidFill>
                            <a:srgbClr val="FF0000"/>
                          </a:solidFill>
                          <a:latin typeface="Calibri"/>
                        </a:rPr>
                        <a:t>31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IE" sz="2000" b="1" i="0" u="none" strike="noStrike">
                          <a:solidFill>
                            <a:srgbClr val="FF0000"/>
                          </a:solidFill>
                          <a:latin typeface="Calibri"/>
                        </a:rPr>
                        <a:t>26</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IE" sz="2000" b="1" i="0" u="none" strike="noStrike">
                          <a:solidFill>
                            <a:srgbClr val="FF0000"/>
                          </a:solidFill>
                          <a:latin typeface="Calibri"/>
                        </a:rPr>
                        <a:t>29</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IE" sz="2000" b="1" i="0" u="none" strike="noStrike">
                          <a:solidFill>
                            <a:srgbClr val="FF0000"/>
                          </a:solidFill>
                          <a:latin typeface="Calibri"/>
                        </a:rPr>
                        <a:t>53</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IE" sz="2000" b="1" i="0" u="none" strike="noStrike">
                          <a:solidFill>
                            <a:srgbClr val="FF0000"/>
                          </a:solidFill>
                          <a:latin typeface="Calibri"/>
                        </a:rPr>
                        <a:t>51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IE" sz="2000" b="1" i="0" u="none" strike="noStrike">
                          <a:solidFill>
                            <a:srgbClr val="FF0000"/>
                          </a:solidFill>
                          <a:latin typeface="Calibri"/>
                        </a:rPr>
                        <a:t>54</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IE" sz="2000" b="1" i="0" u="none" strike="noStrike">
                          <a:solidFill>
                            <a:srgbClr val="FF0000"/>
                          </a:solidFill>
                          <a:latin typeface="Calibri"/>
                        </a:rPr>
                        <a:t>65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IE" sz="2000" b="1" i="0" u="none" strike="noStrike">
                          <a:solidFill>
                            <a:srgbClr val="FF0000"/>
                          </a:solidFill>
                          <a:latin typeface="Calibri"/>
                        </a:rPr>
                        <a:t>39</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IE" sz="2000" b="1" i="0" u="none" strike="noStrike">
                          <a:solidFill>
                            <a:srgbClr val="FF0000"/>
                          </a:solidFill>
                          <a:latin typeface="Calibri"/>
                        </a:rPr>
                        <a:t>28</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IE" sz="2000" b="1" i="0" u="none" strike="noStrike">
                          <a:solidFill>
                            <a:srgbClr val="FF0000"/>
                          </a:solidFill>
                          <a:latin typeface="Calibri"/>
                        </a:rPr>
                        <a:t>54</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IE" sz="2000" b="1" i="0" u="none" strike="noStrike">
                          <a:solidFill>
                            <a:srgbClr val="FF0000"/>
                          </a:solidFill>
                          <a:latin typeface="Calibri"/>
                        </a:rPr>
                        <a:t>19</a:t>
                      </a:r>
                    </a:p>
                  </a:txBody>
                  <a:tcPr marL="0" marR="0" marT="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IE" sz="2000" b="1" i="0" u="none" strike="noStrike">
                          <a:solidFill>
                            <a:srgbClr val="FF0000"/>
                          </a:solidFill>
                          <a:latin typeface="Calibri"/>
                        </a:rPr>
                        <a:t>502</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Title 1"/>
          <p:cNvSpPr>
            <a:spLocks noGrp="1"/>
          </p:cNvSpPr>
          <p:nvPr>
            <p:ph type="title"/>
          </p:nvPr>
        </p:nvSpPr>
        <p:spPr>
          <a:xfrm>
            <a:off x="457200" y="274638"/>
            <a:ext cx="8435975" cy="706437"/>
          </a:xfrm>
        </p:spPr>
        <p:txBody>
          <a:bodyPr/>
          <a:lstStyle/>
          <a:p>
            <a:pPr algn="ctr" eaLnBrk="1" hangingPunct="1"/>
            <a:r>
              <a:rPr lang="en-IE" smtClean="0"/>
              <a:t>Audit Stage by year – Development</a:t>
            </a:r>
          </a:p>
        </p:txBody>
      </p:sp>
      <p:graphicFrame>
        <p:nvGraphicFramePr>
          <p:cNvPr id="5" name="Table 4"/>
          <p:cNvGraphicFramePr>
            <a:graphicFrameLocks noGrp="1"/>
          </p:cNvGraphicFramePr>
          <p:nvPr/>
        </p:nvGraphicFramePr>
        <p:xfrm>
          <a:off x="250825" y="1557338"/>
          <a:ext cx="8641397" cy="3312370"/>
        </p:xfrm>
        <a:graphic>
          <a:graphicData uri="http://schemas.openxmlformats.org/drawingml/2006/table">
            <a:tbl>
              <a:tblPr/>
              <a:tblGrid>
                <a:gridCol w="682836"/>
                <a:gridCol w="612197"/>
                <a:gridCol w="612197"/>
                <a:gridCol w="612197"/>
                <a:gridCol w="612197"/>
                <a:gridCol w="612197"/>
                <a:gridCol w="612197"/>
                <a:gridCol w="612197"/>
                <a:gridCol w="612197"/>
                <a:gridCol w="612197"/>
                <a:gridCol w="612197"/>
                <a:gridCol w="612197"/>
                <a:gridCol w="612197"/>
                <a:gridCol w="612197"/>
              </a:tblGrid>
              <a:tr h="774155">
                <a:tc>
                  <a:txBody>
                    <a:bodyPr/>
                    <a:lstStyle/>
                    <a:p>
                      <a:pPr algn="ctr" fontAlgn="ctr"/>
                      <a:r>
                        <a:rPr lang="en-IE" sz="2000" b="1" i="0" u="none" strike="noStrike">
                          <a:solidFill>
                            <a:srgbClr val="000000"/>
                          </a:solidFill>
                          <a:latin typeface="Calibri"/>
                        </a:rPr>
                        <a:t>Audit Stage</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8D8D8"/>
                    </a:solidFill>
                  </a:tcPr>
                </a:tc>
                <a:tc>
                  <a:txBody>
                    <a:bodyPr/>
                    <a:lstStyle/>
                    <a:p>
                      <a:pPr algn="ctr" fontAlgn="ctr"/>
                      <a:r>
                        <a:rPr lang="en-IE" sz="2000" b="1" i="0" u="none" strike="noStrike">
                          <a:solidFill>
                            <a:srgbClr val="000000"/>
                          </a:solidFill>
                          <a:latin typeface="Calibri"/>
                        </a:rPr>
                        <a:t>2001</a:t>
                      </a:r>
                    </a:p>
                  </a:txBody>
                  <a:tcPr marL="0" marR="0" marT="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BE5F1"/>
                    </a:solidFill>
                  </a:tcPr>
                </a:tc>
                <a:tc>
                  <a:txBody>
                    <a:bodyPr/>
                    <a:lstStyle/>
                    <a:p>
                      <a:pPr algn="ctr" fontAlgn="ctr"/>
                      <a:r>
                        <a:rPr lang="en-IE" sz="2000" b="1" i="0" u="none" strike="noStrike">
                          <a:solidFill>
                            <a:srgbClr val="000000"/>
                          </a:solidFill>
                          <a:latin typeface="Calibri"/>
                        </a:rPr>
                        <a:t>2002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BE5F1"/>
                    </a:solidFill>
                  </a:tcPr>
                </a:tc>
                <a:tc>
                  <a:txBody>
                    <a:bodyPr/>
                    <a:lstStyle/>
                    <a:p>
                      <a:pPr algn="ctr" fontAlgn="ctr"/>
                      <a:r>
                        <a:rPr lang="en-IE" sz="2000" b="1" i="0" u="none" strike="noStrike">
                          <a:solidFill>
                            <a:srgbClr val="000000"/>
                          </a:solidFill>
                          <a:latin typeface="Calibri"/>
                        </a:rPr>
                        <a:t>2003</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BE5F1"/>
                    </a:solidFill>
                  </a:tcPr>
                </a:tc>
                <a:tc>
                  <a:txBody>
                    <a:bodyPr/>
                    <a:lstStyle/>
                    <a:p>
                      <a:pPr algn="ctr" fontAlgn="ctr"/>
                      <a:r>
                        <a:rPr lang="en-IE" sz="2000" b="1" i="0" u="none" strike="noStrike">
                          <a:solidFill>
                            <a:srgbClr val="000000"/>
                          </a:solidFill>
                          <a:latin typeface="Calibri"/>
                        </a:rPr>
                        <a:t>2004</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BE5F1"/>
                    </a:solidFill>
                  </a:tcPr>
                </a:tc>
                <a:tc>
                  <a:txBody>
                    <a:bodyPr/>
                    <a:lstStyle/>
                    <a:p>
                      <a:pPr algn="ctr" fontAlgn="ctr"/>
                      <a:r>
                        <a:rPr lang="en-IE" sz="2000" b="1" i="0" u="none" strike="noStrike">
                          <a:solidFill>
                            <a:srgbClr val="000000"/>
                          </a:solidFill>
                          <a:latin typeface="Calibri"/>
                        </a:rPr>
                        <a:t>2005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BE5F1"/>
                    </a:solidFill>
                  </a:tcPr>
                </a:tc>
                <a:tc>
                  <a:txBody>
                    <a:bodyPr/>
                    <a:lstStyle/>
                    <a:p>
                      <a:pPr algn="ctr" fontAlgn="ctr"/>
                      <a:r>
                        <a:rPr lang="en-IE" sz="2000" b="1" i="0" u="none" strike="noStrike">
                          <a:solidFill>
                            <a:srgbClr val="000000"/>
                          </a:solidFill>
                          <a:latin typeface="Calibri"/>
                        </a:rPr>
                        <a:t>2006</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BE5F1"/>
                    </a:solidFill>
                  </a:tcPr>
                </a:tc>
                <a:tc>
                  <a:txBody>
                    <a:bodyPr/>
                    <a:lstStyle/>
                    <a:p>
                      <a:pPr algn="ctr" fontAlgn="ctr"/>
                      <a:r>
                        <a:rPr lang="en-IE" sz="2000" b="1" i="0" u="none" strike="noStrike">
                          <a:solidFill>
                            <a:srgbClr val="000000"/>
                          </a:solidFill>
                          <a:latin typeface="Calibri"/>
                        </a:rPr>
                        <a:t>2007</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BE5F1"/>
                    </a:solidFill>
                  </a:tcPr>
                </a:tc>
                <a:tc>
                  <a:txBody>
                    <a:bodyPr/>
                    <a:lstStyle/>
                    <a:p>
                      <a:pPr algn="ctr" fontAlgn="ctr"/>
                      <a:r>
                        <a:rPr lang="en-IE" sz="2000" b="1" i="0" u="none" strike="noStrike">
                          <a:solidFill>
                            <a:srgbClr val="000000"/>
                          </a:solidFill>
                          <a:latin typeface="Calibri"/>
                        </a:rPr>
                        <a:t>2008</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BE5F1"/>
                    </a:solidFill>
                  </a:tcPr>
                </a:tc>
                <a:tc>
                  <a:txBody>
                    <a:bodyPr/>
                    <a:lstStyle/>
                    <a:p>
                      <a:pPr algn="ctr" fontAlgn="ctr"/>
                      <a:r>
                        <a:rPr lang="en-IE" sz="2000" b="1" i="0" u="none" strike="noStrike">
                          <a:solidFill>
                            <a:srgbClr val="000000"/>
                          </a:solidFill>
                          <a:latin typeface="Calibri"/>
                        </a:rPr>
                        <a:t>2009</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BE5F1"/>
                    </a:solidFill>
                  </a:tcPr>
                </a:tc>
                <a:tc>
                  <a:txBody>
                    <a:bodyPr/>
                    <a:lstStyle/>
                    <a:p>
                      <a:pPr algn="ctr" fontAlgn="ctr"/>
                      <a:r>
                        <a:rPr lang="en-IE" sz="2000" b="1" i="0" u="none" strike="noStrike">
                          <a:solidFill>
                            <a:srgbClr val="000000"/>
                          </a:solidFill>
                          <a:latin typeface="Calibri"/>
                        </a:rPr>
                        <a:t>2010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BE5F1"/>
                    </a:solidFill>
                  </a:tcPr>
                </a:tc>
                <a:tc>
                  <a:txBody>
                    <a:bodyPr/>
                    <a:lstStyle/>
                    <a:p>
                      <a:pPr algn="ctr" fontAlgn="ctr"/>
                      <a:r>
                        <a:rPr lang="en-IE" sz="2000" b="1" i="0" u="none" strike="noStrike">
                          <a:solidFill>
                            <a:srgbClr val="000000"/>
                          </a:solidFill>
                          <a:latin typeface="Calibri"/>
                        </a:rPr>
                        <a:t>2011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BE5F1"/>
                    </a:solidFill>
                  </a:tcPr>
                </a:tc>
                <a:tc>
                  <a:txBody>
                    <a:bodyPr/>
                    <a:lstStyle/>
                    <a:p>
                      <a:pPr algn="ctr" fontAlgn="ctr"/>
                      <a:r>
                        <a:rPr lang="en-IE" sz="2000" b="1" i="0" u="none" strike="noStrike">
                          <a:solidFill>
                            <a:srgbClr val="000000"/>
                          </a:solidFill>
                          <a:latin typeface="Calibri"/>
                        </a:rPr>
                        <a:t>2012</a:t>
                      </a:r>
                    </a:p>
                  </a:txBody>
                  <a:tcPr marL="0" marR="0" marT="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BE5F1"/>
                    </a:solidFill>
                  </a:tcPr>
                </a:tc>
                <a:tc>
                  <a:txBody>
                    <a:bodyPr/>
                    <a:lstStyle/>
                    <a:p>
                      <a:pPr algn="ctr" fontAlgn="ctr"/>
                      <a:r>
                        <a:rPr lang="en-IE" sz="2000" b="1" i="0" u="none" strike="noStrike">
                          <a:solidFill>
                            <a:srgbClr val="000000"/>
                          </a:solidFill>
                          <a:latin typeface="Calibri"/>
                        </a:rPr>
                        <a:t>Total</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BE5F1"/>
                    </a:solidFill>
                  </a:tcPr>
                </a:tc>
              </a:tr>
              <a:tr h="507643">
                <a:tc>
                  <a:txBody>
                    <a:bodyPr/>
                    <a:lstStyle/>
                    <a:p>
                      <a:pPr algn="ctr" fontAlgn="ctr"/>
                      <a:r>
                        <a:rPr lang="en-IE" sz="2000" b="1" i="0" u="none" strike="noStrike">
                          <a:solidFill>
                            <a:srgbClr val="000000"/>
                          </a:solidFill>
                          <a:latin typeface="Calibri"/>
                        </a:rPr>
                        <a:t>F</a:t>
                      </a:r>
                    </a:p>
                  </a:txBody>
                  <a:tcPr marL="0" marR="0" marT="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8D8D8"/>
                    </a:solidFill>
                  </a:tcPr>
                </a:tc>
                <a:tc>
                  <a:txBody>
                    <a:bodyPr/>
                    <a:lstStyle/>
                    <a:p>
                      <a:pPr algn="ctr" fontAlgn="ctr"/>
                      <a:endParaRPr lang="en-IE" sz="2000" b="1" i="0" u="none" strike="noStrike">
                        <a:solidFill>
                          <a:schemeClr val="tx1"/>
                        </a:solidFill>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endParaRPr lang="en-IE" sz="2000" b="1" i="0" u="none" strike="noStrike">
                        <a:solidFill>
                          <a:schemeClr val="tx1"/>
                        </a:solidFill>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endParaRPr lang="en-IE" sz="2000" b="1" i="0" u="none" strike="noStrike">
                        <a:solidFill>
                          <a:schemeClr val="tx1"/>
                        </a:solidFill>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endParaRPr lang="en-IE" sz="2000" b="1" i="0" u="none" strike="noStrike">
                        <a:solidFill>
                          <a:schemeClr val="tx1"/>
                        </a:solidFill>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IE" sz="2000" b="1" i="0" u="none" strike="noStrike">
                          <a:solidFill>
                            <a:schemeClr val="tx1"/>
                          </a:solidFill>
                          <a:latin typeface="Calibri"/>
                        </a:rPr>
                        <a:t>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IE" sz="2000" b="1" i="0" u="none" strike="noStrike">
                          <a:solidFill>
                            <a:schemeClr val="tx1"/>
                          </a:solidFill>
                          <a:latin typeface="Calibri"/>
                        </a:rPr>
                        <a:t>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endParaRPr lang="en-IE" sz="2000" b="1" i="0" u="none" strike="noStrike">
                        <a:solidFill>
                          <a:schemeClr val="tx1"/>
                        </a:solidFill>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IE" sz="2000" b="1" i="0" u="none" strike="noStrike">
                          <a:solidFill>
                            <a:schemeClr val="tx1"/>
                          </a:solidFill>
                          <a:latin typeface="Calibri"/>
                        </a:rPr>
                        <a:t>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endParaRPr lang="en-IE" sz="2000" b="1" i="0" u="none" strike="noStrike">
                        <a:solidFill>
                          <a:schemeClr val="tx1"/>
                        </a:solidFill>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endParaRPr lang="en-IE" sz="2000" b="1" i="0" u="none" strike="noStrike">
                        <a:solidFill>
                          <a:schemeClr val="tx1"/>
                        </a:solidFill>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endParaRPr lang="en-IE" sz="2000" b="1" i="0" u="none" strike="noStrike">
                        <a:solidFill>
                          <a:schemeClr val="tx1"/>
                        </a:solidFill>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endParaRPr lang="en-IE" sz="2000" b="1" i="0" u="none" strike="noStrike">
                        <a:solidFill>
                          <a:schemeClr val="tx1"/>
                        </a:solidFill>
                        <a:latin typeface="Calibri"/>
                      </a:endParaRPr>
                    </a:p>
                  </a:txBody>
                  <a:tcPr marL="0" marR="0" marT="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IE" sz="2000" b="1" i="0" u="none" strike="noStrike">
                          <a:solidFill>
                            <a:srgbClr val="FF0000"/>
                          </a:solidFill>
                          <a:latin typeface="Calibri"/>
                        </a:rPr>
                        <a:t>4</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507643">
                <a:tc>
                  <a:txBody>
                    <a:bodyPr/>
                    <a:lstStyle/>
                    <a:p>
                      <a:pPr algn="ctr" fontAlgn="ctr"/>
                      <a:r>
                        <a:rPr lang="en-IE" sz="2000" b="1" i="0" u="none" strike="noStrike">
                          <a:solidFill>
                            <a:srgbClr val="000000"/>
                          </a:solidFill>
                          <a:latin typeface="Calibri"/>
                        </a:rPr>
                        <a:t>1</a:t>
                      </a:r>
                    </a:p>
                  </a:txBody>
                  <a:tcPr marL="0" marR="0" marT="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8D8D8"/>
                    </a:solidFill>
                  </a:tcPr>
                </a:tc>
                <a:tc>
                  <a:txBody>
                    <a:bodyPr/>
                    <a:lstStyle/>
                    <a:p>
                      <a:pPr algn="ctr" fontAlgn="ctr"/>
                      <a:endParaRPr lang="en-IE" sz="2000" b="1" i="0" u="none" strike="noStrike">
                        <a:solidFill>
                          <a:schemeClr val="tx1"/>
                        </a:solidFill>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endParaRPr lang="en-IE" sz="2000" b="1" i="0" u="none" strike="noStrike">
                        <a:solidFill>
                          <a:schemeClr val="tx1"/>
                        </a:solidFill>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IE" sz="2000" b="1" i="0" u="none" strike="noStrike">
                          <a:solidFill>
                            <a:schemeClr val="tx1"/>
                          </a:solidFill>
                          <a:latin typeface="Calibri"/>
                        </a:rPr>
                        <a:t>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IE" sz="2000" b="1" i="0" u="none" strike="noStrike">
                          <a:solidFill>
                            <a:schemeClr val="tx1"/>
                          </a:solidFill>
                          <a:latin typeface="Calibri"/>
                        </a:rPr>
                        <a:t>33</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IE" sz="2000" b="1" i="0" u="none" strike="noStrike">
                          <a:solidFill>
                            <a:schemeClr val="tx1"/>
                          </a:solidFill>
                          <a:latin typeface="Calibri"/>
                        </a:rPr>
                        <a:t>87</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IE" sz="2000" b="1" i="0" u="none" strike="noStrike">
                          <a:solidFill>
                            <a:schemeClr val="tx1"/>
                          </a:solidFill>
                          <a:latin typeface="Calibri"/>
                        </a:rPr>
                        <a:t>55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IE" sz="2000" b="1" i="0" u="none" strike="noStrike">
                          <a:solidFill>
                            <a:schemeClr val="tx1"/>
                          </a:solidFill>
                          <a:latin typeface="Calibri"/>
                        </a:rPr>
                        <a:t>61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IE" sz="2000" b="1" i="0" u="none" strike="noStrike">
                          <a:solidFill>
                            <a:schemeClr val="tx1"/>
                          </a:solidFill>
                          <a:latin typeface="Calibri"/>
                        </a:rPr>
                        <a:t>92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IE" sz="2000" b="1" i="0" u="none" strike="noStrike">
                          <a:solidFill>
                            <a:schemeClr val="tx1"/>
                          </a:solidFill>
                          <a:latin typeface="Calibri"/>
                        </a:rPr>
                        <a:t>27</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IE" sz="2000" b="1" i="0" u="none" strike="noStrike">
                          <a:solidFill>
                            <a:schemeClr val="tx1"/>
                          </a:solidFill>
                          <a:latin typeface="Calibri"/>
                        </a:rPr>
                        <a:t>15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IE" sz="2000" b="1" i="0" u="none" strike="noStrike">
                          <a:solidFill>
                            <a:schemeClr val="tx1"/>
                          </a:solidFill>
                          <a:latin typeface="Calibri"/>
                        </a:rPr>
                        <a:t>12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IE" sz="2000" b="1" i="0" u="none" strike="noStrike">
                          <a:solidFill>
                            <a:schemeClr val="tx1"/>
                          </a:solidFill>
                          <a:latin typeface="Calibri"/>
                        </a:rPr>
                        <a:t>1</a:t>
                      </a:r>
                    </a:p>
                  </a:txBody>
                  <a:tcPr marL="0" marR="0" marT="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IE" sz="2000" b="1" i="0" u="none" strike="noStrike">
                          <a:solidFill>
                            <a:srgbClr val="FF0000"/>
                          </a:solidFill>
                          <a:latin typeface="Calibri"/>
                        </a:rPr>
                        <a:t>388</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507643">
                <a:tc>
                  <a:txBody>
                    <a:bodyPr/>
                    <a:lstStyle/>
                    <a:p>
                      <a:pPr algn="ctr" fontAlgn="ctr"/>
                      <a:r>
                        <a:rPr lang="en-IE" sz="2000" b="1" i="0" u="none" strike="noStrike">
                          <a:solidFill>
                            <a:srgbClr val="000000"/>
                          </a:solidFill>
                          <a:latin typeface="Calibri"/>
                        </a:rPr>
                        <a:t>2</a:t>
                      </a:r>
                    </a:p>
                  </a:txBody>
                  <a:tcPr marL="0" marR="0" marT="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8D8D8"/>
                    </a:solidFill>
                  </a:tcPr>
                </a:tc>
                <a:tc>
                  <a:txBody>
                    <a:bodyPr/>
                    <a:lstStyle/>
                    <a:p>
                      <a:pPr algn="ctr" fontAlgn="ctr"/>
                      <a:endParaRPr lang="en-IE" sz="2000" b="1" i="0" u="none" strike="noStrike">
                        <a:solidFill>
                          <a:schemeClr val="tx1"/>
                        </a:solidFill>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endParaRPr lang="en-IE" sz="2000" b="1" i="0" u="none" strike="noStrike">
                        <a:solidFill>
                          <a:schemeClr val="tx1"/>
                        </a:solidFill>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IE" sz="2000" b="1" i="0" u="none" strike="noStrike">
                          <a:solidFill>
                            <a:schemeClr val="tx1"/>
                          </a:solidFill>
                          <a:latin typeface="Calibri"/>
                        </a:rPr>
                        <a:t>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IE" sz="2000" b="1" i="0" u="none" strike="noStrike">
                          <a:solidFill>
                            <a:schemeClr val="tx1"/>
                          </a:solidFill>
                          <a:latin typeface="Calibri"/>
                        </a:rPr>
                        <a:t>27</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IE" sz="2000" b="1" i="0" u="none" strike="noStrike">
                          <a:solidFill>
                            <a:schemeClr val="tx1"/>
                          </a:solidFill>
                          <a:latin typeface="Calibri"/>
                        </a:rPr>
                        <a:t>50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IE" sz="2000" b="1" i="0" u="none" strike="noStrike">
                          <a:solidFill>
                            <a:schemeClr val="tx1"/>
                          </a:solidFill>
                          <a:latin typeface="Calibri"/>
                        </a:rPr>
                        <a:t>34</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IE" sz="2000" b="1" i="0" u="none" strike="noStrike">
                          <a:solidFill>
                            <a:schemeClr val="tx1"/>
                          </a:solidFill>
                          <a:latin typeface="Calibri"/>
                        </a:rPr>
                        <a:t>31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IE" sz="2000" b="1" i="0" u="none" strike="noStrike">
                          <a:solidFill>
                            <a:schemeClr val="tx1"/>
                          </a:solidFill>
                          <a:latin typeface="Calibri"/>
                        </a:rPr>
                        <a:t>53</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IE" sz="2000" b="1" i="0" u="none" strike="noStrike">
                          <a:solidFill>
                            <a:schemeClr val="tx1"/>
                          </a:solidFill>
                          <a:latin typeface="Calibri"/>
                        </a:rPr>
                        <a:t>28</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IE" sz="2000" b="1" i="0" u="none" strike="noStrike">
                          <a:solidFill>
                            <a:schemeClr val="tx1"/>
                          </a:solidFill>
                          <a:latin typeface="Calibri"/>
                        </a:rPr>
                        <a:t>14</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IE" sz="2000" b="1" i="0" u="none" strike="noStrike">
                          <a:solidFill>
                            <a:schemeClr val="tx1"/>
                          </a:solidFill>
                          <a:latin typeface="Calibri"/>
                        </a:rPr>
                        <a:t>3</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IE" sz="2000" b="1" i="0" u="none" strike="noStrike">
                          <a:solidFill>
                            <a:schemeClr val="tx1"/>
                          </a:solidFill>
                          <a:latin typeface="Calibri"/>
                        </a:rPr>
                        <a:t>4</a:t>
                      </a:r>
                    </a:p>
                  </a:txBody>
                  <a:tcPr marL="0" marR="0" marT="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IE" sz="2000" b="1" i="0" u="none" strike="noStrike">
                          <a:solidFill>
                            <a:srgbClr val="FF0000"/>
                          </a:solidFill>
                          <a:latin typeface="Calibri"/>
                        </a:rPr>
                        <a:t>249</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507643">
                <a:tc>
                  <a:txBody>
                    <a:bodyPr/>
                    <a:lstStyle/>
                    <a:p>
                      <a:pPr algn="ctr" fontAlgn="ctr"/>
                      <a:r>
                        <a:rPr lang="en-IE" sz="2000" b="1" i="0" u="none" strike="noStrike">
                          <a:solidFill>
                            <a:srgbClr val="000000"/>
                          </a:solidFill>
                          <a:latin typeface="Calibri"/>
                        </a:rPr>
                        <a:t>3</a:t>
                      </a:r>
                    </a:p>
                  </a:txBody>
                  <a:tcPr marL="0" marR="0" marT="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8D8D8"/>
                    </a:solidFill>
                  </a:tcPr>
                </a:tc>
                <a:tc>
                  <a:txBody>
                    <a:bodyPr/>
                    <a:lstStyle/>
                    <a:p>
                      <a:pPr algn="ctr" fontAlgn="ctr"/>
                      <a:endParaRPr lang="en-IE" sz="2000" b="1" i="0" u="none" strike="noStrike">
                        <a:solidFill>
                          <a:schemeClr val="tx1"/>
                        </a:solidFill>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endParaRPr lang="en-IE" sz="2000" b="1" i="0" u="none" strike="noStrike">
                        <a:solidFill>
                          <a:schemeClr val="tx1"/>
                        </a:solidFill>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endParaRPr lang="en-IE" sz="2000" b="1" i="0" u="none" strike="noStrike">
                        <a:solidFill>
                          <a:schemeClr val="tx1"/>
                        </a:solidFill>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IE" sz="2000" b="1" i="0" u="none" strike="noStrike">
                          <a:solidFill>
                            <a:schemeClr val="tx1"/>
                          </a:solidFill>
                          <a:latin typeface="Calibri"/>
                        </a:rPr>
                        <a:t>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IE" sz="2000" b="1" i="0" u="none" strike="noStrike">
                          <a:solidFill>
                            <a:schemeClr val="tx1"/>
                          </a:solidFill>
                          <a:latin typeface="Calibri"/>
                        </a:rPr>
                        <a:t>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IE" sz="2000" b="1" i="0" u="none" strike="noStrike">
                          <a:solidFill>
                            <a:schemeClr val="tx1"/>
                          </a:solidFill>
                          <a:latin typeface="Calibri"/>
                        </a:rPr>
                        <a:t>3</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IE" sz="2000" b="1" i="0" u="none" strike="noStrike">
                          <a:solidFill>
                            <a:schemeClr val="tx1"/>
                          </a:solidFill>
                          <a:latin typeface="Calibri"/>
                        </a:rPr>
                        <a:t>3</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IE" sz="2000" b="1" i="0" u="none" strike="noStrike">
                          <a:solidFill>
                            <a:schemeClr val="tx1"/>
                          </a:solidFill>
                          <a:latin typeface="Calibri"/>
                        </a:rPr>
                        <a:t>13</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IE" sz="2000" b="1" i="0" u="none" strike="noStrike">
                          <a:solidFill>
                            <a:schemeClr val="tx1"/>
                          </a:solidFill>
                          <a:latin typeface="Calibri"/>
                        </a:rPr>
                        <a:t>13</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IE" sz="2000" b="1" i="0" u="none" strike="noStrike">
                          <a:solidFill>
                            <a:schemeClr val="tx1"/>
                          </a:solidFill>
                          <a:latin typeface="Calibri"/>
                        </a:rPr>
                        <a:t>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IE" sz="2000" b="1" i="0" u="none" strike="noStrike">
                          <a:solidFill>
                            <a:schemeClr val="tx1"/>
                          </a:solidFill>
                          <a:latin typeface="Calibri"/>
                        </a:rPr>
                        <a:t>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endParaRPr lang="en-IE" sz="2000" b="1" i="0" u="none" strike="noStrike">
                        <a:solidFill>
                          <a:schemeClr val="tx1"/>
                        </a:solidFill>
                        <a:latin typeface="Calibri"/>
                      </a:endParaRPr>
                    </a:p>
                  </a:txBody>
                  <a:tcPr marL="0" marR="0" marT="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IE" sz="2000" b="1" i="0" u="none" strike="noStrike">
                          <a:solidFill>
                            <a:srgbClr val="FF0000"/>
                          </a:solidFill>
                          <a:latin typeface="Calibri"/>
                        </a:rPr>
                        <a:t>40</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07643">
                <a:tc>
                  <a:txBody>
                    <a:bodyPr/>
                    <a:lstStyle/>
                    <a:p>
                      <a:pPr algn="ctr" fontAlgn="ctr"/>
                      <a:r>
                        <a:rPr lang="en-IE" sz="2000" b="1" i="0" u="none" strike="noStrike">
                          <a:solidFill>
                            <a:srgbClr val="000000"/>
                          </a:solidFill>
                          <a:latin typeface="Calibri"/>
                        </a:rPr>
                        <a:t>All</a:t>
                      </a:r>
                    </a:p>
                  </a:txBody>
                  <a:tcPr marL="0" marR="0" marT="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8D8D8"/>
                    </a:solidFill>
                  </a:tcPr>
                </a:tc>
                <a:tc>
                  <a:txBody>
                    <a:bodyPr/>
                    <a:lstStyle/>
                    <a:p>
                      <a:pPr algn="ctr" fontAlgn="ctr"/>
                      <a:r>
                        <a:rPr lang="en-IE" sz="2000" b="1" i="0" u="none" strike="noStrike">
                          <a:solidFill>
                            <a:srgbClr val="FF0000"/>
                          </a:solidFill>
                          <a:latin typeface="Calibri"/>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IE" sz="2000" b="1" i="0" u="none" strike="noStrike">
                          <a:solidFill>
                            <a:srgbClr val="FF0000"/>
                          </a:solidFill>
                          <a:latin typeface="Calibri"/>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IE" sz="2000" b="1" i="0" u="none" strike="noStrike">
                          <a:solidFill>
                            <a:srgbClr val="FF0000"/>
                          </a:solidFill>
                          <a:latin typeface="Calibri"/>
                        </a:rPr>
                        <a:t>10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IE" sz="2000" b="1" i="0" u="none" strike="noStrike">
                          <a:solidFill>
                            <a:srgbClr val="FF0000"/>
                          </a:solidFill>
                          <a:latin typeface="Calibri"/>
                        </a:rPr>
                        <a:t>61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IE" sz="2000" b="1" i="0" u="none" strike="noStrike">
                          <a:solidFill>
                            <a:srgbClr val="FF0000"/>
                          </a:solidFill>
                          <a:latin typeface="Calibri"/>
                        </a:rPr>
                        <a:t>143</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IE" sz="2000" b="1" i="0" u="none" strike="noStrike">
                          <a:solidFill>
                            <a:srgbClr val="FF0000"/>
                          </a:solidFill>
                          <a:latin typeface="Calibri"/>
                        </a:rPr>
                        <a:t>94</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IE" sz="2000" b="1" i="0" u="none" strike="noStrike">
                          <a:solidFill>
                            <a:srgbClr val="FF0000"/>
                          </a:solidFill>
                          <a:latin typeface="Calibri"/>
                        </a:rPr>
                        <a:t>95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IE" sz="2000" b="1" i="0" u="none" strike="noStrike">
                          <a:solidFill>
                            <a:srgbClr val="FF0000"/>
                          </a:solidFill>
                          <a:latin typeface="Calibri"/>
                        </a:rPr>
                        <a:t>159</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IE" sz="2000" b="1" i="0" u="none" strike="noStrike">
                          <a:solidFill>
                            <a:srgbClr val="FF0000"/>
                          </a:solidFill>
                          <a:latin typeface="Calibri"/>
                        </a:rPr>
                        <a:t>68</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IE" sz="2000" b="1" i="0" u="none" strike="noStrike">
                          <a:solidFill>
                            <a:srgbClr val="FF0000"/>
                          </a:solidFill>
                          <a:latin typeface="Calibri"/>
                        </a:rPr>
                        <a:t>30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IE" sz="2000" b="1" i="0" u="none" strike="noStrike">
                          <a:solidFill>
                            <a:srgbClr val="FF0000"/>
                          </a:solidFill>
                          <a:latin typeface="Calibri"/>
                        </a:rPr>
                        <a:t>16</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IE" sz="2000" b="1" i="0" u="none" strike="noStrike">
                          <a:solidFill>
                            <a:srgbClr val="FF0000"/>
                          </a:solidFill>
                          <a:latin typeface="Calibri"/>
                        </a:rPr>
                        <a:t>5</a:t>
                      </a:r>
                    </a:p>
                  </a:txBody>
                  <a:tcPr marL="0" marR="0" marT="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IE" sz="2000" b="1" i="0" u="none" strike="noStrike">
                          <a:solidFill>
                            <a:srgbClr val="FF0000"/>
                          </a:solidFill>
                          <a:latin typeface="Calibri"/>
                        </a:rPr>
                        <a:t>681</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Title 1"/>
          <p:cNvSpPr>
            <a:spLocks noGrp="1"/>
          </p:cNvSpPr>
          <p:nvPr>
            <p:ph type="title"/>
          </p:nvPr>
        </p:nvSpPr>
        <p:spPr>
          <a:xfrm>
            <a:off x="1115616" y="260648"/>
            <a:ext cx="6659563" cy="649287"/>
          </a:xfrm>
        </p:spPr>
        <p:txBody>
          <a:bodyPr/>
          <a:lstStyle/>
          <a:p>
            <a:pPr algn="ctr" eaLnBrk="1" hangingPunct="1"/>
            <a:r>
              <a:rPr lang="en-IE" smtClean="0"/>
              <a:t>Eleven years of Auditors</a:t>
            </a:r>
          </a:p>
        </p:txBody>
      </p:sp>
      <p:sp>
        <p:nvSpPr>
          <p:cNvPr id="34819" name="Content Placeholder 2"/>
          <p:cNvSpPr>
            <a:spLocks noGrp="1"/>
          </p:cNvSpPr>
          <p:nvPr>
            <p:ph idx="1"/>
          </p:nvPr>
        </p:nvSpPr>
        <p:spPr>
          <a:xfrm>
            <a:off x="611188" y="1600200"/>
            <a:ext cx="8075612" cy="3844925"/>
          </a:xfrm>
        </p:spPr>
        <p:txBody>
          <a:bodyPr/>
          <a:lstStyle/>
          <a:p>
            <a:pPr eaLnBrk="1" hangingPunct="1"/>
            <a:r>
              <a:rPr lang="en-IE" sz="2800" smtClean="0"/>
              <a:t>289 Auditors approved</a:t>
            </a:r>
          </a:p>
          <a:p>
            <a:pPr eaLnBrk="1" hangingPunct="1"/>
            <a:r>
              <a:rPr lang="en-IE" sz="2800" smtClean="0"/>
              <a:t>Surge of 53 in first year - 2001</a:t>
            </a:r>
          </a:p>
          <a:p>
            <a:pPr eaLnBrk="1" hangingPunct="1"/>
            <a:r>
              <a:rPr lang="en-IE" sz="2800" smtClean="0"/>
              <a:t>Settled to 20 - 25 new auditors each year </a:t>
            </a:r>
          </a:p>
          <a:p>
            <a:pPr eaLnBrk="1" hangingPunct="1"/>
            <a:endParaRPr lang="en-IE" smtClean="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Title 1"/>
          <p:cNvSpPr>
            <a:spLocks noGrp="1"/>
          </p:cNvSpPr>
          <p:nvPr>
            <p:ph type="title"/>
          </p:nvPr>
        </p:nvSpPr>
        <p:spPr>
          <a:xfrm>
            <a:off x="395288" y="0"/>
            <a:ext cx="8229600" cy="1143000"/>
          </a:xfrm>
        </p:spPr>
        <p:txBody>
          <a:bodyPr/>
          <a:lstStyle/>
          <a:p>
            <a:pPr algn="ctr" eaLnBrk="1" hangingPunct="1"/>
            <a:r>
              <a:rPr lang="en-IE" smtClean="0"/>
              <a:t>New Auditors Each Year</a:t>
            </a:r>
          </a:p>
        </p:txBody>
      </p:sp>
      <p:graphicFrame>
        <p:nvGraphicFramePr>
          <p:cNvPr id="5" name="Content Placeholder 3"/>
          <p:cNvGraphicFramePr>
            <a:graphicFrameLocks noGrp="1"/>
          </p:cNvGraphicFramePr>
          <p:nvPr>
            <p:ph idx="1"/>
          </p:nvPr>
        </p:nvGraphicFramePr>
        <p:xfrm>
          <a:off x="0" y="908720"/>
          <a:ext cx="9144000" cy="5328592"/>
        </p:xfrm>
        <a:graphic>
          <a:graphicData uri="http://schemas.openxmlformats.org/drawingml/2006/chart">
            <c:chart xmlns:c="http://schemas.openxmlformats.org/drawingml/2006/chart" xmlns:r="http://schemas.openxmlformats.org/officeDocument/2006/relationships" r:id="rId2"/>
          </a:graphicData>
        </a:graphic>
      </p:graphicFrame>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Title 1"/>
          <p:cNvSpPr>
            <a:spLocks noGrp="1"/>
          </p:cNvSpPr>
          <p:nvPr>
            <p:ph type="title"/>
          </p:nvPr>
        </p:nvSpPr>
        <p:spPr>
          <a:xfrm>
            <a:off x="323850" y="274638"/>
            <a:ext cx="8569325" cy="1143000"/>
          </a:xfrm>
        </p:spPr>
        <p:txBody>
          <a:bodyPr/>
          <a:lstStyle/>
          <a:p>
            <a:pPr algn="ctr"/>
            <a:r>
              <a:rPr lang="en-IE" smtClean="0"/>
              <a:t>Road Safety Audit Approvals System</a:t>
            </a:r>
          </a:p>
        </p:txBody>
      </p:sp>
      <p:sp>
        <p:nvSpPr>
          <p:cNvPr id="36867" name="Content Placeholder 2"/>
          <p:cNvSpPr>
            <a:spLocks noGrp="1"/>
          </p:cNvSpPr>
          <p:nvPr>
            <p:ph idx="1"/>
          </p:nvPr>
        </p:nvSpPr>
        <p:spPr>
          <a:xfrm>
            <a:off x="457200" y="1916113"/>
            <a:ext cx="8229600" cy="4210050"/>
          </a:xfrm>
        </p:spPr>
        <p:txBody>
          <a:bodyPr/>
          <a:lstStyle/>
          <a:p>
            <a:r>
              <a:rPr lang="en-IE" sz="2800" smtClean="0"/>
              <a:t>RSAAS in operation since start of 2010  </a:t>
            </a:r>
          </a:p>
          <a:p>
            <a:r>
              <a:rPr lang="en-IE" sz="2800" smtClean="0"/>
              <a:t>Online system</a:t>
            </a:r>
          </a:p>
          <a:p>
            <a:r>
              <a:rPr lang="en-IE" sz="2800" smtClean="0"/>
              <a:t>102 auditors on the system</a:t>
            </a:r>
          </a:p>
          <a:p>
            <a:r>
              <a:rPr lang="en-IE" sz="2800" smtClean="0"/>
              <a:t>61 existing auditors re-registered, 41 new</a:t>
            </a:r>
          </a:p>
          <a:p>
            <a:r>
              <a:rPr lang="en-IE" sz="2800" smtClean="0"/>
              <a:t>Mostly (80%) Consultants</a:t>
            </a:r>
          </a:p>
          <a:p>
            <a:endParaRPr lang="en-IE" smtClean="0"/>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Title 1"/>
          <p:cNvSpPr>
            <a:spLocks noGrp="1"/>
          </p:cNvSpPr>
          <p:nvPr>
            <p:ph type="title"/>
          </p:nvPr>
        </p:nvSpPr>
        <p:spPr>
          <a:xfrm>
            <a:off x="1259632" y="116632"/>
            <a:ext cx="6659563" cy="649287"/>
          </a:xfrm>
        </p:spPr>
        <p:txBody>
          <a:bodyPr/>
          <a:lstStyle/>
          <a:p>
            <a:pPr algn="ctr"/>
            <a:r>
              <a:rPr lang="en-IE" smtClean="0"/>
              <a:t>Auditors on RSAAS – 102</a:t>
            </a:r>
          </a:p>
        </p:txBody>
      </p:sp>
      <p:graphicFrame>
        <p:nvGraphicFramePr>
          <p:cNvPr id="4" name="Chart 3"/>
          <p:cNvGraphicFramePr>
            <a:graphicFrameLocks/>
          </p:cNvGraphicFramePr>
          <p:nvPr/>
        </p:nvGraphicFramePr>
        <p:xfrm>
          <a:off x="2339752" y="1268760"/>
          <a:ext cx="4628486" cy="4968552"/>
        </p:xfrm>
        <a:graphic>
          <a:graphicData uri="http://schemas.openxmlformats.org/drawingml/2006/chart">
            <c:chart xmlns:c="http://schemas.openxmlformats.org/drawingml/2006/chart" xmlns:r="http://schemas.openxmlformats.org/officeDocument/2006/relationships" r:id="rId2"/>
          </a:graphicData>
        </a:graphic>
      </p:graphicFrame>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Title 1"/>
          <p:cNvSpPr>
            <a:spLocks noGrp="1"/>
          </p:cNvSpPr>
          <p:nvPr>
            <p:ph type="title"/>
          </p:nvPr>
        </p:nvSpPr>
        <p:spPr>
          <a:xfrm>
            <a:off x="539750" y="188913"/>
            <a:ext cx="8229600" cy="633412"/>
          </a:xfrm>
        </p:spPr>
        <p:txBody>
          <a:bodyPr/>
          <a:lstStyle/>
          <a:p>
            <a:pPr algn="ctr" eaLnBrk="1" hangingPunct="1"/>
            <a:r>
              <a:rPr lang="en-IE" smtClean="0"/>
              <a:t>Auditors</a:t>
            </a:r>
          </a:p>
        </p:txBody>
      </p:sp>
      <p:sp>
        <p:nvSpPr>
          <p:cNvPr id="36867" name="Content Placeholder 2"/>
          <p:cNvSpPr>
            <a:spLocks noGrp="1"/>
          </p:cNvSpPr>
          <p:nvPr>
            <p:ph idx="1"/>
          </p:nvPr>
        </p:nvSpPr>
        <p:spPr>
          <a:xfrm>
            <a:off x="457200" y="1268759"/>
            <a:ext cx="8229600" cy="4857403"/>
          </a:xfrm>
        </p:spPr>
        <p:txBody>
          <a:bodyPr/>
          <a:lstStyle/>
          <a:p>
            <a:pPr eaLnBrk="1" hangingPunct="1">
              <a:defRPr/>
            </a:pPr>
            <a:r>
              <a:rPr lang="en-IE" sz="2800" smtClean="0"/>
              <a:t>Out of 289 approved auditors:</a:t>
            </a:r>
          </a:p>
          <a:p>
            <a:pPr marL="720725" indent="-365125" eaLnBrk="1" hangingPunct="1">
              <a:defRPr/>
            </a:pPr>
            <a:r>
              <a:rPr lang="en-IE" smtClean="0"/>
              <a:t>Over 40% of all audits in 11 years done by small group </a:t>
            </a:r>
          </a:p>
          <a:p>
            <a:pPr marL="720725" indent="0" eaLnBrk="1" hangingPunct="1">
              <a:buFont typeface="Arial" charset="0"/>
              <a:buNone/>
              <a:defRPr/>
            </a:pPr>
            <a:r>
              <a:rPr lang="en-IE" smtClean="0"/>
              <a:t>Just 15 auditors  - 5% of all  </a:t>
            </a:r>
          </a:p>
          <a:p>
            <a:pPr marL="355600" indent="-269875" eaLnBrk="1" hangingPunct="1">
              <a:spcBef>
                <a:spcPts val="1800"/>
              </a:spcBef>
              <a:defRPr/>
            </a:pPr>
            <a:r>
              <a:rPr lang="en-IE" sz="2800" smtClean="0"/>
              <a:t>In recent years (RSAAS) </a:t>
            </a:r>
          </a:p>
          <a:p>
            <a:pPr marL="355600" indent="0" eaLnBrk="1" hangingPunct="1">
              <a:spcBef>
                <a:spcPts val="600"/>
              </a:spcBef>
              <a:buFont typeface="Arial" charset="0"/>
              <a:buNone/>
              <a:defRPr/>
            </a:pPr>
            <a:r>
              <a:rPr lang="en-IE" sz="2800" smtClean="0"/>
              <a:t>Out of 102 approved auditors :</a:t>
            </a:r>
          </a:p>
          <a:p>
            <a:pPr marL="720725" indent="-365125" eaLnBrk="1" hangingPunct="1">
              <a:defRPr/>
            </a:pPr>
            <a:r>
              <a:rPr lang="en-IE" smtClean="0"/>
              <a:t>Active 5% of auditors now doing 35% of all audits</a:t>
            </a:r>
          </a:p>
          <a:p>
            <a:pPr marL="720725" indent="-365125" eaLnBrk="1" hangingPunct="1">
              <a:defRPr/>
            </a:pPr>
            <a:r>
              <a:rPr lang="en-IE" smtClean="0"/>
              <a:t>All consultants</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Title 1"/>
          <p:cNvSpPr>
            <a:spLocks noGrp="1"/>
          </p:cNvSpPr>
          <p:nvPr>
            <p:ph type="title"/>
          </p:nvPr>
        </p:nvSpPr>
        <p:spPr>
          <a:xfrm>
            <a:off x="457200" y="274638"/>
            <a:ext cx="8229600" cy="1209675"/>
          </a:xfrm>
        </p:spPr>
        <p:txBody>
          <a:bodyPr/>
          <a:lstStyle/>
          <a:p>
            <a:pPr algn="ctr" eaLnBrk="1" hangingPunct="1"/>
            <a:r>
              <a:rPr lang="en-IE" smtClean="0"/>
              <a:t>Is Road Safety Audit Working?</a:t>
            </a:r>
            <a:br>
              <a:rPr lang="en-IE" smtClean="0"/>
            </a:br>
            <a:r>
              <a:rPr lang="en-IE" smtClean="0"/>
              <a:t>Yes</a:t>
            </a:r>
          </a:p>
        </p:txBody>
      </p:sp>
      <p:sp>
        <p:nvSpPr>
          <p:cNvPr id="39939" name="Content Placeholder 2"/>
          <p:cNvSpPr>
            <a:spLocks noGrp="1"/>
          </p:cNvSpPr>
          <p:nvPr>
            <p:ph idx="1"/>
          </p:nvPr>
        </p:nvSpPr>
        <p:spPr>
          <a:xfrm>
            <a:off x="755650" y="1484784"/>
            <a:ext cx="8064500" cy="4569941"/>
          </a:xfrm>
        </p:spPr>
        <p:txBody>
          <a:bodyPr/>
          <a:lstStyle/>
          <a:p>
            <a:pPr eaLnBrk="1" hangingPunct="1"/>
            <a:r>
              <a:rPr lang="en-IE" sz="2800" smtClean="0"/>
              <a:t>Way of checking safety of new schemes</a:t>
            </a:r>
          </a:p>
          <a:p>
            <a:pPr lvl="1" eaLnBrk="1" hangingPunct="1"/>
            <a:r>
              <a:rPr lang="en-IE" sz="2800" b="1" smtClean="0"/>
              <a:t>System now firmly established  </a:t>
            </a:r>
          </a:p>
          <a:p>
            <a:pPr lvl="1" eaLnBrk="1" hangingPunct="1"/>
            <a:r>
              <a:rPr lang="en-IE" sz="2800" b="1" smtClean="0"/>
              <a:t>Most schemes undergo audit at some stage, if not all required stages </a:t>
            </a:r>
          </a:p>
          <a:p>
            <a:pPr lvl="1" eaLnBrk="1" hangingPunct="1"/>
            <a:r>
              <a:rPr lang="en-IE" sz="2800" b="1" smtClean="0"/>
              <a:t>Concept of safety audit is now accepted by designers  </a:t>
            </a:r>
          </a:p>
          <a:p>
            <a:pPr lvl="1" eaLnBrk="1" hangingPunct="1"/>
            <a:r>
              <a:rPr lang="en-IE" sz="2800" b="1" smtClean="0"/>
              <a:t>“Safe” design  automatically and perhaps subconsciously included in new designs </a:t>
            </a:r>
          </a:p>
          <a:p>
            <a:pPr lvl="1" eaLnBrk="1" hangingPunct="1"/>
            <a:r>
              <a:rPr lang="en-IE" sz="2800" b="1" smtClean="0"/>
              <a:t>RSIA included as integral part of design process</a:t>
            </a:r>
          </a:p>
          <a:p>
            <a:pPr eaLnBrk="1" hangingPunct="1">
              <a:lnSpc>
                <a:spcPct val="90000"/>
              </a:lnSpc>
              <a:spcBef>
                <a:spcPct val="50000"/>
              </a:spcBef>
            </a:pPr>
            <a:endParaRPr lang="en-IE" smtClean="0">
              <a:solidFill>
                <a:srgbClr val="FF0000"/>
              </a:solidFill>
            </a:endParaRPr>
          </a:p>
          <a:p>
            <a:pPr eaLnBrk="1" hangingPunct="1"/>
            <a:endParaRPr lang="en-IE" smtClean="0"/>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Title 1"/>
          <p:cNvSpPr>
            <a:spLocks noGrp="1"/>
          </p:cNvSpPr>
          <p:nvPr>
            <p:ph type="title"/>
          </p:nvPr>
        </p:nvSpPr>
        <p:spPr>
          <a:xfrm>
            <a:off x="1331640" y="116632"/>
            <a:ext cx="6659563" cy="649287"/>
          </a:xfrm>
        </p:spPr>
        <p:txBody>
          <a:bodyPr/>
          <a:lstStyle/>
          <a:p>
            <a:pPr algn="ctr" eaLnBrk="1" hangingPunct="1"/>
            <a:r>
              <a:rPr lang="en-IE" smtClean="0"/>
              <a:t>RSA feedback to road design</a:t>
            </a:r>
          </a:p>
        </p:txBody>
      </p:sp>
      <p:grpSp>
        <p:nvGrpSpPr>
          <p:cNvPr id="2" name="Group 3"/>
          <p:cNvGrpSpPr>
            <a:grpSpLocks/>
          </p:cNvGrpSpPr>
          <p:nvPr/>
        </p:nvGrpSpPr>
        <p:grpSpPr bwMode="auto">
          <a:xfrm>
            <a:off x="228600" y="4343400"/>
            <a:ext cx="4267200" cy="1295400"/>
            <a:chOff x="240" y="2736"/>
            <a:chExt cx="2688" cy="816"/>
          </a:xfrm>
        </p:grpSpPr>
        <p:sp>
          <p:nvSpPr>
            <p:cNvPr id="40974" name="Rectangle 4"/>
            <p:cNvSpPr>
              <a:spLocks noChangeArrowheads="1"/>
            </p:cNvSpPr>
            <p:nvPr/>
          </p:nvSpPr>
          <p:spPr bwMode="auto">
            <a:xfrm>
              <a:off x="390" y="2940"/>
              <a:ext cx="2487" cy="365"/>
            </a:xfrm>
            <a:prstGeom prst="rect">
              <a:avLst/>
            </a:prstGeom>
            <a:noFill/>
            <a:ln w="9525">
              <a:noFill/>
              <a:miter lim="800000"/>
              <a:headEnd/>
              <a:tailEnd/>
            </a:ln>
          </p:spPr>
          <p:txBody>
            <a:bodyPr wrap="none">
              <a:spAutoFit/>
            </a:bodyPr>
            <a:lstStyle/>
            <a:p>
              <a:pPr>
                <a:spcBef>
                  <a:spcPct val="20000"/>
                </a:spcBef>
              </a:pPr>
              <a:r>
                <a:rPr lang="en-IE" sz="3200">
                  <a:solidFill>
                    <a:schemeClr val="accent2"/>
                  </a:solidFill>
                  <a:latin typeface="Tahoma" pitchFamily="34" charset="0"/>
                </a:rPr>
                <a:t>Road Safety Auditors</a:t>
              </a:r>
            </a:p>
          </p:txBody>
        </p:sp>
        <p:sp>
          <p:nvSpPr>
            <p:cNvPr id="40975" name="Oval 5"/>
            <p:cNvSpPr>
              <a:spLocks noChangeArrowheads="1"/>
            </p:cNvSpPr>
            <p:nvPr/>
          </p:nvSpPr>
          <p:spPr bwMode="auto">
            <a:xfrm>
              <a:off x="240" y="2736"/>
              <a:ext cx="2688" cy="816"/>
            </a:xfrm>
            <a:prstGeom prst="ellipse">
              <a:avLst/>
            </a:prstGeom>
            <a:noFill/>
            <a:ln w="12700">
              <a:solidFill>
                <a:srgbClr val="3366FF"/>
              </a:solidFill>
              <a:round/>
              <a:headEnd/>
              <a:tailEnd/>
            </a:ln>
          </p:spPr>
          <p:txBody>
            <a:bodyPr wrap="none" anchor="ctr"/>
            <a:lstStyle/>
            <a:p>
              <a:endParaRPr lang="en-IE"/>
            </a:p>
          </p:txBody>
        </p:sp>
      </p:grpSp>
      <p:grpSp>
        <p:nvGrpSpPr>
          <p:cNvPr id="4" name="Group 6"/>
          <p:cNvGrpSpPr>
            <a:grpSpLocks/>
          </p:cNvGrpSpPr>
          <p:nvPr/>
        </p:nvGrpSpPr>
        <p:grpSpPr bwMode="auto">
          <a:xfrm>
            <a:off x="5562600" y="4343400"/>
            <a:ext cx="3429000" cy="1295400"/>
            <a:chOff x="3120" y="2736"/>
            <a:chExt cx="2160" cy="816"/>
          </a:xfrm>
        </p:grpSpPr>
        <p:sp>
          <p:nvSpPr>
            <p:cNvPr id="40972" name="Rectangle 7"/>
            <p:cNvSpPr>
              <a:spLocks noChangeArrowheads="1"/>
            </p:cNvSpPr>
            <p:nvPr/>
          </p:nvSpPr>
          <p:spPr bwMode="auto">
            <a:xfrm>
              <a:off x="3264" y="2921"/>
              <a:ext cx="1878" cy="365"/>
            </a:xfrm>
            <a:prstGeom prst="rect">
              <a:avLst/>
            </a:prstGeom>
            <a:noFill/>
            <a:ln w="9525">
              <a:noFill/>
              <a:miter lim="800000"/>
              <a:headEnd/>
              <a:tailEnd/>
            </a:ln>
          </p:spPr>
          <p:txBody>
            <a:bodyPr wrap="none">
              <a:spAutoFit/>
            </a:bodyPr>
            <a:lstStyle/>
            <a:p>
              <a:r>
                <a:rPr lang="en-IE" sz="3200">
                  <a:solidFill>
                    <a:schemeClr val="accent2"/>
                  </a:solidFill>
                  <a:latin typeface="Tahoma" pitchFamily="34" charset="0"/>
                </a:rPr>
                <a:t>Road Designers</a:t>
              </a:r>
              <a:endParaRPr lang="en-GB" sz="3200">
                <a:solidFill>
                  <a:schemeClr val="accent2"/>
                </a:solidFill>
                <a:latin typeface="Tahoma" pitchFamily="34" charset="0"/>
              </a:endParaRPr>
            </a:p>
          </p:txBody>
        </p:sp>
        <p:sp>
          <p:nvSpPr>
            <p:cNvPr id="40973" name="Oval 8"/>
            <p:cNvSpPr>
              <a:spLocks noChangeArrowheads="1"/>
            </p:cNvSpPr>
            <p:nvPr/>
          </p:nvSpPr>
          <p:spPr bwMode="auto">
            <a:xfrm>
              <a:off x="3120" y="2736"/>
              <a:ext cx="2160" cy="816"/>
            </a:xfrm>
            <a:prstGeom prst="ellipse">
              <a:avLst/>
            </a:prstGeom>
            <a:noFill/>
            <a:ln w="12700">
              <a:solidFill>
                <a:srgbClr val="3366FF"/>
              </a:solidFill>
              <a:round/>
              <a:headEnd/>
              <a:tailEnd/>
            </a:ln>
          </p:spPr>
          <p:txBody>
            <a:bodyPr wrap="none" anchor="ctr"/>
            <a:lstStyle/>
            <a:p>
              <a:endParaRPr lang="en-IE"/>
            </a:p>
          </p:txBody>
        </p:sp>
      </p:grpSp>
      <p:grpSp>
        <p:nvGrpSpPr>
          <p:cNvPr id="5" name="Group 9"/>
          <p:cNvGrpSpPr>
            <a:grpSpLocks/>
          </p:cNvGrpSpPr>
          <p:nvPr/>
        </p:nvGrpSpPr>
        <p:grpSpPr bwMode="auto">
          <a:xfrm>
            <a:off x="2209800" y="2133600"/>
            <a:ext cx="4724400" cy="1371600"/>
            <a:chOff x="1392" y="1344"/>
            <a:chExt cx="2976" cy="864"/>
          </a:xfrm>
        </p:grpSpPr>
        <p:sp>
          <p:nvSpPr>
            <p:cNvPr id="40970" name="Oval 10"/>
            <p:cNvSpPr>
              <a:spLocks noChangeArrowheads="1"/>
            </p:cNvSpPr>
            <p:nvPr/>
          </p:nvSpPr>
          <p:spPr bwMode="auto">
            <a:xfrm>
              <a:off x="1392" y="1344"/>
              <a:ext cx="2976" cy="864"/>
            </a:xfrm>
            <a:prstGeom prst="ellipse">
              <a:avLst/>
            </a:prstGeom>
            <a:noFill/>
            <a:ln w="12700">
              <a:solidFill>
                <a:srgbClr val="3366FF"/>
              </a:solidFill>
              <a:round/>
              <a:headEnd/>
              <a:tailEnd/>
            </a:ln>
          </p:spPr>
          <p:txBody>
            <a:bodyPr wrap="none" anchor="ctr"/>
            <a:lstStyle/>
            <a:p>
              <a:endParaRPr lang="en-IE"/>
            </a:p>
          </p:txBody>
        </p:sp>
        <p:sp>
          <p:nvSpPr>
            <p:cNvPr id="40971" name="Text Box 11"/>
            <p:cNvSpPr txBox="1">
              <a:spLocks noChangeArrowheads="1"/>
            </p:cNvSpPr>
            <p:nvPr/>
          </p:nvSpPr>
          <p:spPr bwMode="auto">
            <a:xfrm>
              <a:off x="1584" y="1577"/>
              <a:ext cx="2665" cy="365"/>
            </a:xfrm>
            <a:prstGeom prst="rect">
              <a:avLst/>
            </a:prstGeom>
            <a:noFill/>
            <a:ln w="9525">
              <a:noFill/>
              <a:miter lim="800000"/>
              <a:headEnd/>
              <a:tailEnd/>
            </a:ln>
          </p:spPr>
          <p:txBody>
            <a:bodyPr wrap="none">
              <a:spAutoFit/>
            </a:bodyPr>
            <a:lstStyle/>
            <a:p>
              <a:r>
                <a:rPr lang="en-IE" sz="3200">
                  <a:solidFill>
                    <a:schemeClr val="accent2"/>
                  </a:solidFill>
                  <a:latin typeface="Tahoma" pitchFamily="34" charset="0"/>
                </a:rPr>
                <a:t>Road Safety Engineers</a:t>
              </a:r>
              <a:endParaRPr lang="en-GB" sz="3200">
                <a:solidFill>
                  <a:schemeClr val="accent2"/>
                </a:solidFill>
                <a:latin typeface="Tahoma" pitchFamily="34" charset="0"/>
              </a:endParaRPr>
            </a:p>
          </p:txBody>
        </p:sp>
      </p:grpSp>
      <p:sp>
        <p:nvSpPr>
          <p:cNvPr id="40967" name="Line 12"/>
          <p:cNvSpPr>
            <a:spLocks noChangeShapeType="1"/>
          </p:cNvSpPr>
          <p:nvPr/>
        </p:nvSpPr>
        <p:spPr bwMode="auto">
          <a:xfrm flipH="1">
            <a:off x="2819400" y="3505200"/>
            <a:ext cx="762000" cy="762000"/>
          </a:xfrm>
          <a:prstGeom prst="line">
            <a:avLst/>
          </a:prstGeom>
          <a:noFill/>
          <a:ln w="28575">
            <a:solidFill>
              <a:schemeClr val="accent2"/>
            </a:solidFill>
            <a:round/>
            <a:headEnd type="triangle" w="med" len="med"/>
            <a:tailEnd type="triangle" w="med" len="med"/>
          </a:ln>
        </p:spPr>
        <p:txBody>
          <a:bodyPr/>
          <a:lstStyle/>
          <a:p>
            <a:endParaRPr lang="en-IE"/>
          </a:p>
        </p:txBody>
      </p:sp>
      <p:sp>
        <p:nvSpPr>
          <p:cNvPr id="40968" name="Line 13"/>
          <p:cNvSpPr>
            <a:spLocks noChangeShapeType="1"/>
          </p:cNvSpPr>
          <p:nvPr/>
        </p:nvSpPr>
        <p:spPr bwMode="auto">
          <a:xfrm>
            <a:off x="6019800" y="3505200"/>
            <a:ext cx="609600" cy="762000"/>
          </a:xfrm>
          <a:prstGeom prst="line">
            <a:avLst/>
          </a:prstGeom>
          <a:noFill/>
          <a:ln w="28575">
            <a:solidFill>
              <a:schemeClr val="accent2"/>
            </a:solidFill>
            <a:round/>
            <a:headEnd type="triangle" w="med" len="med"/>
            <a:tailEnd type="triangle" w="med" len="med"/>
          </a:ln>
        </p:spPr>
        <p:txBody>
          <a:bodyPr/>
          <a:lstStyle/>
          <a:p>
            <a:endParaRPr lang="en-IE"/>
          </a:p>
        </p:txBody>
      </p:sp>
      <p:sp>
        <p:nvSpPr>
          <p:cNvPr id="40969" name="Line 14"/>
          <p:cNvSpPr>
            <a:spLocks noChangeShapeType="1"/>
          </p:cNvSpPr>
          <p:nvPr/>
        </p:nvSpPr>
        <p:spPr bwMode="auto">
          <a:xfrm flipH="1">
            <a:off x="4495800" y="5029200"/>
            <a:ext cx="990600" cy="0"/>
          </a:xfrm>
          <a:prstGeom prst="line">
            <a:avLst/>
          </a:prstGeom>
          <a:noFill/>
          <a:ln w="28575">
            <a:solidFill>
              <a:schemeClr val="accent2"/>
            </a:solidFill>
            <a:round/>
            <a:headEnd type="triangle" w="med" len="med"/>
            <a:tailEnd type="triangle" w="med" len="med"/>
          </a:ln>
        </p:spPr>
        <p:txBody>
          <a:bodyPr/>
          <a:lstStyle/>
          <a:p>
            <a:endParaRPr lang="en-IE"/>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Title 1"/>
          <p:cNvSpPr>
            <a:spLocks noGrp="1"/>
          </p:cNvSpPr>
          <p:nvPr>
            <p:ph type="title"/>
          </p:nvPr>
        </p:nvSpPr>
        <p:spPr>
          <a:xfrm>
            <a:off x="457200" y="274638"/>
            <a:ext cx="8229600" cy="993775"/>
          </a:xfrm>
        </p:spPr>
        <p:txBody>
          <a:bodyPr/>
          <a:lstStyle/>
          <a:p>
            <a:pPr algn="ctr" eaLnBrk="1" hangingPunct="1"/>
            <a:r>
              <a:rPr lang="en-IE" smtClean="0"/>
              <a:t>Is Road Safety Audit Working?</a:t>
            </a:r>
            <a:br>
              <a:rPr lang="en-IE" smtClean="0"/>
            </a:br>
            <a:r>
              <a:rPr lang="en-IE" smtClean="0"/>
              <a:t>Yes</a:t>
            </a:r>
          </a:p>
        </p:txBody>
      </p:sp>
      <p:sp>
        <p:nvSpPr>
          <p:cNvPr id="41987" name="Content Placeholder 2"/>
          <p:cNvSpPr>
            <a:spLocks noGrp="1"/>
          </p:cNvSpPr>
          <p:nvPr>
            <p:ph idx="1"/>
          </p:nvPr>
        </p:nvSpPr>
        <p:spPr>
          <a:xfrm>
            <a:off x="755650" y="1773238"/>
            <a:ext cx="7488238" cy="4352925"/>
          </a:xfrm>
        </p:spPr>
        <p:txBody>
          <a:bodyPr/>
          <a:lstStyle/>
          <a:p>
            <a:pPr eaLnBrk="1" hangingPunct="1">
              <a:spcBef>
                <a:spcPct val="50000"/>
              </a:spcBef>
            </a:pPr>
            <a:r>
              <a:rPr lang="en-IE" sz="2800" smtClean="0"/>
              <a:t>Prevents new schemes becoming future accident sites  </a:t>
            </a:r>
          </a:p>
          <a:p>
            <a:pPr lvl="1" eaLnBrk="1" hangingPunct="1">
              <a:spcBef>
                <a:spcPct val="50000"/>
              </a:spcBef>
            </a:pPr>
            <a:r>
              <a:rPr lang="en-IE" sz="2800" b="1" smtClean="0"/>
              <a:t>Still seeing a few new collision clusters on recently built schemes, but not as many as in earlier times</a:t>
            </a:r>
          </a:p>
          <a:p>
            <a:pPr eaLnBrk="1" hangingPunct="1">
              <a:spcBef>
                <a:spcPct val="50000"/>
              </a:spcBef>
            </a:pPr>
            <a:endParaRPr lang="en-IE" smtClean="0"/>
          </a:p>
          <a:p>
            <a:pPr eaLnBrk="1" hangingPunct="1">
              <a:lnSpc>
                <a:spcPct val="90000"/>
              </a:lnSpc>
              <a:spcBef>
                <a:spcPct val="50000"/>
              </a:spcBef>
            </a:pPr>
            <a:endParaRPr lang="en-IE" smtClean="0">
              <a:solidFill>
                <a:srgbClr val="FF0000"/>
              </a:solidFill>
            </a:endParaRPr>
          </a:p>
          <a:p>
            <a:pPr eaLnBrk="1" hangingPunct="1"/>
            <a:endParaRPr lang="en-IE" smtClean="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p:cNvSpPr>
            <a:spLocks noGrp="1"/>
          </p:cNvSpPr>
          <p:nvPr>
            <p:ph type="title"/>
          </p:nvPr>
        </p:nvSpPr>
        <p:spPr>
          <a:xfrm>
            <a:off x="971600" y="116632"/>
            <a:ext cx="6659563" cy="649287"/>
          </a:xfrm>
        </p:spPr>
        <p:txBody>
          <a:bodyPr/>
          <a:lstStyle/>
          <a:p>
            <a:pPr algn="ctr" eaLnBrk="1" hangingPunct="1"/>
            <a:r>
              <a:rPr lang="en-IE" smtClean="0"/>
              <a:t>Road Safety Audit - History</a:t>
            </a:r>
          </a:p>
        </p:txBody>
      </p:sp>
      <p:sp>
        <p:nvSpPr>
          <p:cNvPr id="15363" name="Content Placeholder 2"/>
          <p:cNvSpPr>
            <a:spLocks noGrp="1"/>
          </p:cNvSpPr>
          <p:nvPr>
            <p:ph idx="1"/>
          </p:nvPr>
        </p:nvSpPr>
        <p:spPr>
          <a:xfrm>
            <a:off x="971600" y="1772816"/>
            <a:ext cx="7715250" cy="3921125"/>
          </a:xfrm>
        </p:spPr>
        <p:txBody>
          <a:bodyPr/>
          <a:lstStyle/>
          <a:p>
            <a:pPr eaLnBrk="1" hangingPunct="1">
              <a:spcBef>
                <a:spcPct val="50000"/>
              </a:spcBef>
            </a:pPr>
            <a:r>
              <a:rPr lang="en-IE" sz="2800" smtClean="0"/>
              <a:t>On National Roads since December 2000</a:t>
            </a:r>
          </a:p>
          <a:p>
            <a:pPr eaLnBrk="1" hangingPunct="1">
              <a:spcBef>
                <a:spcPct val="50000"/>
              </a:spcBef>
            </a:pPr>
            <a:r>
              <a:rPr lang="en-IE" sz="2800" smtClean="0"/>
              <a:t>Any change to the road layout </a:t>
            </a:r>
          </a:p>
          <a:p>
            <a:pPr lvl="1" eaLnBrk="1" hangingPunct="1">
              <a:spcBef>
                <a:spcPct val="50000"/>
              </a:spcBef>
              <a:buFont typeface="Arial" charset="0"/>
              <a:buNone/>
            </a:pPr>
            <a:r>
              <a:rPr lang="en-IE" sz="2800" b="1" smtClean="0"/>
              <a:t>– includes private developments</a:t>
            </a:r>
          </a:p>
          <a:p>
            <a:pPr eaLnBrk="1" hangingPunct="1">
              <a:spcBef>
                <a:spcPct val="50000"/>
              </a:spcBef>
            </a:pPr>
            <a:r>
              <a:rPr lang="en-IE" sz="2800" smtClean="0"/>
              <a:t>On non-national roads, Circular RLR 16 of 2008 requires RSA</a:t>
            </a:r>
            <a:endParaRPr lang="en-US" sz="2800" smtClean="0"/>
          </a:p>
          <a:p>
            <a:pPr eaLnBrk="1" hangingPunct="1"/>
            <a:endParaRPr lang="en-IE" smtClean="0"/>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noChangeArrowheads="1"/>
          </p:cNvSpPr>
          <p:nvPr>
            <p:ph type="title"/>
          </p:nvPr>
        </p:nvSpPr>
        <p:spPr>
          <a:xfrm>
            <a:off x="250825" y="188913"/>
            <a:ext cx="8697913" cy="1511300"/>
          </a:xfrm>
        </p:spPr>
        <p:txBody>
          <a:bodyPr/>
          <a:lstStyle/>
          <a:p>
            <a:pPr algn="ctr" eaLnBrk="1" hangingPunct="1"/>
            <a:r>
              <a:rPr lang="en-IE" smtClean="0"/>
              <a:t>Eleven years on </a:t>
            </a:r>
            <a:br>
              <a:rPr lang="en-IE" smtClean="0"/>
            </a:br>
            <a:r>
              <a:rPr lang="en-IE" smtClean="0"/>
              <a:t>What has been achieved?</a:t>
            </a:r>
            <a:endParaRPr lang="en-GB" smtClean="0"/>
          </a:p>
        </p:txBody>
      </p:sp>
      <p:sp>
        <p:nvSpPr>
          <p:cNvPr id="43011" name="Rectangle 3"/>
          <p:cNvSpPr>
            <a:spLocks noGrp="1" noChangeArrowheads="1"/>
          </p:cNvSpPr>
          <p:nvPr>
            <p:ph idx="1"/>
          </p:nvPr>
        </p:nvSpPr>
        <p:spPr>
          <a:xfrm>
            <a:off x="179388" y="2420938"/>
            <a:ext cx="8496300" cy="2520950"/>
          </a:xfrm>
        </p:spPr>
        <p:txBody>
          <a:bodyPr/>
          <a:lstStyle/>
          <a:p>
            <a:pPr eaLnBrk="1" hangingPunct="1">
              <a:lnSpc>
                <a:spcPct val="80000"/>
              </a:lnSpc>
            </a:pPr>
            <a:r>
              <a:rPr lang="en-IE" sz="2800" smtClean="0"/>
              <a:t>Over 900 schemes have been examined</a:t>
            </a:r>
          </a:p>
          <a:p>
            <a:pPr eaLnBrk="1" hangingPunct="1">
              <a:lnSpc>
                <a:spcPct val="80000"/>
              </a:lnSpc>
            </a:pPr>
            <a:r>
              <a:rPr lang="en-IE" sz="2800" smtClean="0"/>
              <a:t>Should be no serious road-related safety flaw in these schemes  </a:t>
            </a:r>
          </a:p>
          <a:p>
            <a:pPr eaLnBrk="1" hangingPunct="1">
              <a:lnSpc>
                <a:spcPct val="80000"/>
              </a:lnSpc>
            </a:pPr>
            <a:r>
              <a:rPr lang="en-IE" sz="2800" smtClean="0"/>
              <a:t>Road design process now automatically considers safety</a:t>
            </a:r>
          </a:p>
          <a:p>
            <a:pPr eaLnBrk="1" hangingPunct="1">
              <a:lnSpc>
                <a:spcPct val="80000"/>
              </a:lnSpc>
            </a:pPr>
            <a:endParaRPr lang="en-GB" sz="3600" smtClean="0"/>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ext Box 6"/>
          <p:cNvSpPr txBox="1">
            <a:spLocks noChangeArrowheads="1"/>
          </p:cNvSpPr>
          <p:nvPr/>
        </p:nvSpPr>
        <p:spPr bwMode="auto">
          <a:xfrm>
            <a:off x="3571875" y="6286500"/>
            <a:ext cx="5572125" cy="338138"/>
          </a:xfrm>
          <a:prstGeom prst="rect">
            <a:avLst/>
          </a:prstGeom>
          <a:noFill/>
          <a:ln w="9525">
            <a:noFill/>
            <a:miter lim="800000"/>
            <a:headEnd/>
            <a:tailEnd/>
          </a:ln>
        </p:spPr>
        <p:txBody>
          <a:bodyPr>
            <a:spAutoFit/>
          </a:bodyPr>
          <a:lstStyle/>
          <a:p>
            <a:pPr algn="ctr">
              <a:spcBef>
                <a:spcPct val="50000"/>
              </a:spcBef>
            </a:pPr>
            <a:r>
              <a:rPr lang="en-IE" sz="1600" b="1"/>
              <a:t>“ To provide a safe and efficient National Road network</a:t>
            </a:r>
            <a:endParaRPr lang="en-GB" sz="1600" b="1"/>
          </a:p>
        </p:txBody>
      </p:sp>
      <p:sp>
        <p:nvSpPr>
          <p:cNvPr id="7172" name="Line 7"/>
          <p:cNvSpPr>
            <a:spLocks noChangeShapeType="1"/>
          </p:cNvSpPr>
          <p:nvPr/>
        </p:nvSpPr>
        <p:spPr bwMode="auto">
          <a:xfrm>
            <a:off x="0" y="6143625"/>
            <a:ext cx="9144000" cy="0"/>
          </a:xfrm>
          <a:prstGeom prst="line">
            <a:avLst/>
          </a:prstGeom>
          <a:noFill/>
          <a:ln w="25400">
            <a:solidFill>
              <a:schemeClr val="accent2">
                <a:lumMod val="40000"/>
                <a:lumOff val="60000"/>
              </a:schemeClr>
            </a:solidFill>
            <a:round/>
            <a:headEnd/>
            <a:tailEnd/>
          </a:ln>
        </p:spPr>
        <p:txBody>
          <a:bodyPr/>
          <a:lstStyle/>
          <a:p>
            <a:pPr>
              <a:defRPr/>
            </a:pPr>
            <a:endParaRPr lang="en-IE"/>
          </a:p>
        </p:txBody>
      </p:sp>
      <p:sp>
        <p:nvSpPr>
          <p:cNvPr id="8196" name="Text Box 9"/>
          <p:cNvSpPr txBox="1">
            <a:spLocks noChangeArrowheads="1"/>
          </p:cNvSpPr>
          <p:nvPr/>
        </p:nvSpPr>
        <p:spPr bwMode="auto">
          <a:xfrm>
            <a:off x="214313" y="4714875"/>
            <a:ext cx="3714750" cy="1292225"/>
          </a:xfrm>
          <a:prstGeom prst="rect">
            <a:avLst/>
          </a:prstGeom>
          <a:noFill/>
          <a:ln w="9525">
            <a:noFill/>
            <a:miter lim="800000"/>
            <a:headEnd/>
            <a:tailEnd/>
          </a:ln>
        </p:spPr>
        <p:txBody>
          <a:bodyPr>
            <a:spAutoFit/>
          </a:bodyPr>
          <a:lstStyle/>
          <a:p>
            <a:pPr>
              <a:spcBef>
                <a:spcPct val="50000"/>
              </a:spcBef>
            </a:pPr>
            <a:r>
              <a:rPr lang="en-IE" sz="2800" b="1"/>
              <a:t>Stephen Lambert</a:t>
            </a:r>
          </a:p>
          <a:p>
            <a:pPr>
              <a:spcBef>
                <a:spcPct val="50000"/>
              </a:spcBef>
            </a:pPr>
            <a:r>
              <a:rPr lang="en-IE" sz="2000" b="1"/>
              <a:t>Regional Road Safety Engineer, North Region</a:t>
            </a:r>
            <a:endParaRPr lang="en-GB" sz="2000" b="1"/>
          </a:p>
        </p:txBody>
      </p:sp>
      <p:pic>
        <p:nvPicPr>
          <p:cNvPr id="8197" name="Picture 11" descr="IMG_0105"/>
          <p:cNvPicPr>
            <a:picLocks noChangeAspect="1" noChangeArrowheads="1"/>
          </p:cNvPicPr>
          <p:nvPr/>
        </p:nvPicPr>
        <p:blipFill>
          <a:blip r:embed="rId3" cstate="print"/>
          <a:srcRect/>
          <a:stretch>
            <a:fillRect/>
          </a:stretch>
        </p:blipFill>
        <p:spPr bwMode="auto">
          <a:xfrm>
            <a:off x="4071938" y="2357438"/>
            <a:ext cx="4856162" cy="3641725"/>
          </a:xfrm>
          <a:prstGeom prst="rect">
            <a:avLst/>
          </a:prstGeom>
          <a:noFill/>
          <a:ln w="9525">
            <a:noFill/>
            <a:miter lim="800000"/>
            <a:headEnd/>
            <a:tailEnd/>
          </a:ln>
        </p:spPr>
      </p:pic>
      <p:pic>
        <p:nvPicPr>
          <p:cNvPr id="8198" name="Picture 12" descr="IMG_0117"/>
          <p:cNvPicPr>
            <a:picLocks noChangeAspect="1" noChangeArrowheads="1"/>
          </p:cNvPicPr>
          <p:nvPr/>
        </p:nvPicPr>
        <p:blipFill>
          <a:blip r:embed="rId4" cstate="print"/>
          <a:srcRect/>
          <a:stretch>
            <a:fillRect/>
          </a:stretch>
        </p:blipFill>
        <p:spPr bwMode="auto">
          <a:xfrm>
            <a:off x="357188" y="857250"/>
            <a:ext cx="4681537" cy="3511550"/>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ext Box 6"/>
          <p:cNvSpPr txBox="1">
            <a:spLocks noChangeArrowheads="1"/>
          </p:cNvSpPr>
          <p:nvPr/>
        </p:nvSpPr>
        <p:spPr bwMode="auto">
          <a:xfrm>
            <a:off x="3571875" y="6286500"/>
            <a:ext cx="5572125" cy="338138"/>
          </a:xfrm>
          <a:prstGeom prst="rect">
            <a:avLst/>
          </a:prstGeom>
          <a:noFill/>
          <a:ln w="9525">
            <a:noFill/>
            <a:miter lim="800000"/>
            <a:headEnd/>
            <a:tailEnd/>
          </a:ln>
        </p:spPr>
        <p:txBody>
          <a:bodyPr>
            <a:spAutoFit/>
          </a:bodyPr>
          <a:lstStyle/>
          <a:p>
            <a:pPr algn="ctr">
              <a:spcBef>
                <a:spcPct val="50000"/>
              </a:spcBef>
            </a:pPr>
            <a:r>
              <a:rPr lang="en-IE" sz="1600" b="1"/>
              <a:t>“ To provide a safe and efficient National Road network</a:t>
            </a:r>
            <a:endParaRPr lang="en-GB" sz="1600" b="1"/>
          </a:p>
        </p:txBody>
      </p:sp>
      <p:sp>
        <p:nvSpPr>
          <p:cNvPr id="7172" name="Line 7"/>
          <p:cNvSpPr>
            <a:spLocks noChangeShapeType="1"/>
          </p:cNvSpPr>
          <p:nvPr/>
        </p:nvSpPr>
        <p:spPr bwMode="auto">
          <a:xfrm>
            <a:off x="0" y="6143625"/>
            <a:ext cx="9144000" cy="0"/>
          </a:xfrm>
          <a:prstGeom prst="line">
            <a:avLst/>
          </a:prstGeom>
          <a:noFill/>
          <a:ln w="25400">
            <a:solidFill>
              <a:schemeClr val="accent2">
                <a:lumMod val="40000"/>
                <a:lumOff val="60000"/>
              </a:schemeClr>
            </a:solidFill>
            <a:round/>
            <a:headEnd/>
            <a:tailEnd/>
          </a:ln>
        </p:spPr>
        <p:txBody>
          <a:bodyPr/>
          <a:lstStyle/>
          <a:p>
            <a:pPr>
              <a:defRPr/>
            </a:pPr>
            <a:endParaRPr lang="en-IE"/>
          </a:p>
        </p:txBody>
      </p:sp>
      <p:sp>
        <p:nvSpPr>
          <p:cNvPr id="9220" name="Text Box 7"/>
          <p:cNvSpPr txBox="1">
            <a:spLocks noChangeArrowheads="1"/>
          </p:cNvSpPr>
          <p:nvPr/>
        </p:nvSpPr>
        <p:spPr bwMode="auto">
          <a:xfrm>
            <a:off x="1357313" y="928688"/>
            <a:ext cx="6934200" cy="1016000"/>
          </a:xfrm>
          <a:prstGeom prst="rect">
            <a:avLst/>
          </a:prstGeom>
          <a:noFill/>
          <a:ln w="9525">
            <a:noFill/>
            <a:miter lim="800000"/>
            <a:headEnd/>
            <a:tailEnd/>
          </a:ln>
        </p:spPr>
        <p:txBody>
          <a:bodyPr>
            <a:spAutoFit/>
          </a:bodyPr>
          <a:lstStyle/>
          <a:p>
            <a:pPr>
              <a:spcBef>
                <a:spcPct val="50000"/>
              </a:spcBef>
            </a:pPr>
            <a:r>
              <a:rPr lang="en-IE" sz="6000" b="1"/>
              <a:t>Why are we here?</a:t>
            </a:r>
          </a:p>
        </p:txBody>
      </p:sp>
      <p:sp>
        <p:nvSpPr>
          <p:cNvPr id="9221" name="Text Box 7"/>
          <p:cNvSpPr txBox="1">
            <a:spLocks noChangeArrowheads="1"/>
          </p:cNvSpPr>
          <p:nvPr/>
        </p:nvSpPr>
        <p:spPr bwMode="auto">
          <a:xfrm>
            <a:off x="1143000" y="2786063"/>
            <a:ext cx="6934200" cy="3046412"/>
          </a:xfrm>
          <a:prstGeom prst="rect">
            <a:avLst/>
          </a:prstGeom>
          <a:noFill/>
          <a:ln w="9525">
            <a:noFill/>
            <a:miter lim="800000"/>
            <a:headEnd/>
            <a:tailEnd/>
          </a:ln>
        </p:spPr>
        <p:txBody>
          <a:bodyPr>
            <a:spAutoFit/>
          </a:bodyPr>
          <a:lstStyle/>
          <a:p>
            <a:pPr>
              <a:spcBef>
                <a:spcPct val="50000"/>
              </a:spcBef>
            </a:pPr>
            <a:r>
              <a:rPr lang="en-IE" b="1"/>
              <a:t>Everybody here is involved in the design, provision and operation of the road network.</a:t>
            </a:r>
          </a:p>
          <a:p>
            <a:pPr>
              <a:spcBef>
                <a:spcPct val="50000"/>
              </a:spcBef>
            </a:pPr>
            <a:endParaRPr lang="en-IE" b="1"/>
          </a:p>
          <a:p>
            <a:pPr>
              <a:spcBef>
                <a:spcPct val="50000"/>
              </a:spcBef>
            </a:pPr>
            <a:r>
              <a:rPr lang="en-IE" b="1"/>
              <a:t>The NRA and the DOE are committed to the provision and operation of a safe and efficient road network.   </a:t>
            </a:r>
            <a:endParaRPr lang="en-IE" sz="1600" b="1"/>
          </a:p>
          <a:p>
            <a:pPr>
              <a:spcBef>
                <a:spcPct val="50000"/>
              </a:spcBef>
            </a:pPr>
            <a:endParaRPr lang="en-IE" sz="1600" b="1"/>
          </a:p>
        </p:txBody>
      </p:sp>
    </p:spTree>
  </p:cSld>
  <p:clrMapOvr>
    <a:masterClrMapping/>
  </p:clrMapOvr>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ext Box 6"/>
          <p:cNvSpPr txBox="1">
            <a:spLocks noChangeArrowheads="1"/>
          </p:cNvSpPr>
          <p:nvPr/>
        </p:nvSpPr>
        <p:spPr bwMode="auto">
          <a:xfrm>
            <a:off x="3571875" y="6286500"/>
            <a:ext cx="5572125" cy="338138"/>
          </a:xfrm>
          <a:prstGeom prst="rect">
            <a:avLst/>
          </a:prstGeom>
          <a:noFill/>
          <a:ln w="9525">
            <a:noFill/>
            <a:miter lim="800000"/>
            <a:headEnd/>
            <a:tailEnd/>
          </a:ln>
        </p:spPr>
        <p:txBody>
          <a:bodyPr>
            <a:spAutoFit/>
          </a:bodyPr>
          <a:lstStyle/>
          <a:p>
            <a:pPr algn="ctr">
              <a:spcBef>
                <a:spcPct val="50000"/>
              </a:spcBef>
            </a:pPr>
            <a:r>
              <a:rPr lang="en-IE" sz="1600" b="1"/>
              <a:t>“ To provide a safe and efficient National Road network</a:t>
            </a:r>
            <a:endParaRPr lang="en-GB" sz="1600" b="1"/>
          </a:p>
        </p:txBody>
      </p:sp>
      <p:sp>
        <p:nvSpPr>
          <p:cNvPr id="7172" name="Line 7"/>
          <p:cNvSpPr>
            <a:spLocks noChangeShapeType="1"/>
          </p:cNvSpPr>
          <p:nvPr/>
        </p:nvSpPr>
        <p:spPr bwMode="auto">
          <a:xfrm>
            <a:off x="0" y="6143625"/>
            <a:ext cx="9144000" cy="0"/>
          </a:xfrm>
          <a:prstGeom prst="line">
            <a:avLst/>
          </a:prstGeom>
          <a:noFill/>
          <a:ln w="25400">
            <a:solidFill>
              <a:schemeClr val="accent2">
                <a:lumMod val="40000"/>
                <a:lumOff val="60000"/>
              </a:schemeClr>
            </a:solidFill>
            <a:round/>
            <a:headEnd/>
            <a:tailEnd/>
          </a:ln>
        </p:spPr>
        <p:txBody>
          <a:bodyPr/>
          <a:lstStyle/>
          <a:p>
            <a:pPr>
              <a:defRPr/>
            </a:pPr>
            <a:endParaRPr lang="en-IE"/>
          </a:p>
        </p:txBody>
      </p:sp>
      <p:sp>
        <p:nvSpPr>
          <p:cNvPr id="10244" name="Text Box 7"/>
          <p:cNvSpPr txBox="1">
            <a:spLocks noChangeArrowheads="1"/>
          </p:cNvSpPr>
          <p:nvPr/>
        </p:nvSpPr>
        <p:spPr bwMode="auto">
          <a:xfrm>
            <a:off x="285750" y="285750"/>
            <a:ext cx="6934200" cy="1938338"/>
          </a:xfrm>
          <a:prstGeom prst="rect">
            <a:avLst/>
          </a:prstGeom>
          <a:noFill/>
          <a:ln w="9525">
            <a:noFill/>
            <a:miter lim="800000"/>
            <a:headEnd/>
            <a:tailEnd/>
          </a:ln>
        </p:spPr>
        <p:txBody>
          <a:bodyPr>
            <a:spAutoFit/>
          </a:bodyPr>
          <a:lstStyle/>
          <a:p>
            <a:pPr>
              <a:spcBef>
                <a:spcPct val="50000"/>
              </a:spcBef>
            </a:pPr>
            <a:r>
              <a:rPr lang="en-IE" sz="9600" b="1"/>
              <a:t>3224 </a:t>
            </a:r>
            <a:r>
              <a:rPr lang="en-IE" sz="3600" b="1"/>
              <a:t>2001 to 2010</a:t>
            </a:r>
          </a:p>
          <a:p>
            <a:pPr>
              <a:spcBef>
                <a:spcPct val="50000"/>
              </a:spcBef>
            </a:pPr>
            <a:endParaRPr lang="en-IE" sz="1600" b="1"/>
          </a:p>
        </p:txBody>
      </p:sp>
      <p:sp>
        <p:nvSpPr>
          <p:cNvPr id="10245" name="Rectangle 7"/>
          <p:cNvSpPr>
            <a:spLocks noChangeArrowheads="1"/>
          </p:cNvSpPr>
          <p:nvPr/>
        </p:nvSpPr>
        <p:spPr bwMode="auto">
          <a:xfrm>
            <a:off x="6286500" y="4572000"/>
            <a:ext cx="2643188" cy="1570038"/>
          </a:xfrm>
          <a:prstGeom prst="rect">
            <a:avLst/>
          </a:prstGeom>
          <a:noFill/>
          <a:ln w="9525">
            <a:noFill/>
            <a:miter lim="800000"/>
            <a:headEnd/>
            <a:tailEnd/>
          </a:ln>
        </p:spPr>
        <p:txBody>
          <a:bodyPr>
            <a:spAutoFit/>
          </a:bodyPr>
          <a:lstStyle/>
          <a:p>
            <a:pPr>
              <a:spcBef>
                <a:spcPct val="50000"/>
              </a:spcBef>
            </a:pPr>
            <a:r>
              <a:rPr lang="en-IE" sz="5400" b="1"/>
              <a:t>185</a:t>
            </a:r>
            <a:r>
              <a:rPr lang="en-IE" sz="9600" b="1"/>
              <a:t> </a:t>
            </a:r>
            <a:r>
              <a:rPr lang="en-IE" sz="3600" b="1"/>
              <a:t>2011</a:t>
            </a:r>
          </a:p>
        </p:txBody>
      </p:sp>
      <p:graphicFrame>
        <p:nvGraphicFramePr>
          <p:cNvPr id="6" name="Chart 5"/>
          <p:cNvGraphicFramePr>
            <a:graphicFrameLocks/>
          </p:cNvGraphicFramePr>
          <p:nvPr/>
        </p:nvGraphicFramePr>
        <p:xfrm>
          <a:off x="357158" y="1857365"/>
          <a:ext cx="6429420" cy="2857519"/>
        </p:xfrm>
        <a:graphic>
          <a:graphicData uri="http://schemas.openxmlformats.org/drawingml/2006/chart">
            <c:chart xmlns:c="http://schemas.openxmlformats.org/drawingml/2006/chart" xmlns:r="http://schemas.openxmlformats.org/officeDocument/2006/relationships" r:id="rId3"/>
          </a:graphicData>
        </a:graphic>
      </p:graphicFrame>
    </p:spTree>
  </p:cSld>
  <p:clrMapOvr>
    <a:masterClrMapping/>
  </p:clrMapOvr>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ext Box 6"/>
          <p:cNvSpPr txBox="1">
            <a:spLocks noChangeArrowheads="1"/>
          </p:cNvSpPr>
          <p:nvPr/>
        </p:nvSpPr>
        <p:spPr bwMode="auto">
          <a:xfrm>
            <a:off x="3571875" y="6286500"/>
            <a:ext cx="5572125" cy="338138"/>
          </a:xfrm>
          <a:prstGeom prst="rect">
            <a:avLst/>
          </a:prstGeom>
          <a:noFill/>
          <a:ln w="9525">
            <a:noFill/>
            <a:miter lim="800000"/>
            <a:headEnd/>
            <a:tailEnd/>
          </a:ln>
        </p:spPr>
        <p:txBody>
          <a:bodyPr>
            <a:spAutoFit/>
          </a:bodyPr>
          <a:lstStyle/>
          <a:p>
            <a:pPr algn="ctr">
              <a:spcBef>
                <a:spcPct val="50000"/>
              </a:spcBef>
            </a:pPr>
            <a:r>
              <a:rPr lang="en-IE" sz="1600" b="1"/>
              <a:t>“ To provide a safe and efficient National Road network</a:t>
            </a:r>
            <a:endParaRPr lang="en-GB" sz="1600" b="1"/>
          </a:p>
        </p:txBody>
      </p:sp>
      <p:sp>
        <p:nvSpPr>
          <p:cNvPr id="7172" name="Line 7"/>
          <p:cNvSpPr>
            <a:spLocks noChangeShapeType="1"/>
          </p:cNvSpPr>
          <p:nvPr/>
        </p:nvSpPr>
        <p:spPr bwMode="auto">
          <a:xfrm>
            <a:off x="0" y="6143625"/>
            <a:ext cx="9144000" cy="0"/>
          </a:xfrm>
          <a:prstGeom prst="line">
            <a:avLst/>
          </a:prstGeom>
          <a:noFill/>
          <a:ln w="25400">
            <a:solidFill>
              <a:schemeClr val="accent2">
                <a:lumMod val="40000"/>
                <a:lumOff val="60000"/>
              </a:schemeClr>
            </a:solidFill>
            <a:round/>
            <a:headEnd/>
            <a:tailEnd/>
          </a:ln>
        </p:spPr>
        <p:txBody>
          <a:bodyPr/>
          <a:lstStyle/>
          <a:p>
            <a:pPr>
              <a:defRPr/>
            </a:pPr>
            <a:endParaRPr lang="en-IE"/>
          </a:p>
        </p:txBody>
      </p:sp>
      <p:sp>
        <p:nvSpPr>
          <p:cNvPr id="11268" name="Rectangle 3"/>
          <p:cNvSpPr>
            <a:spLocks noChangeArrowheads="1"/>
          </p:cNvSpPr>
          <p:nvPr/>
        </p:nvSpPr>
        <p:spPr bwMode="auto">
          <a:xfrm>
            <a:off x="642938" y="2286000"/>
            <a:ext cx="7929562" cy="2554288"/>
          </a:xfrm>
          <a:prstGeom prst="rect">
            <a:avLst/>
          </a:prstGeom>
          <a:noFill/>
          <a:ln w="9525">
            <a:noFill/>
            <a:miter lim="800000"/>
            <a:headEnd/>
            <a:tailEnd/>
          </a:ln>
        </p:spPr>
        <p:txBody>
          <a:bodyPr>
            <a:spAutoFit/>
          </a:bodyPr>
          <a:lstStyle/>
          <a:p>
            <a:r>
              <a:rPr lang="en-IE" sz="2000"/>
              <a:t>1994 	NRA Mandate,“to provide a safe and efficient road network”</a:t>
            </a:r>
          </a:p>
          <a:p>
            <a:r>
              <a:rPr lang="en-IE" sz="2000"/>
              <a:t>1995 	NRA’s first allocations for “Low Cost Safety Schemes</a:t>
            </a:r>
          </a:p>
          <a:p>
            <a:r>
              <a:rPr lang="en-IE" sz="2000"/>
              <a:t>1996 	NRA Authorised to set up a Road Safety Section</a:t>
            </a:r>
          </a:p>
          <a:p>
            <a:r>
              <a:rPr lang="en-IE" sz="2000"/>
              <a:t>1996 	DOE Promoted the Road Safety Working Groups</a:t>
            </a:r>
          </a:p>
          <a:p>
            <a:r>
              <a:rPr lang="en-IE" sz="2000"/>
              <a:t>1997 	NSC Set out Road Safety Strategy 1997 to 2002</a:t>
            </a:r>
          </a:p>
          <a:p>
            <a:r>
              <a:rPr lang="en-IE" sz="2000"/>
              <a:t>1997 	Operation Life Saver, launched in Louth initially </a:t>
            </a:r>
          </a:p>
          <a:p>
            <a:r>
              <a:rPr lang="en-IE" sz="2000"/>
              <a:t>1999 	First serious use of the National Accident Database with Mapping</a:t>
            </a:r>
          </a:p>
          <a:p>
            <a:r>
              <a:rPr lang="en-IE" sz="2000"/>
              <a:t>1999 	NRDO’s established</a:t>
            </a:r>
          </a:p>
        </p:txBody>
      </p:sp>
      <p:sp>
        <p:nvSpPr>
          <p:cNvPr id="11269" name="Text Box 7"/>
          <p:cNvSpPr txBox="1">
            <a:spLocks noChangeArrowheads="1"/>
          </p:cNvSpPr>
          <p:nvPr/>
        </p:nvSpPr>
        <p:spPr bwMode="auto">
          <a:xfrm>
            <a:off x="285750" y="1000125"/>
            <a:ext cx="8286750" cy="461963"/>
          </a:xfrm>
          <a:prstGeom prst="rect">
            <a:avLst/>
          </a:prstGeom>
          <a:noFill/>
          <a:ln w="9525">
            <a:noFill/>
            <a:miter lim="800000"/>
            <a:headEnd/>
            <a:tailEnd/>
          </a:ln>
        </p:spPr>
        <p:txBody>
          <a:bodyPr>
            <a:spAutoFit/>
          </a:bodyPr>
          <a:lstStyle/>
          <a:p>
            <a:pPr>
              <a:spcBef>
                <a:spcPct val="50000"/>
              </a:spcBef>
            </a:pPr>
            <a:r>
              <a:rPr lang="en-IE" b="1"/>
              <a:t>This is no Accident		Milestones since 1994</a:t>
            </a:r>
            <a:endParaRPr lang="en-IE" sz="1600" b="1"/>
          </a:p>
        </p:txBody>
      </p:sp>
    </p:spTree>
  </p:cSld>
  <p:clrMapOvr>
    <a:masterClrMapping/>
  </p:clrMapOvr>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ext Box 6"/>
          <p:cNvSpPr txBox="1">
            <a:spLocks noChangeArrowheads="1"/>
          </p:cNvSpPr>
          <p:nvPr/>
        </p:nvSpPr>
        <p:spPr bwMode="auto">
          <a:xfrm>
            <a:off x="3571875" y="6286500"/>
            <a:ext cx="5572125" cy="338138"/>
          </a:xfrm>
          <a:prstGeom prst="rect">
            <a:avLst/>
          </a:prstGeom>
          <a:noFill/>
          <a:ln w="9525">
            <a:noFill/>
            <a:miter lim="800000"/>
            <a:headEnd/>
            <a:tailEnd/>
          </a:ln>
        </p:spPr>
        <p:txBody>
          <a:bodyPr>
            <a:spAutoFit/>
          </a:bodyPr>
          <a:lstStyle/>
          <a:p>
            <a:pPr algn="ctr">
              <a:spcBef>
                <a:spcPct val="50000"/>
              </a:spcBef>
            </a:pPr>
            <a:r>
              <a:rPr lang="en-IE" sz="1600" b="1"/>
              <a:t>“ To provide a safe and efficient National Road network</a:t>
            </a:r>
            <a:endParaRPr lang="en-GB" sz="1600" b="1"/>
          </a:p>
        </p:txBody>
      </p:sp>
      <p:sp>
        <p:nvSpPr>
          <p:cNvPr id="7172" name="Line 7"/>
          <p:cNvSpPr>
            <a:spLocks noChangeShapeType="1"/>
          </p:cNvSpPr>
          <p:nvPr/>
        </p:nvSpPr>
        <p:spPr bwMode="auto">
          <a:xfrm>
            <a:off x="0" y="6143625"/>
            <a:ext cx="9144000" cy="0"/>
          </a:xfrm>
          <a:prstGeom prst="line">
            <a:avLst/>
          </a:prstGeom>
          <a:noFill/>
          <a:ln w="25400">
            <a:solidFill>
              <a:schemeClr val="accent2">
                <a:lumMod val="40000"/>
                <a:lumOff val="60000"/>
              </a:schemeClr>
            </a:solidFill>
            <a:round/>
            <a:headEnd/>
            <a:tailEnd/>
          </a:ln>
        </p:spPr>
        <p:txBody>
          <a:bodyPr/>
          <a:lstStyle/>
          <a:p>
            <a:pPr>
              <a:defRPr/>
            </a:pPr>
            <a:endParaRPr lang="en-IE"/>
          </a:p>
        </p:txBody>
      </p:sp>
      <p:sp>
        <p:nvSpPr>
          <p:cNvPr id="12292" name="TextBox 8"/>
          <p:cNvSpPr txBox="1">
            <a:spLocks noChangeArrowheads="1"/>
          </p:cNvSpPr>
          <p:nvPr/>
        </p:nvSpPr>
        <p:spPr bwMode="auto">
          <a:xfrm>
            <a:off x="428625" y="1928813"/>
            <a:ext cx="8501063" cy="3540125"/>
          </a:xfrm>
          <a:prstGeom prst="rect">
            <a:avLst/>
          </a:prstGeom>
          <a:noFill/>
          <a:ln w="9525">
            <a:noFill/>
            <a:miter lim="800000"/>
            <a:headEnd/>
            <a:tailEnd/>
          </a:ln>
        </p:spPr>
        <p:txBody>
          <a:bodyPr>
            <a:spAutoFit/>
          </a:bodyPr>
          <a:lstStyle/>
          <a:p>
            <a:r>
              <a:rPr lang="en-IE" sz="2000"/>
              <a:t>1999 	RSA promoted by NRA</a:t>
            </a:r>
          </a:p>
          <a:p>
            <a:r>
              <a:rPr lang="en-IE" sz="2000"/>
              <a:t>2001	Joint Task Force to deal with a defined section of a national road</a:t>
            </a:r>
          </a:p>
          <a:p>
            <a:r>
              <a:rPr lang="en-IE" sz="2000"/>
              <a:t>2001 	Colloision Prevention Programme rolled out nationally</a:t>
            </a:r>
          </a:p>
          <a:p>
            <a:r>
              <a:rPr lang="en-IE" sz="2000"/>
              <a:t>2002	 Penalty Points System</a:t>
            </a:r>
          </a:p>
          <a:p>
            <a:r>
              <a:rPr lang="en-IE" sz="2000"/>
              <a:t>		(31/10/2002, 50% reduction in fatalities for 4 month)</a:t>
            </a:r>
          </a:p>
          <a:p>
            <a:r>
              <a:rPr lang="en-IE" sz="2000"/>
              <a:t>2004 	Penalty Points system extended</a:t>
            </a:r>
          </a:p>
          <a:p>
            <a:r>
              <a:rPr lang="en-IE" sz="2000"/>
              <a:t>2006 	RSA Set up. </a:t>
            </a:r>
          </a:p>
          <a:p>
            <a:r>
              <a:rPr lang="en-IE" sz="2000"/>
              <a:t>		Co-ordinate all aspects of road user safety education and</a:t>
            </a:r>
          </a:p>
          <a:p>
            <a:r>
              <a:rPr lang="en-IE" sz="2000"/>
              <a:t>		Vehicle testing</a:t>
            </a:r>
          </a:p>
          <a:p>
            <a:r>
              <a:rPr lang="en-IE" sz="2000"/>
              <a:t>2006	Random Breathe Tests become legal 	 </a:t>
            </a:r>
          </a:p>
          <a:p>
            <a:endParaRPr lang="en-IE"/>
          </a:p>
        </p:txBody>
      </p:sp>
      <p:sp>
        <p:nvSpPr>
          <p:cNvPr id="12293" name="Text Box 7"/>
          <p:cNvSpPr txBox="1">
            <a:spLocks noChangeArrowheads="1"/>
          </p:cNvSpPr>
          <p:nvPr/>
        </p:nvSpPr>
        <p:spPr bwMode="auto">
          <a:xfrm>
            <a:off x="285750" y="1000125"/>
            <a:ext cx="8286750" cy="461963"/>
          </a:xfrm>
          <a:prstGeom prst="rect">
            <a:avLst/>
          </a:prstGeom>
          <a:noFill/>
          <a:ln w="9525">
            <a:noFill/>
            <a:miter lim="800000"/>
            <a:headEnd/>
            <a:tailEnd/>
          </a:ln>
        </p:spPr>
        <p:txBody>
          <a:bodyPr>
            <a:spAutoFit/>
          </a:bodyPr>
          <a:lstStyle/>
          <a:p>
            <a:pPr>
              <a:spcBef>
                <a:spcPct val="50000"/>
              </a:spcBef>
            </a:pPr>
            <a:r>
              <a:rPr lang="en-IE" b="1"/>
              <a:t>This is no Accident		Milestones since 1994</a:t>
            </a:r>
            <a:endParaRPr lang="en-IE" sz="1600" b="1"/>
          </a:p>
        </p:txBody>
      </p:sp>
    </p:spTree>
  </p:cSld>
  <p:clrMapOvr>
    <a:masterClrMapping/>
  </p:clrMapOvr>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ext Box 6"/>
          <p:cNvSpPr txBox="1">
            <a:spLocks noChangeArrowheads="1"/>
          </p:cNvSpPr>
          <p:nvPr/>
        </p:nvSpPr>
        <p:spPr bwMode="auto">
          <a:xfrm>
            <a:off x="3571875" y="6286500"/>
            <a:ext cx="5572125" cy="338138"/>
          </a:xfrm>
          <a:prstGeom prst="rect">
            <a:avLst/>
          </a:prstGeom>
          <a:noFill/>
          <a:ln w="9525">
            <a:noFill/>
            <a:miter lim="800000"/>
            <a:headEnd/>
            <a:tailEnd/>
          </a:ln>
        </p:spPr>
        <p:txBody>
          <a:bodyPr>
            <a:spAutoFit/>
          </a:bodyPr>
          <a:lstStyle/>
          <a:p>
            <a:pPr algn="ctr">
              <a:spcBef>
                <a:spcPct val="50000"/>
              </a:spcBef>
            </a:pPr>
            <a:r>
              <a:rPr lang="en-IE" sz="1600" b="1"/>
              <a:t>“ To provide a safe and efficient National Road network</a:t>
            </a:r>
            <a:endParaRPr lang="en-GB" sz="1600" b="1"/>
          </a:p>
        </p:txBody>
      </p:sp>
      <p:sp>
        <p:nvSpPr>
          <p:cNvPr id="7172" name="Line 7"/>
          <p:cNvSpPr>
            <a:spLocks noChangeShapeType="1"/>
          </p:cNvSpPr>
          <p:nvPr/>
        </p:nvSpPr>
        <p:spPr bwMode="auto">
          <a:xfrm>
            <a:off x="0" y="6143625"/>
            <a:ext cx="9144000" cy="0"/>
          </a:xfrm>
          <a:prstGeom prst="line">
            <a:avLst/>
          </a:prstGeom>
          <a:noFill/>
          <a:ln w="25400">
            <a:solidFill>
              <a:schemeClr val="accent2">
                <a:lumMod val="40000"/>
                <a:lumOff val="60000"/>
              </a:schemeClr>
            </a:solidFill>
            <a:round/>
            <a:headEnd/>
            <a:tailEnd/>
          </a:ln>
        </p:spPr>
        <p:txBody>
          <a:bodyPr/>
          <a:lstStyle/>
          <a:p>
            <a:pPr>
              <a:defRPr/>
            </a:pPr>
            <a:endParaRPr lang="en-IE"/>
          </a:p>
        </p:txBody>
      </p:sp>
      <p:sp>
        <p:nvSpPr>
          <p:cNvPr id="13316" name="Text Box 7"/>
          <p:cNvSpPr txBox="1">
            <a:spLocks noChangeArrowheads="1"/>
          </p:cNvSpPr>
          <p:nvPr/>
        </p:nvSpPr>
        <p:spPr bwMode="auto">
          <a:xfrm>
            <a:off x="285750" y="1000125"/>
            <a:ext cx="8286750" cy="461963"/>
          </a:xfrm>
          <a:prstGeom prst="rect">
            <a:avLst/>
          </a:prstGeom>
          <a:noFill/>
          <a:ln w="9525">
            <a:noFill/>
            <a:miter lim="800000"/>
            <a:headEnd/>
            <a:tailEnd/>
          </a:ln>
        </p:spPr>
        <p:txBody>
          <a:bodyPr>
            <a:spAutoFit/>
          </a:bodyPr>
          <a:lstStyle/>
          <a:p>
            <a:pPr>
              <a:spcBef>
                <a:spcPct val="50000"/>
              </a:spcBef>
            </a:pPr>
            <a:r>
              <a:rPr lang="en-IE" b="1"/>
              <a:t>This is no Accident		Milestones since 1994</a:t>
            </a:r>
            <a:endParaRPr lang="en-IE" sz="1600" b="1"/>
          </a:p>
        </p:txBody>
      </p:sp>
      <p:sp>
        <p:nvSpPr>
          <p:cNvPr id="13317" name="TextBox 8"/>
          <p:cNvSpPr txBox="1">
            <a:spLocks noChangeArrowheads="1"/>
          </p:cNvSpPr>
          <p:nvPr/>
        </p:nvSpPr>
        <p:spPr bwMode="auto">
          <a:xfrm>
            <a:off x="571500" y="2286000"/>
            <a:ext cx="8215313" cy="2862263"/>
          </a:xfrm>
          <a:prstGeom prst="rect">
            <a:avLst/>
          </a:prstGeom>
          <a:noFill/>
          <a:ln w="9525">
            <a:noFill/>
            <a:miter lim="800000"/>
            <a:headEnd/>
            <a:tailEnd/>
          </a:ln>
        </p:spPr>
        <p:txBody>
          <a:bodyPr>
            <a:spAutoFit/>
          </a:bodyPr>
          <a:lstStyle/>
          <a:p>
            <a:r>
              <a:rPr lang="en-IE" sz="2000"/>
              <a:t>2007 	Traffic and Transport Assessments adopted</a:t>
            </a:r>
          </a:p>
          <a:p>
            <a:r>
              <a:rPr lang="en-IE" sz="2000"/>
              <a:t>		Just in time to miss the Celtic Tiger!</a:t>
            </a:r>
          </a:p>
          <a:p>
            <a:r>
              <a:rPr lang="en-IE" sz="2000"/>
              <a:t>2008 	Driver Learning Permits, 250,000 provisional licences replaced</a:t>
            </a:r>
          </a:p>
          <a:p>
            <a:r>
              <a:rPr lang="en-IE" sz="2000"/>
              <a:t>2010 	MIU’s completed</a:t>
            </a:r>
          </a:p>
          <a:p>
            <a:r>
              <a:rPr lang="en-IE" sz="2000"/>
              <a:t>2010	 “Go-Safe” vans launched</a:t>
            </a:r>
          </a:p>
          <a:p>
            <a:r>
              <a:rPr lang="en-IE" sz="2000"/>
              <a:t>2010 	Roll out of Primary and Secondary School’s Road Safety Courses</a:t>
            </a:r>
          </a:p>
          <a:p>
            <a:r>
              <a:rPr lang="en-IE" sz="2000"/>
              <a:t>2011 	Production of Third Level Road Safety Programme  </a:t>
            </a:r>
          </a:p>
          <a:p>
            <a:r>
              <a:rPr lang="en-IE" sz="2000"/>
              <a:t>2011 	Mandatory Breathe testing of drivers involved in RTCs</a:t>
            </a:r>
          </a:p>
          <a:p>
            <a:r>
              <a:rPr lang="en-IE" sz="2000"/>
              <a:t>2011 	Mandatory registered driving lessons before being tested </a:t>
            </a:r>
          </a:p>
        </p:txBody>
      </p:sp>
    </p:spTree>
  </p:cSld>
  <p:clrMapOvr>
    <a:masterClrMapping/>
  </p:clrMapOvr>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ext Box 6"/>
          <p:cNvSpPr txBox="1">
            <a:spLocks noChangeArrowheads="1"/>
          </p:cNvSpPr>
          <p:nvPr/>
        </p:nvSpPr>
        <p:spPr bwMode="auto">
          <a:xfrm>
            <a:off x="3571875" y="6286500"/>
            <a:ext cx="5572125" cy="338138"/>
          </a:xfrm>
          <a:prstGeom prst="rect">
            <a:avLst/>
          </a:prstGeom>
          <a:noFill/>
          <a:ln w="9525">
            <a:noFill/>
            <a:miter lim="800000"/>
            <a:headEnd/>
            <a:tailEnd/>
          </a:ln>
        </p:spPr>
        <p:txBody>
          <a:bodyPr>
            <a:spAutoFit/>
          </a:bodyPr>
          <a:lstStyle/>
          <a:p>
            <a:pPr algn="ctr">
              <a:spcBef>
                <a:spcPct val="50000"/>
              </a:spcBef>
            </a:pPr>
            <a:r>
              <a:rPr lang="en-IE" sz="1600" b="1"/>
              <a:t>“ To provide a safe and efficient National Road network</a:t>
            </a:r>
            <a:endParaRPr lang="en-GB" sz="1600" b="1"/>
          </a:p>
        </p:txBody>
      </p:sp>
      <p:sp>
        <p:nvSpPr>
          <p:cNvPr id="7172" name="Line 7"/>
          <p:cNvSpPr>
            <a:spLocks noChangeShapeType="1"/>
          </p:cNvSpPr>
          <p:nvPr/>
        </p:nvSpPr>
        <p:spPr bwMode="auto">
          <a:xfrm>
            <a:off x="0" y="6143625"/>
            <a:ext cx="9144000" cy="0"/>
          </a:xfrm>
          <a:prstGeom prst="line">
            <a:avLst/>
          </a:prstGeom>
          <a:noFill/>
          <a:ln w="25400">
            <a:solidFill>
              <a:schemeClr val="accent2">
                <a:lumMod val="40000"/>
                <a:lumOff val="60000"/>
              </a:schemeClr>
            </a:solidFill>
            <a:round/>
            <a:headEnd/>
            <a:tailEnd/>
          </a:ln>
        </p:spPr>
        <p:txBody>
          <a:bodyPr/>
          <a:lstStyle/>
          <a:p>
            <a:pPr>
              <a:defRPr/>
            </a:pPr>
            <a:endParaRPr lang="en-IE"/>
          </a:p>
        </p:txBody>
      </p:sp>
      <p:sp>
        <p:nvSpPr>
          <p:cNvPr id="14340" name="Text Box 7"/>
          <p:cNvSpPr txBox="1">
            <a:spLocks noChangeArrowheads="1"/>
          </p:cNvSpPr>
          <p:nvPr/>
        </p:nvSpPr>
        <p:spPr bwMode="auto">
          <a:xfrm>
            <a:off x="285750" y="1428750"/>
            <a:ext cx="8286750" cy="461963"/>
          </a:xfrm>
          <a:prstGeom prst="rect">
            <a:avLst/>
          </a:prstGeom>
          <a:noFill/>
          <a:ln w="9525">
            <a:noFill/>
            <a:miter lim="800000"/>
            <a:headEnd/>
            <a:tailEnd/>
          </a:ln>
        </p:spPr>
        <p:txBody>
          <a:bodyPr>
            <a:spAutoFit/>
          </a:bodyPr>
          <a:lstStyle/>
          <a:p>
            <a:pPr>
              <a:spcBef>
                <a:spcPct val="50000"/>
              </a:spcBef>
            </a:pPr>
            <a:r>
              <a:rPr lang="en-IE" b="1"/>
              <a:t>This is no Accident		Milestones since 1994</a:t>
            </a:r>
            <a:endParaRPr lang="en-IE" sz="1600" b="1"/>
          </a:p>
        </p:txBody>
      </p:sp>
      <p:sp>
        <p:nvSpPr>
          <p:cNvPr id="14341" name="TextBox 8"/>
          <p:cNvSpPr txBox="1">
            <a:spLocks noChangeArrowheads="1"/>
          </p:cNvSpPr>
          <p:nvPr/>
        </p:nvSpPr>
        <p:spPr bwMode="auto">
          <a:xfrm>
            <a:off x="500063" y="2500313"/>
            <a:ext cx="8001000" cy="2678112"/>
          </a:xfrm>
          <a:prstGeom prst="rect">
            <a:avLst/>
          </a:prstGeom>
          <a:noFill/>
          <a:ln w="9525">
            <a:noFill/>
            <a:miter lim="800000"/>
            <a:headEnd/>
            <a:tailEnd/>
          </a:ln>
        </p:spPr>
        <p:txBody>
          <a:bodyPr>
            <a:spAutoFit/>
          </a:bodyPr>
          <a:lstStyle/>
          <a:p>
            <a:r>
              <a:rPr lang="en-IE"/>
              <a:t>That summary of some of the miles-stones was to show the wide range of initiatives being undertaken by a lot of agencies and people across a lot of disciplines to make the roads safer.</a:t>
            </a:r>
          </a:p>
          <a:p>
            <a:endParaRPr lang="en-IE"/>
          </a:p>
          <a:p>
            <a:r>
              <a:rPr lang="en-IE"/>
              <a:t>None of us have all the answers but unless we work together none of us will learn anything or get anywhere. </a:t>
            </a:r>
          </a:p>
          <a:p>
            <a:endParaRPr lang="en-IE"/>
          </a:p>
        </p:txBody>
      </p:sp>
    </p:spTree>
  </p:cSld>
  <p:clrMapOvr>
    <a:masterClrMapping/>
  </p:clrMapOvr>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ext Box 6"/>
          <p:cNvSpPr txBox="1">
            <a:spLocks noChangeArrowheads="1"/>
          </p:cNvSpPr>
          <p:nvPr/>
        </p:nvSpPr>
        <p:spPr bwMode="auto">
          <a:xfrm>
            <a:off x="3571875" y="6286500"/>
            <a:ext cx="5572125" cy="338138"/>
          </a:xfrm>
          <a:prstGeom prst="rect">
            <a:avLst/>
          </a:prstGeom>
          <a:noFill/>
          <a:ln w="9525">
            <a:noFill/>
            <a:miter lim="800000"/>
            <a:headEnd/>
            <a:tailEnd/>
          </a:ln>
        </p:spPr>
        <p:txBody>
          <a:bodyPr>
            <a:spAutoFit/>
          </a:bodyPr>
          <a:lstStyle/>
          <a:p>
            <a:pPr algn="ctr">
              <a:spcBef>
                <a:spcPct val="50000"/>
              </a:spcBef>
            </a:pPr>
            <a:r>
              <a:rPr lang="en-IE" sz="1600" b="1"/>
              <a:t>“ To provide a safe and efficient National Road network</a:t>
            </a:r>
            <a:endParaRPr lang="en-GB" sz="1600" b="1"/>
          </a:p>
        </p:txBody>
      </p:sp>
      <p:sp>
        <p:nvSpPr>
          <p:cNvPr id="7172" name="Line 7"/>
          <p:cNvSpPr>
            <a:spLocks noChangeShapeType="1"/>
          </p:cNvSpPr>
          <p:nvPr/>
        </p:nvSpPr>
        <p:spPr bwMode="auto">
          <a:xfrm>
            <a:off x="0" y="6143625"/>
            <a:ext cx="9144000" cy="0"/>
          </a:xfrm>
          <a:prstGeom prst="line">
            <a:avLst/>
          </a:prstGeom>
          <a:noFill/>
          <a:ln w="25400">
            <a:solidFill>
              <a:schemeClr val="accent2">
                <a:lumMod val="40000"/>
                <a:lumOff val="60000"/>
              </a:schemeClr>
            </a:solidFill>
            <a:round/>
            <a:headEnd/>
            <a:tailEnd/>
          </a:ln>
        </p:spPr>
        <p:txBody>
          <a:bodyPr/>
          <a:lstStyle/>
          <a:p>
            <a:pPr>
              <a:defRPr/>
            </a:pPr>
            <a:endParaRPr lang="en-IE"/>
          </a:p>
        </p:txBody>
      </p:sp>
      <p:sp>
        <p:nvSpPr>
          <p:cNvPr id="15364" name="Text Box 7"/>
          <p:cNvSpPr txBox="1">
            <a:spLocks noChangeArrowheads="1"/>
          </p:cNvSpPr>
          <p:nvPr/>
        </p:nvSpPr>
        <p:spPr bwMode="auto">
          <a:xfrm>
            <a:off x="428625" y="1357313"/>
            <a:ext cx="8143875" cy="3786187"/>
          </a:xfrm>
          <a:prstGeom prst="rect">
            <a:avLst/>
          </a:prstGeom>
          <a:noFill/>
          <a:ln w="9525">
            <a:noFill/>
            <a:miter lim="800000"/>
            <a:headEnd/>
            <a:tailEnd/>
          </a:ln>
        </p:spPr>
        <p:txBody>
          <a:bodyPr>
            <a:spAutoFit/>
          </a:bodyPr>
          <a:lstStyle/>
          <a:p>
            <a:pPr>
              <a:spcBef>
                <a:spcPct val="50000"/>
              </a:spcBef>
            </a:pPr>
            <a:r>
              <a:rPr lang="en-IE" b="1"/>
              <a:t>NRA and DoE Road Safety Remedial Measures Programmes</a:t>
            </a:r>
          </a:p>
          <a:p>
            <a:pPr>
              <a:spcBef>
                <a:spcPct val="50000"/>
              </a:spcBef>
            </a:pPr>
            <a:endParaRPr lang="en-IE" b="1"/>
          </a:p>
          <a:p>
            <a:pPr>
              <a:spcBef>
                <a:spcPct val="50000"/>
              </a:spcBef>
            </a:pPr>
            <a:r>
              <a:rPr lang="en-IE"/>
              <a:t>In 1995 when the “Low Cost Schemes” were first introduced, a lot could be done with very little.</a:t>
            </a:r>
          </a:p>
          <a:p>
            <a:pPr>
              <a:spcBef>
                <a:spcPct val="50000"/>
              </a:spcBef>
            </a:pPr>
            <a:r>
              <a:rPr lang="en-IE"/>
              <a:t>Schemes costs ranged from IR£500 to IR£20,000 for a big scheme.  By 2011 scheme costs ranged up to over €1 Million.  </a:t>
            </a:r>
          </a:p>
          <a:p>
            <a:pPr>
              <a:spcBef>
                <a:spcPct val="50000"/>
              </a:spcBef>
            </a:pPr>
            <a:r>
              <a:rPr lang="en-IE"/>
              <a:t>The low hanging fruit is gone or very scarce.</a:t>
            </a:r>
          </a:p>
          <a:p>
            <a:pPr>
              <a:spcBef>
                <a:spcPct val="50000"/>
              </a:spcBef>
            </a:pPr>
            <a:endParaRPr lang="en-IE" sz="1600" b="1"/>
          </a:p>
        </p:txBody>
      </p:sp>
    </p:spTree>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p:cNvSpPr>
            <a:spLocks noGrp="1"/>
          </p:cNvSpPr>
          <p:nvPr>
            <p:ph type="title"/>
          </p:nvPr>
        </p:nvSpPr>
        <p:spPr>
          <a:xfrm>
            <a:off x="539750" y="115888"/>
            <a:ext cx="8229600" cy="576262"/>
          </a:xfrm>
        </p:spPr>
        <p:txBody>
          <a:bodyPr/>
          <a:lstStyle/>
          <a:p>
            <a:pPr eaLnBrk="1" hangingPunct="1"/>
            <a:r>
              <a:rPr lang="en-IE" smtClean="0"/>
              <a:t>National Road Network</a:t>
            </a:r>
          </a:p>
        </p:txBody>
      </p:sp>
      <p:sp>
        <p:nvSpPr>
          <p:cNvPr id="16388" name="Rectangle 9"/>
          <p:cNvSpPr>
            <a:spLocks noChangeArrowheads="1"/>
          </p:cNvSpPr>
          <p:nvPr/>
        </p:nvSpPr>
        <p:spPr bwMode="auto">
          <a:xfrm>
            <a:off x="468313" y="836613"/>
            <a:ext cx="1943100" cy="1447192"/>
          </a:xfrm>
          <a:prstGeom prst="rect">
            <a:avLst/>
          </a:prstGeom>
          <a:noFill/>
          <a:ln w="9525">
            <a:noFill/>
            <a:miter lim="800000"/>
            <a:headEnd/>
            <a:tailEnd/>
          </a:ln>
        </p:spPr>
        <p:txBody>
          <a:bodyPr lIns="92075" tIns="46038" rIns="92075" bIns="46038">
            <a:spAutoFit/>
          </a:bodyPr>
          <a:lstStyle/>
          <a:p>
            <a:pPr eaLnBrk="0" hangingPunct="0"/>
            <a:r>
              <a:rPr lang="en-US" sz="1800" b="1">
                <a:solidFill>
                  <a:srgbClr val="333399"/>
                </a:solidFill>
                <a:latin typeface="Tahoma" pitchFamily="34" charset="0"/>
              </a:rPr>
              <a:t>5,400km</a:t>
            </a:r>
            <a:r>
              <a:rPr lang="en-US" sz="1800">
                <a:solidFill>
                  <a:srgbClr val="333399"/>
                </a:solidFill>
                <a:latin typeface="Calibri" pitchFamily="34" charset="0"/>
              </a:rPr>
              <a:t> </a:t>
            </a:r>
          </a:p>
          <a:p>
            <a:pPr eaLnBrk="0" hangingPunct="0">
              <a:spcBef>
                <a:spcPts val="600"/>
              </a:spcBef>
            </a:pPr>
            <a:r>
              <a:rPr lang="en-US" sz="1800" b="1">
                <a:solidFill>
                  <a:srgbClr val="333399"/>
                </a:solidFill>
                <a:latin typeface="Tahoma" pitchFamily="34" charset="0"/>
              </a:rPr>
              <a:t>6% of network</a:t>
            </a:r>
          </a:p>
          <a:p>
            <a:pPr eaLnBrk="0" hangingPunct="0">
              <a:spcBef>
                <a:spcPts val="600"/>
              </a:spcBef>
            </a:pPr>
            <a:r>
              <a:rPr lang="en-US" sz="1800" b="1">
                <a:solidFill>
                  <a:srgbClr val="333399"/>
                </a:solidFill>
                <a:latin typeface="Tahoma" pitchFamily="34" charset="0"/>
              </a:rPr>
              <a:t>40% of traffic  </a:t>
            </a:r>
          </a:p>
          <a:p>
            <a:pPr eaLnBrk="0" hangingPunct="0"/>
            <a:endParaRPr lang="en-US" b="1">
              <a:solidFill>
                <a:schemeClr val="accent2"/>
              </a:solidFill>
              <a:latin typeface="Tahoma" pitchFamily="34" charset="0"/>
            </a:endParaRPr>
          </a:p>
        </p:txBody>
      </p:sp>
      <p:pic>
        <p:nvPicPr>
          <p:cNvPr id="16389" name="Picture 11" descr="NRA nat road network 2010.JPG"/>
          <p:cNvPicPr>
            <a:picLocks noChangeAspect="1"/>
          </p:cNvPicPr>
          <p:nvPr/>
        </p:nvPicPr>
        <p:blipFill>
          <a:blip r:embed="rId2" cstate="print"/>
          <a:srcRect l="3111" t="5225" r="45863" b="45998"/>
          <a:stretch>
            <a:fillRect/>
          </a:stretch>
        </p:blipFill>
        <p:spPr bwMode="auto">
          <a:xfrm>
            <a:off x="2555875" y="765175"/>
            <a:ext cx="4416425" cy="55435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ext Box 6"/>
          <p:cNvSpPr txBox="1">
            <a:spLocks noChangeArrowheads="1"/>
          </p:cNvSpPr>
          <p:nvPr/>
        </p:nvSpPr>
        <p:spPr bwMode="auto">
          <a:xfrm>
            <a:off x="3571875" y="6286500"/>
            <a:ext cx="5572125" cy="338138"/>
          </a:xfrm>
          <a:prstGeom prst="rect">
            <a:avLst/>
          </a:prstGeom>
          <a:noFill/>
          <a:ln w="9525">
            <a:noFill/>
            <a:miter lim="800000"/>
            <a:headEnd/>
            <a:tailEnd/>
          </a:ln>
        </p:spPr>
        <p:txBody>
          <a:bodyPr>
            <a:spAutoFit/>
          </a:bodyPr>
          <a:lstStyle/>
          <a:p>
            <a:pPr algn="ctr">
              <a:spcBef>
                <a:spcPct val="50000"/>
              </a:spcBef>
            </a:pPr>
            <a:r>
              <a:rPr lang="en-IE" sz="1600" b="1"/>
              <a:t>“ To provide a safe and efficient National Road network</a:t>
            </a:r>
            <a:endParaRPr lang="en-GB" sz="1600" b="1"/>
          </a:p>
        </p:txBody>
      </p:sp>
      <p:sp>
        <p:nvSpPr>
          <p:cNvPr id="7172" name="Line 7"/>
          <p:cNvSpPr>
            <a:spLocks noChangeShapeType="1"/>
          </p:cNvSpPr>
          <p:nvPr/>
        </p:nvSpPr>
        <p:spPr bwMode="auto">
          <a:xfrm>
            <a:off x="0" y="6143625"/>
            <a:ext cx="9144000" cy="0"/>
          </a:xfrm>
          <a:prstGeom prst="line">
            <a:avLst/>
          </a:prstGeom>
          <a:noFill/>
          <a:ln w="25400">
            <a:solidFill>
              <a:schemeClr val="accent2">
                <a:lumMod val="40000"/>
                <a:lumOff val="60000"/>
              </a:schemeClr>
            </a:solidFill>
            <a:round/>
            <a:headEnd/>
            <a:tailEnd/>
          </a:ln>
        </p:spPr>
        <p:txBody>
          <a:bodyPr/>
          <a:lstStyle/>
          <a:p>
            <a:pPr>
              <a:defRPr/>
            </a:pPr>
            <a:endParaRPr lang="en-IE"/>
          </a:p>
        </p:txBody>
      </p:sp>
      <p:sp>
        <p:nvSpPr>
          <p:cNvPr id="16388" name="Text Box 7"/>
          <p:cNvSpPr txBox="1">
            <a:spLocks noChangeArrowheads="1"/>
          </p:cNvSpPr>
          <p:nvPr/>
        </p:nvSpPr>
        <p:spPr bwMode="auto">
          <a:xfrm>
            <a:off x="428625" y="428625"/>
            <a:ext cx="6934200" cy="1754188"/>
          </a:xfrm>
          <a:prstGeom prst="rect">
            <a:avLst/>
          </a:prstGeom>
          <a:noFill/>
          <a:ln w="9525">
            <a:noFill/>
            <a:miter lim="800000"/>
            <a:headEnd/>
            <a:tailEnd/>
          </a:ln>
        </p:spPr>
        <p:txBody>
          <a:bodyPr>
            <a:spAutoFit/>
          </a:bodyPr>
          <a:lstStyle/>
          <a:p>
            <a:pPr>
              <a:spcBef>
                <a:spcPct val="50000"/>
              </a:spcBef>
            </a:pPr>
            <a:r>
              <a:rPr lang="en-IE" b="1"/>
              <a:t>Road Safety Audit and the NRDO’s</a:t>
            </a:r>
          </a:p>
          <a:p>
            <a:pPr>
              <a:spcBef>
                <a:spcPct val="50000"/>
              </a:spcBef>
            </a:pPr>
            <a:r>
              <a:rPr lang="en-IE"/>
              <a:t>In 1999 at the NRA Road’s Conference the SA system was promoted to be implemented in conjunction with the development of the NRDO network.</a:t>
            </a:r>
            <a:endParaRPr lang="en-IE" sz="1600"/>
          </a:p>
        </p:txBody>
      </p:sp>
      <p:sp>
        <p:nvSpPr>
          <p:cNvPr id="16389" name="Text Box 7"/>
          <p:cNvSpPr txBox="1">
            <a:spLocks noChangeArrowheads="1"/>
          </p:cNvSpPr>
          <p:nvPr/>
        </p:nvSpPr>
        <p:spPr bwMode="auto">
          <a:xfrm>
            <a:off x="428625" y="3071813"/>
            <a:ext cx="8505825" cy="2308225"/>
          </a:xfrm>
          <a:prstGeom prst="rect">
            <a:avLst/>
          </a:prstGeom>
          <a:noFill/>
          <a:ln w="9525">
            <a:noFill/>
            <a:miter lim="800000"/>
            <a:headEnd/>
            <a:tailEnd/>
          </a:ln>
        </p:spPr>
        <p:txBody>
          <a:bodyPr>
            <a:spAutoFit/>
          </a:bodyPr>
          <a:lstStyle/>
          <a:p>
            <a:pPr>
              <a:spcBef>
                <a:spcPct val="50000"/>
              </a:spcBef>
            </a:pPr>
            <a:r>
              <a:rPr lang="en-IE" sz="1800"/>
              <a:t>Road Safety Audit was proposed for two reasons:</a:t>
            </a:r>
          </a:p>
          <a:p>
            <a:pPr>
              <a:spcBef>
                <a:spcPct val="50000"/>
              </a:spcBef>
            </a:pPr>
            <a:r>
              <a:rPr lang="en-IE" sz="1800"/>
              <a:t>	To ensure that designs coming forward for new schemes would not create unforeseen hazards or to bring such hazards to the attention of designers so they were aware of them and decide what, if anything, could be done to reduce or eliminate the associated risks to future road users.</a:t>
            </a:r>
          </a:p>
          <a:p>
            <a:pPr>
              <a:spcBef>
                <a:spcPct val="50000"/>
              </a:spcBef>
            </a:pPr>
            <a:r>
              <a:rPr lang="en-IE" sz="1800"/>
              <a:t>	To raise the awareness of designers to road related road safety issues such that almost without thinking about it, potential hazards are designed out of proposed schemes. </a:t>
            </a:r>
          </a:p>
        </p:txBody>
      </p:sp>
    </p:spTree>
  </p:cSld>
  <p:clrMapOvr>
    <a:masterClrMapping/>
  </p:clrMapOvr>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ext Box 6"/>
          <p:cNvSpPr txBox="1">
            <a:spLocks noChangeArrowheads="1"/>
          </p:cNvSpPr>
          <p:nvPr/>
        </p:nvSpPr>
        <p:spPr bwMode="auto">
          <a:xfrm>
            <a:off x="3571875" y="6286500"/>
            <a:ext cx="5572125" cy="338138"/>
          </a:xfrm>
          <a:prstGeom prst="rect">
            <a:avLst/>
          </a:prstGeom>
          <a:noFill/>
          <a:ln w="9525">
            <a:noFill/>
            <a:miter lim="800000"/>
            <a:headEnd/>
            <a:tailEnd/>
          </a:ln>
        </p:spPr>
        <p:txBody>
          <a:bodyPr>
            <a:spAutoFit/>
          </a:bodyPr>
          <a:lstStyle/>
          <a:p>
            <a:pPr algn="ctr">
              <a:spcBef>
                <a:spcPct val="50000"/>
              </a:spcBef>
            </a:pPr>
            <a:r>
              <a:rPr lang="en-IE" sz="1600" b="1"/>
              <a:t>“ To provide a safe and efficient National Road network</a:t>
            </a:r>
            <a:endParaRPr lang="en-GB" sz="1600" b="1"/>
          </a:p>
        </p:txBody>
      </p:sp>
      <p:sp>
        <p:nvSpPr>
          <p:cNvPr id="7172" name="Line 7"/>
          <p:cNvSpPr>
            <a:spLocks noChangeShapeType="1"/>
          </p:cNvSpPr>
          <p:nvPr/>
        </p:nvSpPr>
        <p:spPr bwMode="auto">
          <a:xfrm>
            <a:off x="0" y="6143625"/>
            <a:ext cx="9144000" cy="0"/>
          </a:xfrm>
          <a:prstGeom prst="line">
            <a:avLst/>
          </a:prstGeom>
          <a:noFill/>
          <a:ln w="25400">
            <a:solidFill>
              <a:schemeClr val="accent2">
                <a:lumMod val="40000"/>
                <a:lumOff val="60000"/>
              </a:schemeClr>
            </a:solidFill>
            <a:round/>
            <a:headEnd/>
            <a:tailEnd/>
          </a:ln>
        </p:spPr>
        <p:txBody>
          <a:bodyPr/>
          <a:lstStyle/>
          <a:p>
            <a:pPr>
              <a:defRPr/>
            </a:pPr>
            <a:endParaRPr lang="en-IE"/>
          </a:p>
        </p:txBody>
      </p:sp>
      <p:sp>
        <p:nvSpPr>
          <p:cNvPr id="17412" name="Rectangle 3"/>
          <p:cNvSpPr>
            <a:spLocks noChangeArrowheads="1"/>
          </p:cNvSpPr>
          <p:nvPr/>
        </p:nvSpPr>
        <p:spPr bwMode="auto">
          <a:xfrm>
            <a:off x="0" y="500063"/>
            <a:ext cx="9144000" cy="5662612"/>
          </a:xfrm>
          <a:prstGeom prst="rect">
            <a:avLst/>
          </a:prstGeom>
          <a:noFill/>
          <a:ln w="9525">
            <a:noFill/>
            <a:miter lim="800000"/>
            <a:headEnd/>
            <a:tailEnd/>
          </a:ln>
        </p:spPr>
        <p:txBody>
          <a:bodyPr>
            <a:spAutoFit/>
          </a:bodyPr>
          <a:lstStyle/>
          <a:p>
            <a:r>
              <a:rPr lang="en-IE" sz="3200" b="1"/>
              <a:t>Route Assessment and Treatment</a:t>
            </a:r>
          </a:p>
          <a:p>
            <a:endParaRPr lang="en-IE"/>
          </a:p>
          <a:p>
            <a:r>
              <a:rPr lang="en-IE" b="1"/>
              <a:t>This year the EU’s Directive on Route Safety Inspections is timely in Ireland’s case.</a:t>
            </a:r>
          </a:p>
          <a:p>
            <a:endParaRPr lang="en-IE"/>
          </a:p>
          <a:p>
            <a:r>
              <a:rPr lang="en-IE" sz="1800"/>
              <a:t>A Road Safety Inspection used in conjunction with the accident database should:</a:t>
            </a:r>
          </a:p>
          <a:p>
            <a:endParaRPr lang="en-IE" sz="1800"/>
          </a:p>
          <a:p>
            <a:r>
              <a:rPr lang="en-IE" sz="1800"/>
              <a:t>Identify hazardous locations along a route, amenable to a series of “low cost” remedial measures suitable for that section.</a:t>
            </a:r>
          </a:p>
          <a:p>
            <a:endParaRPr lang="en-IE" sz="1800"/>
          </a:p>
          <a:p>
            <a:r>
              <a:rPr lang="en-IE" sz="1800"/>
              <a:t>Identify more difficult specific hazards not suitable to “low cost” remedial measures and rank these sites for further investigation and treatment</a:t>
            </a:r>
          </a:p>
          <a:p>
            <a:endParaRPr lang="en-IE" sz="1800"/>
          </a:p>
          <a:p>
            <a:r>
              <a:rPr lang="en-IE" sz="1800"/>
              <a:t>Identify opportunities to improve the “clear-zone”</a:t>
            </a:r>
          </a:p>
          <a:p>
            <a:endParaRPr lang="en-IE" sz="1800"/>
          </a:p>
          <a:p>
            <a:r>
              <a:rPr lang="en-IE" sz="1800"/>
              <a:t>Where none of the above are possible, the overall ranking of the network could be used to prioritise major improvement schemes in 2014,  when the country is out of recession.</a:t>
            </a:r>
          </a:p>
          <a:p>
            <a:r>
              <a:rPr lang="en-IE" sz="1800"/>
              <a:t>Harry will be talking about the RSIs.</a:t>
            </a:r>
          </a:p>
        </p:txBody>
      </p:sp>
    </p:spTree>
  </p:cSld>
  <p:clrMapOvr>
    <a:masterClrMapping/>
  </p:clrMapOvr>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ext Box 6"/>
          <p:cNvSpPr txBox="1">
            <a:spLocks noChangeArrowheads="1"/>
          </p:cNvSpPr>
          <p:nvPr/>
        </p:nvSpPr>
        <p:spPr bwMode="auto">
          <a:xfrm>
            <a:off x="3571875" y="6286500"/>
            <a:ext cx="5572125" cy="338138"/>
          </a:xfrm>
          <a:prstGeom prst="rect">
            <a:avLst/>
          </a:prstGeom>
          <a:noFill/>
          <a:ln w="9525">
            <a:noFill/>
            <a:miter lim="800000"/>
            <a:headEnd/>
            <a:tailEnd/>
          </a:ln>
        </p:spPr>
        <p:txBody>
          <a:bodyPr>
            <a:spAutoFit/>
          </a:bodyPr>
          <a:lstStyle/>
          <a:p>
            <a:pPr algn="ctr">
              <a:spcBef>
                <a:spcPct val="50000"/>
              </a:spcBef>
            </a:pPr>
            <a:r>
              <a:rPr lang="en-IE" sz="1600" b="1"/>
              <a:t>“ To provide a safe and efficient National Road network</a:t>
            </a:r>
            <a:endParaRPr lang="en-GB" sz="1600" b="1"/>
          </a:p>
        </p:txBody>
      </p:sp>
      <p:sp>
        <p:nvSpPr>
          <p:cNvPr id="7172" name="Line 7"/>
          <p:cNvSpPr>
            <a:spLocks noChangeShapeType="1"/>
          </p:cNvSpPr>
          <p:nvPr/>
        </p:nvSpPr>
        <p:spPr bwMode="auto">
          <a:xfrm>
            <a:off x="0" y="6143625"/>
            <a:ext cx="9144000" cy="0"/>
          </a:xfrm>
          <a:prstGeom prst="line">
            <a:avLst/>
          </a:prstGeom>
          <a:noFill/>
          <a:ln w="25400">
            <a:solidFill>
              <a:schemeClr val="accent2">
                <a:lumMod val="40000"/>
                <a:lumOff val="60000"/>
              </a:schemeClr>
            </a:solidFill>
            <a:round/>
            <a:headEnd/>
            <a:tailEnd/>
          </a:ln>
        </p:spPr>
        <p:txBody>
          <a:bodyPr/>
          <a:lstStyle/>
          <a:p>
            <a:pPr>
              <a:defRPr/>
            </a:pPr>
            <a:endParaRPr lang="en-IE"/>
          </a:p>
        </p:txBody>
      </p:sp>
      <p:sp>
        <p:nvSpPr>
          <p:cNvPr id="18436" name="Text Box 7"/>
          <p:cNvSpPr txBox="1">
            <a:spLocks noChangeArrowheads="1"/>
          </p:cNvSpPr>
          <p:nvPr/>
        </p:nvSpPr>
        <p:spPr bwMode="auto">
          <a:xfrm>
            <a:off x="714375" y="836613"/>
            <a:ext cx="7478713" cy="4592637"/>
          </a:xfrm>
          <a:prstGeom prst="rect">
            <a:avLst/>
          </a:prstGeom>
          <a:noFill/>
          <a:ln w="9525">
            <a:noFill/>
            <a:miter lim="800000"/>
            <a:headEnd/>
            <a:tailEnd/>
          </a:ln>
        </p:spPr>
        <p:txBody>
          <a:bodyPr>
            <a:spAutoFit/>
          </a:bodyPr>
          <a:lstStyle/>
          <a:p>
            <a:pPr>
              <a:spcBef>
                <a:spcPct val="50000"/>
              </a:spcBef>
            </a:pPr>
            <a:r>
              <a:rPr lang="en-IE" b="1"/>
              <a:t>1994 to present </a:t>
            </a:r>
          </a:p>
          <a:p>
            <a:pPr>
              <a:spcBef>
                <a:spcPct val="50000"/>
              </a:spcBef>
            </a:pPr>
            <a:r>
              <a:rPr lang="en-IE" b="1"/>
              <a:t>A lot has been achieved.</a:t>
            </a:r>
          </a:p>
          <a:p>
            <a:pPr>
              <a:spcBef>
                <a:spcPct val="50000"/>
              </a:spcBef>
            </a:pPr>
            <a:r>
              <a:rPr lang="en-IE" b="1"/>
              <a:t>Many lives have been saved but where do we go for the next 18 years and how do we get there?</a:t>
            </a:r>
          </a:p>
          <a:p>
            <a:pPr>
              <a:spcBef>
                <a:spcPct val="50000"/>
              </a:spcBef>
            </a:pPr>
            <a:endParaRPr lang="en-IE" b="1"/>
          </a:p>
          <a:p>
            <a:pPr>
              <a:spcBef>
                <a:spcPct val="50000"/>
              </a:spcBef>
            </a:pPr>
            <a:endParaRPr lang="en-IE" b="1"/>
          </a:p>
          <a:p>
            <a:pPr>
              <a:spcBef>
                <a:spcPct val="50000"/>
              </a:spcBef>
            </a:pPr>
            <a:r>
              <a:rPr lang="en-IE" sz="2000" b="1"/>
              <a:t>Ireland has one of the best crash databases in Europe.  </a:t>
            </a:r>
          </a:p>
          <a:p>
            <a:pPr>
              <a:spcBef>
                <a:spcPct val="50000"/>
              </a:spcBef>
            </a:pPr>
            <a:r>
              <a:rPr lang="en-IE" sz="2000" b="1"/>
              <a:t>The database is used to target the causes of crashes.</a:t>
            </a:r>
          </a:p>
          <a:p>
            <a:pPr>
              <a:spcBef>
                <a:spcPct val="50000"/>
              </a:spcBef>
            </a:pPr>
            <a:r>
              <a:rPr lang="en-IE" sz="2000" b="1"/>
              <a:t>Forbes has already spoken about the source of the data.</a:t>
            </a:r>
          </a:p>
        </p:txBody>
      </p:sp>
    </p:spTree>
  </p:cSld>
  <p:clrMapOvr>
    <a:masterClrMapping/>
  </p:clrMapOvr>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ext Box 6"/>
          <p:cNvSpPr txBox="1">
            <a:spLocks noChangeArrowheads="1"/>
          </p:cNvSpPr>
          <p:nvPr/>
        </p:nvSpPr>
        <p:spPr bwMode="auto">
          <a:xfrm>
            <a:off x="3571875" y="6286500"/>
            <a:ext cx="5572125" cy="338138"/>
          </a:xfrm>
          <a:prstGeom prst="rect">
            <a:avLst/>
          </a:prstGeom>
          <a:noFill/>
          <a:ln w="9525">
            <a:noFill/>
            <a:miter lim="800000"/>
            <a:headEnd/>
            <a:tailEnd/>
          </a:ln>
        </p:spPr>
        <p:txBody>
          <a:bodyPr>
            <a:spAutoFit/>
          </a:bodyPr>
          <a:lstStyle/>
          <a:p>
            <a:pPr algn="ctr">
              <a:spcBef>
                <a:spcPct val="50000"/>
              </a:spcBef>
            </a:pPr>
            <a:r>
              <a:rPr lang="en-IE" sz="1600" b="1"/>
              <a:t>“ To provide a safe and efficient National Road network</a:t>
            </a:r>
            <a:endParaRPr lang="en-GB" sz="1600" b="1"/>
          </a:p>
        </p:txBody>
      </p:sp>
      <p:sp>
        <p:nvSpPr>
          <p:cNvPr id="7172" name="Line 7"/>
          <p:cNvSpPr>
            <a:spLocks noChangeShapeType="1"/>
          </p:cNvSpPr>
          <p:nvPr/>
        </p:nvSpPr>
        <p:spPr bwMode="auto">
          <a:xfrm>
            <a:off x="0" y="6143625"/>
            <a:ext cx="9144000" cy="0"/>
          </a:xfrm>
          <a:prstGeom prst="line">
            <a:avLst/>
          </a:prstGeom>
          <a:noFill/>
          <a:ln w="25400">
            <a:solidFill>
              <a:schemeClr val="accent2">
                <a:lumMod val="40000"/>
                <a:lumOff val="60000"/>
              </a:schemeClr>
            </a:solidFill>
            <a:round/>
            <a:headEnd/>
            <a:tailEnd/>
          </a:ln>
        </p:spPr>
        <p:txBody>
          <a:bodyPr/>
          <a:lstStyle/>
          <a:p>
            <a:pPr>
              <a:defRPr/>
            </a:pPr>
            <a:endParaRPr lang="en-IE"/>
          </a:p>
        </p:txBody>
      </p:sp>
      <p:sp>
        <p:nvSpPr>
          <p:cNvPr id="19460" name="Text Box 7"/>
          <p:cNvSpPr txBox="1">
            <a:spLocks noChangeArrowheads="1"/>
          </p:cNvSpPr>
          <p:nvPr/>
        </p:nvSpPr>
        <p:spPr bwMode="auto">
          <a:xfrm>
            <a:off x="1258888" y="836613"/>
            <a:ext cx="7527925" cy="4708525"/>
          </a:xfrm>
          <a:prstGeom prst="rect">
            <a:avLst/>
          </a:prstGeom>
          <a:noFill/>
          <a:ln w="9525">
            <a:noFill/>
            <a:miter lim="800000"/>
            <a:headEnd/>
            <a:tailEnd/>
          </a:ln>
        </p:spPr>
        <p:txBody>
          <a:bodyPr>
            <a:spAutoFit/>
          </a:bodyPr>
          <a:lstStyle/>
          <a:p>
            <a:pPr>
              <a:spcBef>
                <a:spcPct val="50000"/>
              </a:spcBef>
            </a:pPr>
            <a:r>
              <a:rPr lang="en-IE" sz="2000" b="1"/>
              <a:t>The database is used to identify all manner of trends in relation to crashes.  Apart from identifying sections of road with higher than average predicted incidents it is used to identify:</a:t>
            </a:r>
          </a:p>
          <a:p>
            <a:pPr>
              <a:spcBef>
                <a:spcPct val="50000"/>
              </a:spcBef>
            </a:pPr>
            <a:endParaRPr lang="en-IE" sz="2000" b="1"/>
          </a:p>
          <a:p>
            <a:pPr>
              <a:spcBef>
                <a:spcPct val="50000"/>
              </a:spcBef>
            </a:pPr>
            <a:r>
              <a:rPr lang="en-IE" sz="2000" b="1"/>
              <a:t>Month, Time of day, Day of the week</a:t>
            </a:r>
          </a:p>
          <a:p>
            <a:pPr>
              <a:spcBef>
                <a:spcPct val="50000"/>
              </a:spcBef>
            </a:pPr>
            <a:r>
              <a:rPr lang="en-IE" sz="2000" b="1"/>
              <a:t>Road User Profile, age, sex, drink, local, purpose of journey etc</a:t>
            </a:r>
          </a:p>
          <a:p>
            <a:pPr>
              <a:spcBef>
                <a:spcPct val="50000"/>
              </a:spcBef>
            </a:pPr>
            <a:r>
              <a:rPr lang="en-IE" sz="2000" b="1"/>
              <a:t>Environmental Profile, wet weather, skidding, surface condition etc</a:t>
            </a:r>
          </a:p>
          <a:p>
            <a:pPr>
              <a:spcBef>
                <a:spcPct val="50000"/>
              </a:spcBef>
            </a:pPr>
            <a:r>
              <a:rPr lang="en-IE" sz="2000" b="1"/>
              <a:t>Relative risk</a:t>
            </a:r>
          </a:p>
          <a:p>
            <a:pPr>
              <a:spcBef>
                <a:spcPct val="50000"/>
              </a:spcBef>
            </a:pPr>
            <a:r>
              <a:rPr lang="en-IE" sz="2000" b="1"/>
              <a:t>Collision type, pedestrian, SVC, head-on etc</a:t>
            </a:r>
          </a:p>
          <a:p>
            <a:pPr>
              <a:spcBef>
                <a:spcPct val="50000"/>
              </a:spcBef>
            </a:pPr>
            <a:endParaRPr lang="en-IE" sz="2000" b="1"/>
          </a:p>
          <a:p>
            <a:pPr>
              <a:spcBef>
                <a:spcPct val="50000"/>
              </a:spcBef>
            </a:pPr>
            <a:r>
              <a:rPr lang="en-IE" sz="2000" b="1"/>
              <a:t>	Looking at some of these………..</a:t>
            </a:r>
            <a:endParaRPr lang="en-IE" sz="1600" b="1"/>
          </a:p>
        </p:txBody>
      </p:sp>
    </p:spTree>
  </p:cSld>
  <p:clrMapOvr>
    <a:masterClrMapping/>
  </p:clrMapOvr>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8" name="Text Box 6"/>
          <p:cNvSpPr txBox="1">
            <a:spLocks noChangeArrowheads="1"/>
          </p:cNvSpPr>
          <p:nvPr/>
        </p:nvSpPr>
        <p:spPr bwMode="auto">
          <a:xfrm>
            <a:off x="3571875" y="6286500"/>
            <a:ext cx="5572125" cy="338138"/>
          </a:xfrm>
          <a:prstGeom prst="rect">
            <a:avLst/>
          </a:prstGeom>
          <a:noFill/>
          <a:ln w="9525">
            <a:noFill/>
            <a:miter lim="800000"/>
            <a:headEnd/>
            <a:tailEnd/>
          </a:ln>
        </p:spPr>
        <p:txBody>
          <a:bodyPr>
            <a:spAutoFit/>
          </a:bodyPr>
          <a:lstStyle/>
          <a:p>
            <a:pPr algn="ctr">
              <a:spcBef>
                <a:spcPct val="50000"/>
              </a:spcBef>
            </a:pPr>
            <a:r>
              <a:rPr lang="en-IE" sz="1600" b="1"/>
              <a:t>“ To provide a safe and efficient National Road network</a:t>
            </a:r>
            <a:endParaRPr lang="en-GB" sz="1600" b="1"/>
          </a:p>
        </p:txBody>
      </p:sp>
      <p:sp>
        <p:nvSpPr>
          <p:cNvPr id="7172" name="Line 7"/>
          <p:cNvSpPr>
            <a:spLocks noChangeShapeType="1"/>
          </p:cNvSpPr>
          <p:nvPr/>
        </p:nvSpPr>
        <p:spPr bwMode="auto">
          <a:xfrm>
            <a:off x="0" y="6143625"/>
            <a:ext cx="9144000" cy="0"/>
          </a:xfrm>
          <a:prstGeom prst="line">
            <a:avLst/>
          </a:prstGeom>
          <a:noFill/>
          <a:ln w="25400">
            <a:solidFill>
              <a:schemeClr val="accent2">
                <a:lumMod val="40000"/>
                <a:lumOff val="60000"/>
              </a:schemeClr>
            </a:solidFill>
            <a:round/>
            <a:headEnd/>
            <a:tailEnd/>
          </a:ln>
        </p:spPr>
        <p:txBody>
          <a:bodyPr/>
          <a:lstStyle/>
          <a:p>
            <a:pPr>
              <a:defRPr/>
            </a:pPr>
            <a:endParaRPr lang="en-IE"/>
          </a:p>
        </p:txBody>
      </p:sp>
      <p:graphicFrame>
        <p:nvGraphicFramePr>
          <p:cNvPr id="1026" name="Object 9"/>
          <p:cNvGraphicFramePr>
            <a:graphicFrameLocks noChangeAspect="1"/>
          </p:cNvGraphicFramePr>
          <p:nvPr/>
        </p:nvGraphicFramePr>
        <p:xfrm>
          <a:off x="1042988" y="765175"/>
          <a:ext cx="4249737" cy="2284413"/>
        </p:xfrm>
        <a:graphic>
          <a:graphicData uri="http://schemas.openxmlformats.org/presentationml/2006/ole">
            <p:oleObj spid="_x0000_s1026" name="Chart" r:id="rId4" imgW="7515154" imgH="3143377" progId="Excel.Sheet.8">
              <p:embed/>
            </p:oleObj>
          </a:graphicData>
        </a:graphic>
      </p:graphicFrame>
      <p:graphicFrame>
        <p:nvGraphicFramePr>
          <p:cNvPr id="1027" name="Object 10"/>
          <p:cNvGraphicFramePr>
            <a:graphicFrameLocks noChangeAspect="1"/>
          </p:cNvGraphicFramePr>
          <p:nvPr/>
        </p:nvGraphicFramePr>
        <p:xfrm>
          <a:off x="3492500" y="3068638"/>
          <a:ext cx="5256213" cy="2687637"/>
        </p:xfrm>
        <a:graphic>
          <a:graphicData uri="http://schemas.openxmlformats.org/presentationml/2006/ole">
            <p:oleObj spid="_x0000_s1027" name="Chart" r:id="rId5" imgW="5638795" imgH="3114764" progId="Excel.Sheet.8">
              <p:embed/>
            </p:oleObj>
          </a:graphicData>
        </a:graphic>
      </p:graphicFrame>
    </p:spTree>
  </p:cSld>
  <p:clrMapOvr>
    <a:masterClrMapping/>
  </p:clrMapOvr>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1" name="Text Box 6"/>
          <p:cNvSpPr txBox="1">
            <a:spLocks noChangeArrowheads="1"/>
          </p:cNvSpPr>
          <p:nvPr/>
        </p:nvSpPr>
        <p:spPr bwMode="auto">
          <a:xfrm>
            <a:off x="3571875" y="6286500"/>
            <a:ext cx="5572125" cy="338138"/>
          </a:xfrm>
          <a:prstGeom prst="rect">
            <a:avLst/>
          </a:prstGeom>
          <a:noFill/>
          <a:ln w="9525">
            <a:noFill/>
            <a:miter lim="800000"/>
            <a:headEnd/>
            <a:tailEnd/>
          </a:ln>
        </p:spPr>
        <p:txBody>
          <a:bodyPr>
            <a:spAutoFit/>
          </a:bodyPr>
          <a:lstStyle/>
          <a:p>
            <a:pPr algn="ctr">
              <a:spcBef>
                <a:spcPct val="50000"/>
              </a:spcBef>
            </a:pPr>
            <a:r>
              <a:rPr lang="en-IE" sz="1600" b="1"/>
              <a:t>“ To provide a safe and efficient National Road network</a:t>
            </a:r>
            <a:endParaRPr lang="en-GB" sz="1600" b="1"/>
          </a:p>
        </p:txBody>
      </p:sp>
      <p:sp>
        <p:nvSpPr>
          <p:cNvPr id="7172" name="Line 7"/>
          <p:cNvSpPr>
            <a:spLocks noChangeShapeType="1"/>
          </p:cNvSpPr>
          <p:nvPr/>
        </p:nvSpPr>
        <p:spPr bwMode="auto">
          <a:xfrm>
            <a:off x="0" y="6143625"/>
            <a:ext cx="9144000" cy="0"/>
          </a:xfrm>
          <a:prstGeom prst="line">
            <a:avLst/>
          </a:prstGeom>
          <a:noFill/>
          <a:ln w="25400">
            <a:solidFill>
              <a:schemeClr val="accent2">
                <a:lumMod val="40000"/>
                <a:lumOff val="60000"/>
              </a:schemeClr>
            </a:solidFill>
            <a:round/>
            <a:headEnd/>
            <a:tailEnd/>
          </a:ln>
        </p:spPr>
        <p:txBody>
          <a:bodyPr/>
          <a:lstStyle/>
          <a:p>
            <a:pPr>
              <a:defRPr/>
            </a:pPr>
            <a:endParaRPr lang="en-IE"/>
          </a:p>
        </p:txBody>
      </p:sp>
      <p:sp>
        <p:nvSpPr>
          <p:cNvPr id="2053" name="Text Box 9"/>
          <p:cNvSpPr txBox="1">
            <a:spLocks noChangeArrowheads="1"/>
          </p:cNvSpPr>
          <p:nvPr/>
        </p:nvSpPr>
        <p:spPr bwMode="auto">
          <a:xfrm>
            <a:off x="1835150" y="5157788"/>
            <a:ext cx="1987550" cy="457200"/>
          </a:xfrm>
          <a:prstGeom prst="rect">
            <a:avLst/>
          </a:prstGeom>
          <a:noFill/>
          <a:ln w="9525">
            <a:noFill/>
            <a:miter lim="800000"/>
            <a:headEnd/>
            <a:tailEnd/>
          </a:ln>
        </p:spPr>
        <p:txBody>
          <a:bodyPr wrap="none">
            <a:spAutoFit/>
          </a:bodyPr>
          <a:lstStyle/>
          <a:p>
            <a:r>
              <a:rPr lang="en-IE" b="1"/>
              <a:t>Fatal Crashes</a:t>
            </a:r>
            <a:endParaRPr lang="en-US" b="1"/>
          </a:p>
        </p:txBody>
      </p:sp>
      <p:graphicFrame>
        <p:nvGraphicFramePr>
          <p:cNvPr id="2050" name="Object 12"/>
          <p:cNvGraphicFramePr>
            <a:graphicFrameLocks noChangeAspect="1"/>
          </p:cNvGraphicFramePr>
          <p:nvPr/>
        </p:nvGraphicFramePr>
        <p:xfrm>
          <a:off x="971550" y="333375"/>
          <a:ext cx="7921625" cy="4679950"/>
        </p:xfrm>
        <a:graphic>
          <a:graphicData uri="http://schemas.openxmlformats.org/presentationml/2006/ole">
            <p:oleObj spid="_x0000_s2050" name="Chart" r:id="rId4" imgW="5181515" imgH="2866965" progId="Excel.Sheet.8">
              <p:embed/>
            </p:oleObj>
          </a:graphicData>
        </a:graphic>
      </p:graphicFrame>
    </p:spTree>
  </p:cSld>
  <p:clrMapOvr>
    <a:masterClrMapping/>
  </p:clrMapOvr>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Text Box 6"/>
          <p:cNvSpPr txBox="1">
            <a:spLocks noChangeArrowheads="1"/>
          </p:cNvSpPr>
          <p:nvPr/>
        </p:nvSpPr>
        <p:spPr bwMode="auto">
          <a:xfrm>
            <a:off x="3571875" y="6286500"/>
            <a:ext cx="5572125" cy="338138"/>
          </a:xfrm>
          <a:prstGeom prst="rect">
            <a:avLst/>
          </a:prstGeom>
          <a:noFill/>
          <a:ln w="9525">
            <a:noFill/>
            <a:miter lim="800000"/>
            <a:headEnd/>
            <a:tailEnd/>
          </a:ln>
        </p:spPr>
        <p:txBody>
          <a:bodyPr>
            <a:spAutoFit/>
          </a:bodyPr>
          <a:lstStyle/>
          <a:p>
            <a:pPr algn="ctr">
              <a:spcBef>
                <a:spcPct val="50000"/>
              </a:spcBef>
            </a:pPr>
            <a:r>
              <a:rPr lang="en-IE" sz="1600" b="1"/>
              <a:t>“ To provide a safe and efficient National Road network</a:t>
            </a:r>
            <a:endParaRPr lang="en-GB" sz="1600" b="1"/>
          </a:p>
        </p:txBody>
      </p:sp>
      <p:sp>
        <p:nvSpPr>
          <p:cNvPr id="7172" name="Line 7"/>
          <p:cNvSpPr>
            <a:spLocks noChangeShapeType="1"/>
          </p:cNvSpPr>
          <p:nvPr/>
        </p:nvSpPr>
        <p:spPr bwMode="auto">
          <a:xfrm>
            <a:off x="0" y="6143625"/>
            <a:ext cx="9144000" cy="0"/>
          </a:xfrm>
          <a:prstGeom prst="line">
            <a:avLst/>
          </a:prstGeom>
          <a:noFill/>
          <a:ln w="25400">
            <a:solidFill>
              <a:schemeClr val="accent2">
                <a:lumMod val="40000"/>
                <a:lumOff val="60000"/>
              </a:schemeClr>
            </a:solidFill>
            <a:round/>
            <a:headEnd/>
            <a:tailEnd/>
          </a:ln>
        </p:spPr>
        <p:txBody>
          <a:bodyPr/>
          <a:lstStyle/>
          <a:p>
            <a:pPr>
              <a:defRPr/>
            </a:pPr>
            <a:endParaRPr lang="en-IE"/>
          </a:p>
        </p:txBody>
      </p:sp>
      <p:graphicFrame>
        <p:nvGraphicFramePr>
          <p:cNvPr id="3074" name="Object 7"/>
          <p:cNvGraphicFramePr>
            <a:graphicFrameLocks noChangeAspect="1"/>
          </p:cNvGraphicFramePr>
          <p:nvPr/>
        </p:nvGraphicFramePr>
        <p:xfrm>
          <a:off x="1187450" y="765175"/>
          <a:ext cx="7056438" cy="4319588"/>
        </p:xfrm>
        <a:graphic>
          <a:graphicData uri="http://schemas.openxmlformats.org/presentationml/2006/ole">
            <p:oleObj spid="_x0000_s3074" name="Chart" r:id="rId4" imgW="3390997" imgH="1752679" progId="Excel.Sheet.8">
              <p:embed/>
            </p:oleObj>
          </a:graphicData>
        </a:graphic>
      </p:graphicFrame>
      <p:sp>
        <p:nvSpPr>
          <p:cNvPr id="3077" name="Text Box 9"/>
          <p:cNvSpPr txBox="1">
            <a:spLocks noChangeArrowheads="1"/>
          </p:cNvSpPr>
          <p:nvPr/>
        </p:nvSpPr>
        <p:spPr bwMode="auto">
          <a:xfrm>
            <a:off x="7156450" y="5229225"/>
            <a:ext cx="1987550" cy="457200"/>
          </a:xfrm>
          <a:prstGeom prst="rect">
            <a:avLst/>
          </a:prstGeom>
          <a:noFill/>
          <a:ln w="9525">
            <a:noFill/>
            <a:miter lim="800000"/>
            <a:headEnd/>
            <a:tailEnd/>
          </a:ln>
        </p:spPr>
        <p:txBody>
          <a:bodyPr wrap="none">
            <a:spAutoFit/>
          </a:bodyPr>
          <a:lstStyle/>
          <a:p>
            <a:r>
              <a:rPr lang="en-IE" b="1"/>
              <a:t>Fatal Crashes</a:t>
            </a:r>
            <a:endParaRPr lang="en-US" b="1"/>
          </a:p>
        </p:txBody>
      </p:sp>
    </p:spTree>
  </p:cSld>
  <p:clrMapOvr>
    <a:masterClrMapping/>
  </p:clrMapOvr>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00" name="Text Box 6"/>
          <p:cNvSpPr txBox="1">
            <a:spLocks noChangeArrowheads="1"/>
          </p:cNvSpPr>
          <p:nvPr/>
        </p:nvSpPr>
        <p:spPr bwMode="auto">
          <a:xfrm>
            <a:off x="3571875" y="6286500"/>
            <a:ext cx="5572125" cy="338138"/>
          </a:xfrm>
          <a:prstGeom prst="rect">
            <a:avLst/>
          </a:prstGeom>
          <a:noFill/>
          <a:ln w="9525">
            <a:noFill/>
            <a:miter lim="800000"/>
            <a:headEnd/>
            <a:tailEnd/>
          </a:ln>
        </p:spPr>
        <p:txBody>
          <a:bodyPr>
            <a:spAutoFit/>
          </a:bodyPr>
          <a:lstStyle/>
          <a:p>
            <a:pPr algn="ctr">
              <a:spcBef>
                <a:spcPct val="50000"/>
              </a:spcBef>
            </a:pPr>
            <a:r>
              <a:rPr lang="en-IE" sz="1600" b="1"/>
              <a:t>“ To provide a safe and efficient National Road network</a:t>
            </a:r>
            <a:endParaRPr lang="en-GB" sz="1600" b="1"/>
          </a:p>
        </p:txBody>
      </p:sp>
      <p:sp>
        <p:nvSpPr>
          <p:cNvPr id="7172" name="Line 7"/>
          <p:cNvSpPr>
            <a:spLocks noChangeShapeType="1"/>
          </p:cNvSpPr>
          <p:nvPr/>
        </p:nvSpPr>
        <p:spPr bwMode="auto">
          <a:xfrm>
            <a:off x="0" y="6143625"/>
            <a:ext cx="9144000" cy="0"/>
          </a:xfrm>
          <a:prstGeom prst="line">
            <a:avLst/>
          </a:prstGeom>
          <a:noFill/>
          <a:ln w="25400">
            <a:solidFill>
              <a:schemeClr val="accent2">
                <a:lumMod val="40000"/>
                <a:lumOff val="60000"/>
              </a:schemeClr>
            </a:solidFill>
            <a:round/>
            <a:headEnd/>
            <a:tailEnd/>
          </a:ln>
        </p:spPr>
        <p:txBody>
          <a:bodyPr/>
          <a:lstStyle/>
          <a:p>
            <a:pPr>
              <a:defRPr/>
            </a:pPr>
            <a:endParaRPr lang="en-IE"/>
          </a:p>
        </p:txBody>
      </p:sp>
      <p:graphicFrame>
        <p:nvGraphicFramePr>
          <p:cNvPr id="4098" name="Object 96"/>
          <p:cNvGraphicFramePr>
            <a:graphicFrameLocks noChangeAspect="1"/>
          </p:cNvGraphicFramePr>
          <p:nvPr/>
        </p:nvGraphicFramePr>
        <p:xfrm>
          <a:off x="971550" y="260350"/>
          <a:ext cx="5399088" cy="2663825"/>
        </p:xfrm>
        <a:graphic>
          <a:graphicData uri="http://schemas.openxmlformats.org/presentationml/2006/ole">
            <p:oleObj spid="_x0000_s4098" name="Chart" r:id="rId4" imgW="10763250" imgH="5086350" progId="Excel.Chart.8">
              <p:embed/>
            </p:oleObj>
          </a:graphicData>
        </a:graphic>
      </p:graphicFrame>
      <p:graphicFrame>
        <p:nvGraphicFramePr>
          <p:cNvPr id="4099" name="Object 97"/>
          <p:cNvGraphicFramePr>
            <a:graphicFrameLocks noChangeAspect="1"/>
          </p:cNvGraphicFramePr>
          <p:nvPr/>
        </p:nvGraphicFramePr>
        <p:xfrm>
          <a:off x="971550" y="3068638"/>
          <a:ext cx="5399088" cy="2454275"/>
        </p:xfrm>
        <a:graphic>
          <a:graphicData uri="http://schemas.openxmlformats.org/presentationml/2006/ole">
            <p:oleObj spid="_x0000_s4099" name="Chart" r:id="rId5" imgW="10763250" imgH="5086350" progId="Excel.Chart.8">
              <p:embed/>
            </p:oleObj>
          </a:graphicData>
        </a:graphic>
      </p:graphicFrame>
      <p:sp>
        <p:nvSpPr>
          <p:cNvPr id="4102" name="Text Box 99"/>
          <p:cNvSpPr txBox="1">
            <a:spLocks noChangeArrowheads="1"/>
          </p:cNvSpPr>
          <p:nvPr/>
        </p:nvSpPr>
        <p:spPr bwMode="auto">
          <a:xfrm>
            <a:off x="6623050" y="1125538"/>
            <a:ext cx="1981200" cy="822325"/>
          </a:xfrm>
          <a:prstGeom prst="rect">
            <a:avLst/>
          </a:prstGeom>
          <a:noFill/>
          <a:ln w="9525">
            <a:noFill/>
            <a:miter lim="800000"/>
            <a:headEnd/>
            <a:tailEnd/>
          </a:ln>
        </p:spPr>
        <p:txBody>
          <a:bodyPr>
            <a:spAutoFit/>
          </a:bodyPr>
          <a:lstStyle/>
          <a:p>
            <a:pPr>
              <a:spcBef>
                <a:spcPct val="50000"/>
              </a:spcBef>
            </a:pPr>
            <a:r>
              <a:rPr lang="en-IE" b="1"/>
              <a:t>All Injury Crashes</a:t>
            </a:r>
            <a:endParaRPr lang="en-IE" sz="1600" b="1"/>
          </a:p>
        </p:txBody>
      </p:sp>
      <p:sp>
        <p:nvSpPr>
          <p:cNvPr id="4103" name="Text Box 100"/>
          <p:cNvSpPr txBox="1">
            <a:spLocks noChangeArrowheads="1"/>
          </p:cNvSpPr>
          <p:nvPr/>
        </p:nvSpPr>
        <p:spPr bwMode="auto">
          <a:xfrm>
            <a:off x="6659563" y="4724400"/>
            <a:ext cx="2087562" cy="457200"/>
          </a:xfrm>
          <a:prstGeom prst="rect">
            <a:avLst/>
          </a:prstGeom>
          <a:noFill/>
          <a:ln w="9525">
            <a:noFill/>
            <a:miter lim="800000"/>
            <a:headEnd/>
            <a:tailEnd/>
          </a:ln>
        </p:spPr>
        <p:txBody>
          <a:bodyPr>
            <a:spAutoFit/>
          </a:bodyPr>
          <a:lstStyle/>
          <a:p>
            <a:pPr>
              <a:spcBef>
                <a:spcPct val="50000"/>
              </a:spcBef>
            </a:pPr>
            <a:r>
              <a:rPr lang="en-IE" b="1"/>
              <a:t>Fatal Crashes  </a:t>
            </a:r>
            <a:endParaRPr lang="en-IE" sz="1600" b="1"/>
          </a:p>
        </p:txBody>
      </p:sp>
    </p:spTree>
  </p:cSld>
  <p:clrMapOvr>
    <a:masterClrMapping/>
  </p:clrMapOvr>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ext Box 6"/>
          <p:cNvSpPr txBox="1">
            <a:spLocks noChangeArrowheads="1"/>
          </p:cNvSpPr>
          <p:nvPr/>
        </p:nvSpPr>
        <p:spPr bwMode="auto">
          <a:xfrm>
            <a:off x="3571875" y="6286500"/>
            <a:ext cx="5572125" cy="338138"/>
          </a:xfrm>
          <a:prstGeom prst="rect">
            <a:avLst/>
          </a:prstGeom>
          <a:noFill/>
          <a:ln w="9525">
            <a:noFill/>
            <a:miter lim="800000"/>
            <a:headEnd/>
            <a:tailEnd/>
          </a:ln>
        </p:spPr>
        <p:txBody>
          <a:bodyPr>
            <a:spAutoFit/>
          </a:bodyPr>
          <a:lstStyle/>
          <a:p>
            <a:pPr algn="ctr">
              <a:spcBef>
                <a:spcPct val="50000"/>
              </a:spcBef>
            </a:pPr>
            <a:r>
              <a:rPr lang="en-IE" sz="1600" b="1"/>
              <a:t>“ To provide a safe and efficient National Road network</a:t>
            </a:r>
            <a:endParaRPr lang="en-GB" sz="1600" b="1"/>
          </a:p>
        </p:txBody>
      </p:sp>
      <p:sp>
        <p:nvSpPr>
          <p:cNvPr id="7172" name="Line 7"/>
          <p:cNvSpPr>
            <a:spLocks noChangeShapeType="1"/>
          </p:cNvSpPr>
          <p:nvPr/>
        </p:nvSpPr>
        <p:spPr bwMode="auto">
          <a:xfrm>
            <a:off x="0" y="6143625"/>
            <a:ext cx="9144000" cy="0"/>
          </a:xfrm>
          <a:prstGeom prst="line">
            <a:avLst/>
          </a:prstGeom>
          <a:noFill/>
          <a:ln w="25400">
            <a:solidFill>
              <a:schemeClr val="accent2">
                <a:lumMod val="40000"/>
                <a:lumOff val="60000"/>
              </a:schemeClr>
            </a:solidFill>
            <a:round/>
            <a:headEnd/>
            <a:tailEnd/>
          </a:ln>
        </p:spPr>
        <p:txBody>
          <a:bodyPr/>
          <a:lstStyle/>
          <a:p>
            <a:pPr>
              <a:defRPr/>
            </a:pPr>
            <a:endParaRPr lang="en-IE"/>
          </a:p>
        </p:txBody>
      </p:sp>
      <p:sp>
        <p:nvSpPr>
          <p:cNvPr id="20484" name="Text Box 7"/>
          <p:cNvSpPr txBox="1">
            <a:spLocks noChangeArrowheads="1"/>
          </p:cNvSpPr>
          <p:nvPr/>
        </p:nvSpPr>
        <p:spPr bwMode="auto">
          <a:xfrm>
            <a:off x="1071563" y="1071563"/>
            <a:ext cx="6934200" cy="4494212"/>
          </a:xfrm>
          <a:prstGeom prst="rect">
            <a:avLst/>
          </a:prstGeom>
          <a:noFill/>
          <a:ln w="9525">
            <a:noFill/>
            <a:miter lim="800000"/>
            <a:headEnd/>
            <a:tailEnd/>
          </a:ln>
        </p:spPr>
        <p:txBody>
          <a:bodyPr>
            <a:spAutoFit/>
          </a:bodyPr>
          <a:lstStyle/>
          <a:p>
            <a:pPr algn="ctr">
              <a:spcBef>
                <a:spcPct val="50000"/>
              </a:spcBef>
            </a:pPr>
            <a:r>
              <a:rPr lang="en-IE" sz="4400" b="1"/>
              <a:t>1/2MV</a:t>
            </a:r>
            <a:r>
              <a:rPr lang="en-IE" sz="4400" b="1" baseline="30000"/>
              <a:t>2</a:t>
            </a:r>
            <a:r>
              <a:rPr lang="en-IE" sz="4400" b="1"/>
              <a:t>  = Kinetic Energy</a:t>
            </a:r>
          </a:p>
          <a:p>
            <a:pPr algn="ctr">
              <a:spcBef>
                <a:spcPct val="50000"/>
              </a:spcBef>
            </a:pPr>
            <a:r>
              <a:rPr lang="en-IE" sz="4400" b="1"/>
              <a:t>M = Mass</a:t>
            </a:r>
          </a:p>
          <a:p>
            <a:pPr algn="ctr">
              <a:spcBef>
                <a:spcPct val="50000"/>
              </a:spcBef>
            </a:pPr>
            <a:r>
              <a:rPr lang="en-IE" sz="4400" b="1"/>
              <a:t>V = Speed in M/S</a:t>
            </a:r>
          </a:p>
          <a:p>
            <a:pPr algn="ctr">
              <a:spcBef>
                <a:spcPct val="50000"/>
              </a:spcBef>
            </a:pPr>
            <a:r>
              <a:rPr lang="en-IE" sz="4400" b="1"/>
              <a:t>Double the speed Quadruple the energy</a:t>
            </a:r>
          </a:p>
        </p:txBody>
      </p:sp>
    </p:spTree>
  </p:cSld>
  <p:clrMapOvr>
    <a:masterClrMapping/>
  </p:clrMapOvr>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5" name="Text Box 6"/>
          <p:cNvSpPr txBox="1">
            <a:spLocks noChangeArrowheads="1"/>
          </p:cNvSpPr>
          <p:nvPr/>
        </p:nvSpPr>
        <p:spPr bwMode="auto">
          <a:xfrm>
            <a:off x="3571875" y="6286500"/>
            <a:ext cx="5572125" cy="338138"/>
          </a:xfrm>
          <a:prstGeom prst="rect">
            <a:avLst/>
          </a:prstGeom>
          <a:noFill/>
          <a:ln w="9525">
            <a:noFill/>
            <a:miter lim="800000"/>
            <a:headEnd/>
            <a:tailEnd/>
          </a:ln>
        </p:spPr>
        <p:txBody>
          <a:bodyPr>
            <a:spAutoFit/>
          </a:bodyPr>
          <a:lstStyle/>
          <a:p>
            <a:pPr algn="ctr">
              <a:spcBef>
                <a:spcPct val="50000"/>
              </a:spcBef>
            </a:pPr>
            <a:r>
              <a:rPr lang="en-IE" sz="1600" b="1"/>
              <a:t>“ To provide a safe and efficient National Road network</a:t>
            </a:r>
            <a:endParaRPr lang="en-GB" sz="1600" b="1"/>
          </a:p>
        </p:txBody>
      </p:sp>
      <p:sp>
        <p:nvSpPr>
          <p:cNvPr id="7172" name="Line 7"/>
          <p:cNvSpPr>
            <a:spLocks noChangeShapeType="1"/>
          </p:cNvSpPr>
          <p:nvPr/>
        </p:nvSpPr>
        <p:spPr bwMode="auto">
          <a:xfrm>
            <a:off x="0" y="6143625"/>
            <a:ext cx="9144000" cy="0"/>
          </a:xfrm>
          <a:prstGeom prst="line">
            <a:avLst/>
          </a:prstGeom>
          <a:noFill/>
          <a:ln w="25400">
            <a:solidFill>
              <a:schemeClr val="accent2">
                <a:lumMod val="40000"/>
                <a:lumOff val="60000"/>
              </a:schemeClr>
            </a:solidFill>
            <a:round/>
            <a:headEnd/>
            <a:tailEnd/>
          </a:ln>
        </p:spPr>
        <p:txBody>
          <a:bodyPr/>
          <a:lstStyle/>
          <a:p>
            <a:pPr>
              <a:defRPr/>
            </a:pPr>
            <a:endParaRPr lang="en-IE"/>
          </a:p>
        </p:txBody>
      </p:sp>
      <p:graphicFrame>
        <p:nvGraphicFramePr>
          <p:cNvPr id="5122" name="Object 2"/>
          <p:cNvGraphicFramePr>
            <a:graphicFrameLocks noChangeAspect="1"/>
          </p:cNvGraphicFramePr>
          <p:nvPr/>
        </p:nvGraphicFramePr>
        <p:xfrm>
          <a:off x="285750" y="214313"/>
          <a:ext cx="2297113" cy="1357312"/>
        </p:xfrm>
        <a:graphic>
          <a:graphicData uri="http://schemas.openxmlformats.org/presentationml/2006/ole">
            <p:oleObj spid="_x0000_s5122" name="Chart" r:id="rId4" imgW="5181515" imgH="2866965" progId="Excel.Sheet.8">
              <p:embed/>
            </p:oleObj>
          </a:graphicData>
        </a:graphic>
      </p:graphicFrame>
      <p:graphicFrame>
        <p:nvGraphicFramePr>
          <p:cNvPr id="5123" name="Object 3"/>
          <p:cNvGraphicFramePr>
            <a:graphicFrameLocks noChangeAspect="1"/>
          </p:cNvGraphicFramePr>
          <p:nvPr/>
        </p:nvGraphicFramePr>
        <p:xfrm>
          <a:off x="285750" y="3286125"/>
          <a:ext cx="2312988" cy="1416050"/>
        </p:xfrm>
        <a:graphic>
          <a:graphicData uri="http://schemas.openxmlformats.org/presentationml/2006/ole">
            <p:oleObj spid="_x0000_s5123" name="Chart" r:id="rId5" imgW="3390997" imgH="1752679" progId="Excel.Sheet.8">
              <p:embed/>
            </p:oleObj>
          </a:graphicData>
        </a:graphic>
      </p:graphicFrame>
      <p:graphicFrame>
        <p:nvGraphicFramePr>
          <p:cNvPr id="5124" name="Object 4"/>
          <p:cNvGraphicFramePr>
            <a:graphicFrameLocks noChangeAspect="1"/>
          </p:cNvGraphicFramePr>
          <p:nvPr/>
        </p:nvGraphicFramePr>
        <p:xfrm>
          <a:off x="285750" y="1643063"/>
          <a:ext cx="2270125" cy="1500187"/>
        </p:xfrm>
        <a:graphic>
          <a:graphicData uri="http://schemas.openxmlformats.org/presentationml/2006/ole">
            <p:oleObj spid="_x0000_s5124" name="Chart" r:id="rId6" imgW="10763250" imgH="5086350" progId="Excel.Chart.8">
              <p:embed/>
            </p:oleObj>
          </a:graphicData>
        </a:graphic>
      </p:graphicFrame>
      <p:sp>
        <p:nvSpPr>
          <p:cNvPr id="5127" name="TextBox 9"/>
          <p:cNvSpPr txBox="1">
            <a:spLocks noChangeArrowheads="1"/>
          </p:cNvSpPr>
          <p:nvPr/>
        </p:nvSpPr>
        <p:spPr bwMode="auto">
          <a:xfrm>
            <a:off x="3286125" y="4429125"/>
            <a:ext cx="5643563" cy="1570038"/>
          </a:xfrm>
          <a:prstGeom prst="rect">
            <a:avLst/>
          </a:prstGeom>
          <a:solidFill>
            <a:srgbClr val="FFFF00"/>
          </a:solidFill>
          <a:ln w="9525">
            <a:noFill/>
            <a:miter lim="800000"/>
            <a:headEnd/>
            <a:tailEnd/>
          </a:ln>
        </p:spPr>
        <p:txBody>
          <a:bodyPr>
            <a:spAutoFit/>
          </a:bodyPr>
          <a:lstStyle/>
          <a:p>
            <a:r>
              <a:rPr lang="en-IE" b="1"/>
              <a:t>Combining risk per hour, age profile, day of the week and behaviour it is clear why young drivers in rural areas are over represented in road crashes. </a:t>
            </a:r>
          </a:p>
        </p:txBody>
      </p:sp>
      <p:sp>
        <p:nvSpPr>
          <p:cNvPr id="5128" name="Text Box 7"/>
          <p:cNvSpPr txBox="1">
            <a:spLocks noChangeArrowheads="1"/>
          </p:cNvSpPr>
          <p:nvPr/>
        </p:nvSpPr>
        <p:spPr bwMode="auto">
          <a:xfrm>
            <a:off x="285750" y="4929188"/>
            <a:ext cx="2857500" cy="1108075"/>
          </a:xfrm>
          <a:prstGeom prst="rect">
            <a:avLst/>
          </a:prstGeom>
          <a:noFill/>
          <a:ln w="9525">
            <a:noFill/>
            <a:miter lim="800000"/>
            <a:headEnd/>
            <a:tailEnd/>
          </a:ln>
        </p:spPr>
        <p:txBody>
          <a:bodyPr>
            <a:spAutoFit/>
          </a:bodyPr>
          <a:lstStyle/>
          <a:p>
            <a:pPr algn="ctr">
              <a:spcBef>
                <a:spcPct val="50000"/>
              </a:spcBef>
            </a:pPr>
            <a:r>
              <a:rPr lang="en-IE" sz="1200" b="1"/>
              <a:t>1/2MV</a:t>
            </a:r>
            <a:r>
              <a:rPr lang="en-IE" sz="1200" b="1" baseline="30000"/>
              <a:t>2</a:t>
            </a:r>
            <a:r>
              <a:rPr lang="en-IE" sz="1200" b="1"/>
              <a:t>  = Kinetic Energy</a:t>
            </a:r>
          </a:p>
          <a:p>
            <a:pPr algn="ctr">
              <a:spcBef>
                <a:spcPct val="50000"/>
              </a:spcBef>
            </a:pPr>
            <a:r>
              <a:rPr lang="en-IE" sz="1200" b="1"/>
              <a:t>M = Mass</a:t>
            </a:r>
          </a:p>
          <a:p>
            <a:pPr algn="ctr">
              <a:spcBef>
                <a:spcPct val="50000"/>
              </a:spcBef>
            </a:pPr>
            <a:r>
              <a:rPr lang="en-IE" sz="1200" b="1"/>
              <a:t>V = Speed in M/S</a:t>
            </a:r>
          </a:p>
          <a:p>
            <a:pPr algn="ctr">
              <a:spcBef>
                <a:spcPct val="50000"/>
              </a:spcBef>
            </a:pPr>
            <a:r>
              <a:rPr lang="en-IE" sz="1200" b="1"/>
              <a:t>Double the speed Quadruple the energy</a:t>
            </a:r>
          </a:p>
        </p:txBody>
      </p:sp>
      <p:pic>
        <p:nvPicPr>
          <p:cNvPr id="5129" name="Picture 8" descr="DSCF0173"/>
          <p:cNvPicPr>
            <a:picLocks noChangeAspect="1" noChangeArrowheads="1"/>
          </p:cNvPicPr>
          <p:nvPr/>
        </p:nvPicPr>
        <p:blipFill>
          <a:blip r:embed="rId7" cstate="print"/>
          <a:srcRect/>
          <a:stretch>
            <a:fillRect/>
          </a:stretch>
        </p:blipFill>
        <p:spPr bwMode="auto">
          <a:xfrm>
            <a:off x="3929063" y="536575"/>
            <a:ext cx="4953000" cy="3713163"/>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p:cNvSpPr>
            <a:spLocks noGrp="1"/>
          </p:cNvSpPr>
          <p:nvPr>
            <p:ph type="title"/>
          </p:nvPr>
        </p:nvSpPr>
        <p:spPr>
          <a:xfrm>
            <a:off x="1259632" y="116632"/>
            <a:ext cx="6659563" cy="649287"/>
          </a:xfrm>
        </p:spPr>
        <p:txBody>
          <a:bodyPr/>
          <a:lstStyle/>
          <a:p>
            <a:pPr algn="ctr" eaLnBrk="1" hangingPunct="1"/>
            <a:r>
              <a:rPr lang="en-IE" smtClean="0"/>
              <a:t>Stages of Audit</a:t>
            </a:r>
          </a:p>
        </p:txBody>
      </p:sp>
      <p:sp>
        <p:nvSpPr>
          <p:cNvPr id="17411" name="Content Placeholder 2"/>
          <p:cNvSpPr>
            <a:spLocks noGrp="1"/>
          </p:cNvSpPr>
          <p:nvPr>
            <p:ph idx="1"/>
          </p:nvPr>
        </p:nvSpPr>
        <p:spPr>
          <a:xfrm>
            <a:off x="457200" y="1600200"/>
            <a:ext cx="8362950" cy="4525963"/>
          </a:xfrm>
        </p:spPr>
        <p:txBody>
          <a:bodyPr/>
          <a:lstStyle/>
          <a:p>
            <a:pPr eaLnBrk="1" hangingPunct="1">
              <a:tabLst>
                <a:tab pos="2422525" algn="l"/>
              </a:tabLst>
            </a:pPr>
            <a:r>
              <a:rPr lang="en-IE" sz="2800" smtClean="0"/>
              <a:t>Stage F 	Feasibility</a:t>
            </a:r>
          </a:p>
          <a:p>
            <a:pPr eaLnBrk="1" hangingPunct="1">
              <a:spcBef>
                <a:spcPct val="40000"/>
              </a:spcBef>
              <a:tabLst>
                <a:tab pos="2422525" algn="l"/>
              </a:tabLst>
            </a:pPr>
            <a:r>
              <a:rPr lang="en-IE" sz="2800" smtClean="0"/>
              <a:t>Stage 1 	Preliminary design</a:t>
            </a:r>
          </a:p>
          <a:p>
            <a:pPr eaLnBrk="1" hangingPunct="1">
              <a:spcBef>
                <a:spcPct val="40000"/>
              </a:spcBef>
              <a:tabLst>
                <a:tab pos="2422525" algn="l"/>
              </a:tabLst>
            </a:pPr>
            <a:r>
              <a:rPr lang="en-IE" sz="2800" smtClean="0"/>
              <a:t>Stage 2 	Detailed design</a:t>
            </a:r>
          </a:p>
          <a:p>
            <a:pPr eaLnBrk="1" hangingPunct="1">
              <a:spcBef>
                <a:spcPct val="40000"/>
              </a:spcBef>
              <a:tabLst>
                <a:tab pos="2422525" algn="l"/>
              </a:tabLst>
            </a:pPr>
            <a:r>
              <a:rPr lang="en-IE" sz="2800" smtClean="0"/>
              <a:t>Stage 3 	Prior to opening</a:t>
            </a:r>
          </a:p>
          <a:p>
            <a:pPr eaLnBrk="1" hangingPunct="1">
              <a:spcBef>
                <a:spcPct val="40000"/>
              </a:spcBef>
              <a:tabLst>
                <a:tab pos="2422525" algn="l"/>
              </a:tabLst>
            </a:pPr>
            <a:r>
              <a:rPr lang="en-IE" sz="2800" smtClean="0"/>
              <a:t>Monitoring after 3 years and 6 years – by NRA</a:t>
            </a:r>
          </a:p>
          <a:p>
            <a:pPr eaLnBrk="1" hangingPunct="1">
              <a:tabLst>
                <a:tab pos="2422525" algn="l"/>
              </a:tabLst>
            </a:pPr>
            <a:endParaRPr lang="en-IE" smtClean="0"/>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ext Box 6"/>
          <p:cNvSpPr txBox="1">
            <a:spLocks noChangeArrowheads="1"/>
          </p:cNvSpPr>
          <p:nvPr/>
        </p:nvSpPr>
        <p:spPr bwMode="auto">
          <a:xfrm>
            <a:off x="3571875" y="6286500"/>
            <a:ext cx="5572125" cy="338138"/>
          </a:xfrm>
          <a:prstGeom prst="rect">
            <a:avLst/>
          </a:prstGeom>
          <a:noFill/>
          <a:ln w="9525">
            <a:noFill/>
            <a:miter lim="800000"/>
            <a:headEnd/>
            <a:tailEnd/>
          </a:ln>
        </p:spPr>
        <p:txBody>
          <a:bodyPr>
            <a:spAutoFit/>
          </a:bodyPr>
          <a:lstStyle/>
          <a:p>
            <a:pPr algn="ctr">
              <a:spcBef>
                <a:spcPct val="50000"/>
              </a:spcBef>
            </a:pPr>
            <a:r>
              <a:rPr lang="en-IE" sz="1600" b="1"/>
              <a:t>“ To provide a safe and efficient National Road network</a:t>
            </a:r>
            <a:endParaRPr lang="en-GB" sz="1600" b="1"/>
          </a:p>
        </p:txBody>
      </p:sp>
      <p:sp>
        <p:nvSpPr>
          <p:cNvPr id="7172" name="Line 7"/>
          <p:cNvSpPr>
            <a:spLocks noChangeShapeType="1"/>
          </p:cNvSpPr>
          <p:nvPr/>
        </p:nvSpPr>
        <p:spPr bwMode="auto">
          <a:xfrm>
            <a:off x="0" y="6143625"/>
            <a:ext cx="9144000" cy="0"/>
          </a:xfrm>
          <a:prstGeom prst="line">
            <a:avLst/>
          </a:prstGeom>
          <a:noFill/>
          <a:ln w="25400">
            <a:solidFill>
              <a:schemeClr val="accent2">
                <a:lumMod val="40000"/>
                <a:lumOff val="60000"/>
              </a:schemeClr>
            </a:solidFill>
            <a:round/>
            <a:headEnd/>
            <a:tailEnd/>
          </a:ln>
        </p:spPr>
        <p:txBody>
          <a:bodyPr/>
          <a:lstStyle/>
          <a:p>
            <a:pPr>
              <a:defRPr/>
            </a:pPr>
            <a:endParaRPr lang="en-IE"/>
          </a:p>
        </p:txBody>
      </p:sp>
      <p:sp>
        <p:nvSpPr>
          <p:cNvPr id="21508" name="Text Box 7"/>
          <p:cNvSpPr txBox="1">
            <a:spLocks noChangeArrowheads="1"/>
          </p:cNvSpPr>
          <p:nvPr/>
        </p:nvSpPr>
        <p:spPr bwMode="auto">
          <a:xfrm>
            <a:off x="857250" y="571500"/>
            <a:ext cx="8072438" cy="4862513"/>
          </a:xfrm>
          <a:prstGeom prst="rect">
            <a:avLst/>
          </a:prstGeom>
          <a:noFill/>
          <a:ln w="9525">
            <a:noFill/>
            <a:miter lim="800000"/>
            <a:headEnd/>
            <a:tailEnd/>
          </a:ln>
        </p:spPr>
        <p:txBody>
          <a:bodyPr>
            <a:spAutoFit/>
          </a:bodyPr>
          <a:lstStyle/>
          <a:p>
            <a:pPr algn="ctr">
              <a:spcBef>
                <a:spcPct val="50000"/>
              </a:spcBef>
            </a:pPr>
            <a:r>
              <a:rPr lang="en-IE" sz="4400" b="1"/>
              <a:t>SVCs in Rural Areas</a:t>
            </a:r>
          </a:p>
          <a:p>
            <a:pPr algn="ctr">
              <a:spcBef>
                <a:spcPct val="50000"/>
              </a:spcBef>
            </a:pPr>
            <a:r>
              <a:rPr lang="en-IE" sz="2000" b="1"/>
              <a:t>Rural Public Transport?</a:t>
            </a:r>
          </a:p>
          <a:p>
            <a:pPr algn="ctr">
              <a:spcBef>
                <a:spcPct val="50000"/>
              </a:spcBef>
            </a:pPr>
            <a:r>
              <a:rPr lang="en-IE" sz="4400" b="1"/>
              <a:t>Commuters Near Larger Cities</a:t>
            </a:r>
          </a:p>
          <a:p>
            <a:pPr algn="ctr">
              <a:spcBef>
                <a:spcPct val="50000"/>
              </a:spcBef>
            </a:pPr>
            <a:r>
              <a:rPr lang="en-IE" sz="2000" b="1"/>
              <a:t>Multi-Storey Park and Rides near main Inter-urbans</a:t>
            </a:r>
          </a:p>
          <a:p>
            <a:pPr algn="ctr">
              <a:spcBef>
                <a:spcPct val="50000"/>
              </a:spcBef>
            </a:pPr>
            <a:r>
              <a:rPr lang="en-IE" sz="4400" b="1"/>
              <a:t>Pedestrians and Cyclists in Urban Areas</a:t>
            </a:r>
          </a:p>
          <a:p>
            <a:pPr algn="ctr">
              <a:spcBef>
                <a:spcPct val="50000"/>
              </a:spcBef>
            </a:pPr>
            <a:r>
              <a:rPr lang="en-IE" sz="2000" b="1"/>
              <a:t>30KmPH Speed Limits?</a:t>
            </a:r>
          </a:p>
        </p:txBody>
      </p:sp>
    </p:spTree>
  </p:cSld>
  <p:clrMapOvr>
    <a:masterClrMapping/>
  </p:clrMapOvr>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ext Box 6"/>
          <p:cNvSpPr txBox="1">
            <a:spLocks noChangeArrowheads="1"/>
          </p:cNvSpPr>
          <p:nvPr/>
        </p:nvSpPr>
        <p:spPr bwMode="auto">
          <a:xfrm>
            <a:off x="3571875" y="6286500"/>
            <a:ext cx="5572125" cy="338138"/>
          </a:xfrm>
          <a:prstGeom prst="rect">
            <a:avLst/>
          </a:prstGeom>
          <a:noFill/>
          <a:ln w="9525">
            <a:noFill/>
            <a:miter lim="800000"/>
            <a:headEnd/>
            <a:tailEnd/>
          </a:ln>
        </p:spPr>
        <p:txBody>
          <a:bodyPr>
            <a:spAutoFit/>
          </a:bodyPr>
          <a:lstStyle/>
          <a:p>
            <a:pPr algn="ctr">
              <a:spcBef>
                <a:spcPct val="50000"/>
              </a:spcBef>
            </a:pPr>
            <a:r>
              <a:rPr lang="en-IE" sz="1600" b="1"/>
              <a:t>“ To provide a safe and efficient National Road network</a:t>
            </a:r>
            <a:endParaRPr lang="en-GB" sz="1600" b="1"/>
          </a:p>
        </p:txBody>
      </p:sp>
      <p:sp>
        <p:nvSpPr>
          <p:cNvPr id="7172" name="Line 7"/>
          <p:cNvSpPr>
            <a:spLocks noChangeShapeType="1"/>
          </p:cNvSpPr>
          <p:nvPr/>
        </p:nvSpPr>
        <p:spPr bwMode="auto">
          <a:xfrm>
            <a:off x="0" y="6143625"/>
            <a:ext cx="9144000" cy="0"/>
          </a:xfrm>
          <a:prstGeom prst="line">
            <a:avLst/>
          </a:prstGeom>
          <a:noFill/>
          <a:ln w="25400">
            <a:solidFill>
              <a:schemeClr val="accent2">
                <a:lumMod val="40000"/>
                <a:lumOff val="60000"/>
              </a:schemeClr>
            </a:solidFill>
            <a:round/>
            <a:headEnd/>
            <a:tailEnd/>
          </a:ln>
        </p:spPr>
        <p:txBody>
          <a:bodyPr/>
          <a:lstStyle/>
          <a:p>
            <a:pPr>
              <a:defRPr/>
            </a:pPr>
            <a:endParaRPr lang="en-IE"/>
          </a:p>
        </p:txBody>
      </p:sp>
      <p:sp>
        <p:nvSpPr>
          <p:cNvPr id="22532" name="Text Box 7"/>
          <p:cNvSpPr txBox="1">
            <a:spLocks noChangeArrowheads="1"/>
          </p:cNvSpPr>
          <p:nvPr/>
        </p:nvSpPr>
        <p:spPr bwMode="auto">
          <a:xfrm>
            <a:off x="0" y="476250"/>
            <a:ext cx="8929688" cy="2124075"/>
          </a:xfrm>
          <a:prstGeom prst="rect">
            <a:avLst/>
          </a:prstGeom>
          <a:noFill/>
          <a:ln w="9525">
            <a:noFill/>
            <a:miter lim="800000"/>
            <a:headEnd/>
            <a:tailEnd/>
          </a:ln>
        </p:spPr>
        <p:txBody>
          <a:bodyPr>
            <a:spAutoFit/>
          </a:bodyPr>
          <a:lstStyle/>
          <a:p>
            <a:pPr algn="ctr">
              <a:spcBef>
                <a:spcPct val="50000"/>
              </a:spcBef>
            </a:pPr>
            <a:r>
              <a:rPr lang="en-IE" sz="4400"/>
              <a:t>Use what we have and what we can learn to make car crashes the exception and not the norm. </a:t>
            </a:r>
          </a:p>
        </p:txBody>
      </p:sp>
      <p:sp>
        <p:nvSpPr>
          <p:cNvPr id="22533" name="TextBox 9"/>
          <p:cNvSpPr txBox="1">
            <a:spLocks noChangeArrowheads="1"/>
          </p:cNvSpPr>
          <p:nvPr/>
        </p:nvSpPr>
        <p:spPr bwMode="auto">
          <a:xfrm>
            <a:off x="5572125" y="4857750"/>
            <a:ext cx="3143250" cy="554038"/>
          </a:xfrm>
          <a:prstGeom prst="rect">
            <a:avLst/>
          </a:prstGeom>
          <a:noFill/>
          <a:ln w="9525">
            <a:noFill/>
            <a:miter lim="800000"/>
            <a:headEnd/>
            <a:tailEnd/>
          </a:ln>
        </p:spPr>
        <p:txBody>
          <a:bodyPr>
            <a:spAutoFit/>
          </a:bodyPr>
          <a:lstStyle/>
          <a:p>
            <a:r>
              <a:rPr lang="en-IE" sz="3000"/>
              <a:t>1994	2011	</a:t>
            </a:r>
            <a:r>
              <a:rPr lang="en-IE" sz="3000" b="1"/>
              <a:t>2028</a:t>
            </a:r>
          </a:p>
        </p:txBody>
      </p:sp>
      <p:pic>
        <p:nvPicPr>
          <p:cNvPr id="22534" name="Picture 8" descr="IMG_0115"/>
          <p:cNvPicPr>
            <a:picLocks noChangeAspect="1" noChangeArrowheads="1"/>
          </p:cNvPicPr>
          <p:nvPr/>
        </p:nvPicPr>
        <p:blipFill>
          <a:blip r:embed="rId3" cstate="print"/>
          <a:srcRect/>
          <a:stretch>
            <a:fillRect/>
          </a:stretch>
        </p:blipFill>
        <p:spPr bwMode="auto">
          <a:xfrm>
            <a:off x="142875" y="2770188"/>
            <a:ext cx="4357688" cy="3268662"/>
          </a:xfrm>
          <a:prstGeom prst="rect">
            <a:avLst/>
          </a:prstGeom>
          <a:noFill/>
          <a:ln w="9525">
            <a:noFill/>
            <a:miter lim="800000"/>
            <a:headEnd/>
            <a:tailEnd/>
          </a:ln>
        </p:spPr>
      </p:pic>
      <p:sp>
        <p:nvSpPr>
          <p:cNvPr id="22535" name="TextBox 9"/>
          <p:cNvSpPr txBox="1">
            <a:spLocks noChangeArrowheads="1"/>
          </p:cNvSpPr>
          <p:nvPr/>
        </p:nvSpPr>
        <p:spPr bwMode="auto">
          <a:xfrm>
            <a:off x="5643563" y="5429250"/>
            <a:ext cx="3143250" cy="554038"/>
          </a:xfrm>
          <a:prstGeom prst="rect">
            <a:avLst/>
          </a:prstGeom>
          <a:noFill/>
          <a:ln w="9525">
            <a:noFill/>
            <a:miter lim="800000"/>
            <a:headEnd/>
            <a:tailEnd/>
          </a:ln>
        </p:spPr>
        <p:txBody>
          <a:bodyPr>
            <a:spAutoFit/>
          </a:bodyPr>
          <a:lstStyle/>
          <a:p>
            <a:r>
              <a:rPr lang="en-IE" sz="3000"/>
              <a:t>404	185	</a:t>
            </a:r>
            <a:r>
              <a:rPr lang="en-IE" sz="3000" b="1"/>
              <a:t>ZERO</a:t>
            </a:r>
          </a:p>
        </p:txBody>
      </p:sp>
    </p:spTree>
  </p:cSld>
  <p:clrMapOvr>
    <a:masterClrMapping/>
  </p:clrMapOvr>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4" name="Picture 10" descr="DSCF0172"/>
          <p:cNvPicPr>
            <a:picLocks noChangeAspect="1" noChangeArrowheads="1"/>
          </p:cNvPicPr>
          <p:nvPr/>
        </p:nvPicPr>
        <p:blipFill>
          <a:blip r:embed="rId3" cstate="print"/>
          <a:srcRect/>
          <a:stretch>
            <a:fillRect/>
          </a:stretch>
        </p:blipFill>
        <p:spPr bwMode="auto">
          <a:xfrm>
            <a:off x="500063" y="3160713"/>
            <a:ext cx="3857625" cy="2894012"/>
          </a:xfrm>
          <a:prstGeom prst="rect">
            <a:avLst/>
          </a:prstGeom>
          <a:noFill/>
          <a:ln w="9525">
            <a:noFill/>
            <a:miter lim="800000"/>
            <a:headEnd/>
            <a:tailEnd/>
          </a:ln>
        </p:spPr>
      </p:pic>
      <p:sp>
        <p:nvSpPr>
          <p:cNvPr id="23555" name="Text Box 6"/>
          <p:cNvSpPr txBox="1">
            <a:spLocks noChangeArrowheads="1"/>
          </p:cNvSpPr>
          <p:nvPr/>
        </p:nvSpPr>
        <p:spPr bwMode="auto">
          <a:xfrm>
            <a:off x="3571875" y="6286500"/>
            <a:ext cx="5572125" cy="338138"/>
          </a:xfrm>
          <a:prstGeom prst="rect">
            <a:avLst/>
          </a:prstGeom>
          <a:noFill/>
          <a:ln w="9525">
            <a:noFill/>
            <a:miter lim="800000"/>
            <a:headEnd/>
            <a:tailEnd/>
          </a:ln>
        </p:spPr>
        <p:txBody>
          <a:bodyPr>
            <a:spAutoFit/>
          </a:bodyPr>
          <a:lstStyle/>
          <a:p>
            <a:pPr algn="ctr">
              <a:spcBef>
                <a:spcPct val="50000"/>
              </a:spcBef>
            </a:pPr>
            <a:r>
              <a:rPr lang="en-IE" sz="1600" b="1"/>
              <a:t>“ To provide a safe and efficient National Road network</a:t>
            </a:r>
            <a:endParaRPr lang="en-GB" sz="1600" b="1"/>
          </a:p>
        </p:txBody>
      </p:sp>
      <p:sp>
        <p:nvSpPr>
          <p:cNvPr id="7172" name="Line 7"/>
          <p:cNvSpPr>
            <a:spLocks noChangeShapeType="1"/>
          </p:cNvSpPr>
          <p:nvPr/>
        </p:nvSpPr>
        <p:spPr bwMode="auto">
          <a:xfrm>
            <a:off x="0" y="6143625"/>
            <a:ext cx="9144000" cy="0"/>
          </a:xfrm>
          <a:prstGeom prst="line">
            <a:avLst/>
          </a:prstGeom>
          <a:noFill/>
          <a:ln w="25400">
            <a:solidFill>
              <a:schemeClr val="accent2">
                <a:lumMod val="40000"/>
                <a:lumOff val="60000"/>
              </a:schemeClr>
            </a:solidFill>
            <a:round/>
            <a:headEnd/>
            <a:tailEnd/>
          </a:ln>
        </p:spPr>
        <p:txBody>
          <a:bodyPr/>
          <a:lstStyle/>
          <a:p>
            <a:pPr>
              <a:defRPr/>
            </a:pPr>
            <a:endParaRPr lang="en-IE"/>
          </a:p>
        </p:txBody>
      </p:sp>
      <p:sp>
        <p:nvSpPr>
          <p:cNvPr id="23557" name="Text Box 7"/>
          <p:cNvSpPr txBox="1">
            <a:spLocks noChangeArrowheads="1"/>
          </p:cNvSpPr>
          <p:nvPr/>
        </p:nvSpPr>
        <p:spPr bwMode="auto">
          <a:xfrm>
            <a:off x="428625" y="785813"/>
            <a:ext cx="7643813" cy="769937"/>
          </a:xfrm>
          <a:prstGeom prst="rect">
            <a:avLst/>
          </a:prstGeom>
          <a:noFill/>
          <a:ln w="9525">
            <a:noFill/>
            <a:miter lim="800000"/>
            <a:headEnd/>
            <a:tailEnd/>
          </a:ln>
        </p:spPr>
        <p:txBody>
          <a:bodyPr>
            <a:spAutoFit/>
          </a:bodyPr>
          <a:lstStyle/>
          <a:p>
            <a:pPr algn="ctr">
              <a:spcBef>
                <a:spcPct val="50000"/>
              </a:spcBef>
            </a:pPr>
            <a:r>
              <a:rPr lang="en-IE" sz="4400" b="1"/>
              <a:t>ZERO……….Vision ZERO</a:t>
            </a:r>
          </a:p>
        </p:txBody>
      </p:sp>
      <p:sp>
        <p:nvSpPr>
          <p:cNvPr id="23558" name="Rectangle 10"/>
          <p:cNvSpPr>
            <a:spLocks noChangeArrowheads="1"/>
          </p:cNvSpPr>
          <p:nvPr/>
        </p:nvSpPr>
        <p:spPr bwMode="auto">
          <a:xfrm>
            <a:off x="642938" y="2000250"/>
            <a:ext cx="7929562" cy="830263"/>
          </a:xfrm>
          <a:prstGeom prst="rect">
            <a:avLst/>
          </a:prstGeom>
          <a:noFill/>
          <a:ln w="9525">
            <a:noFill/>
            <a:miter lim="800000"/>
            <a:headEnd/>
            <a:tailEnd/>
          </a:ln>
        </p:spPr>
        <p:txBody>
          <a:bodyPr>
            <a:spAutoFit/>
          </a:bodyPr>
          <a:lstStyle/>
          <a:p>
            <a:r>
              <a:rPr lang="en-IE"/>
              <a:t>Inspired by the Swedish mantra that eventually nobody should be killed or seriously injured within the road transport system.</a:t>
            </a:r>
          </a:p>
        </p:txBody>
      </p:sp>
      <p:sp>
        <p:nvSpPr>
          <p:cNvPr id="23559" name="TextBox 11"/>
          <p:cNvSpPr txBox="1">
            <a:spLocks noChangeArrowheads="1"/>
          </p:cNvSpPr>
          <p:nvPr/>
        </p:nvSpPr>
        <p:spPr bwMode="auto">
          <a:xfrm>
            <a:off x="4686300" y="4143375"/>
            <a:ext cx="4457700" cy="1938338"/>
          </a:xfrm>
          <a:prstGeom prst="rect">
            <a:avLst/>
          </a:prstGeom>
          <a:noFill/>
          <a:ln w="9525">
            <a:noFill/>
            <a:miter lim="800000"/>
            <a:headEnd/>
            <a:tailEnd/>
          </a:ln>
        </p:spPr>
        <p:txBody>
          <a:bodyPr>
            <a:spAutoFit/>
          </a:bodyPr>
          <a:lstStyle/>
          <a:p>
            <a:r>
              <a:rPr lang="en-IE" sz="6000" b="1"/>
              <a:t>Pie in the sky or what?</a:t>
            </a:r>
          </a:p>
        </p:txBody>
      </p:sp>
    </p:spTree>
  </p:cSld>
  <p:clrMapOvr>
    <a:masterClrMapping/>
  </p:clrMapOvr>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ext Box 6"/>
          <p:cNvSpPr txBox="1">
            <a:spLocks noChangeArrowheads="1"/>
          </p:cNvSpPr>
          <p:nvPr/>
        </p:nvSpPr>
        <p:spPr bwMode="auto">
          <a:xfrm>
            <a:off x="3571875" y="6286500"/>
            <a:ext cx="5572125" cy="338138"/>
          </a:xfrm>
          <a:prstGeom prst="rect">
            <a:avLst/>
          </a:prstGeom>
          <a:noFill/>
          <a:ln w="9525">
            <a:noFill/>
            <a:miter lim="800000"/>
            <a:headEnd/>
            <a:tailEnd/>
          </a:ln>
        </p:spPr>
        <p:txBody>
          <a:bodyPr>
            <a:spAutoFit/>
          </a:bodyPr>
          <a:lstStyle/>
          <a:p>
            <a:pPr algn="ctr">
              <a:spcBef>
                <a:spcPct val="50000"/>
              </a:spcBef>
            </a:pPr>
            <a:r>
              <a:rPr lang="en-IE" sz="1600" b="1"/>
              <a:t>“ To provide a safe and efficient National Road network</a:t>
            </a:r>
            <a:endParaRPr lang="en-GB" sz="1600" b="1"/>
          </a:p>
        </p:txBody>
      </p:sp>
      <p:sp>
        <p:nvSpPr>
          <p:cNvPr id="7172" name="Line 7"/>
          <p:cNvSpPr>
            <a:spLocks noChangeShapeType="1"/>
          </p:cNvSpPr>
          <p:nvPr/>
        </p:nvSpPr>
        <p:spPr bwMode="auto">
          <a:xfrm>
            <a:off x="0" y="6143625"/>
            <a:ext cx="9144000" cy="0"/>
          </a:xfrm>
          <a:prstGeom prst="line">
            <a:avLst/>
          </a:prstGeom>
          <a:noFill/>
          <a:ln w="25400">
            <a:solidFill>
              <a:schemeClr val="accent2">
                <a:lumMod val="40000"/>
                <a:lumOff val="60000"/>
              </a:schemeClr>
            </a:solidFill>
            <a:round/>
            <a:headEnd/>
            <a:tailEnd/>
          </a:ln>
        </p:spPr>
        <p:txBody>
          <a:bodyPr/>
          <a:lstStyle/>
          <a:p>
            <a:pPr>
              <a:defRPr/>
            </a:pPr>
            <a:endParaRPr lang="en-IE"/>
          </a:p>
        </p:txBody>
      </p:sp>
      <p:pic>
        <p:nvPicPr>
          <p:cNvPr id="24580" name="Picture 11" descr="IMG_0105"/>
          <p:cNvPicPr>
            <a:picLocks noChangeAspect="1" noChangeArrowheads="1"/>
          </p:cNvPicPr>
          <p:nvPr/>
        </p:nvPicPr>
        <p:blipFill>
          <a:blip r:embed="rId3" cstate="print"/>
          <a:srcRect/>
          <a:stretch>
            <a:fillRect/>
          </a:stretch>
        </p:blipFill>
        <p:spPr bwMode="auto">
          <a:xfrm>
            <a:off x="4071938" y="2357438"/>
            <a:ext cx="4856162" cy="3641725"/>
          </a:xfrm>
          <a:prstGeom prst="rect">
            <a:avLst/>
          </a:prstGeom>
          <a:noFill/>
          <a:ln w="9525">
            <a:noFill/>
            <a:miter lim="800000"/>
            <a:headEnd/>
            <a:tailEnd/>
          </a:ln>
        </p:spPr>
      </p:pic>
      <p:pic>
        <p:nvPicPr>
          <p:cNvPr id="24581" name="Picture 12" descr="IMG_0117"/>
          <p:cNvPicPr>
            <a:picLocks noChangeAspect="1" noChangeArrowheads="1"/>
          </p:cNvPicPr>
          <p:nvPr/>
        </p:nvPicPr>
        <p:blipFill>
          <a:blip r:embed="rId4" cstate="print"/>
          <a:srcRect/>
          <a:stretch>
            <a:fillRect/>
          </a:stretch>
        </p:blipFill>
        <p:spPr bwMode="auto">
          <a:xfrm>
            <a:off x="357188" y="857250"/>
            <a:ext cx="4681537" cy="3511550"/>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p:cNvSpPr>
            <a:spLocks noGrp="1"/>
          </p:cNvSpPr>
          <p:nvPr>
            <p:ph type="title"/>
          </p:nvPr>
        </p:nvSpPr>
        <p:spPr>
          <a:xfrm>
            <a:off x="468313" y="333375"/>
            <a:ext cx="8229600" cy="1143000"/>
          </a:xfrm>
        </p:spPr>
        <p:txBody>
          <a:bodyPr/>
          <a:lstStyle/>
          <a:p>
            <a:pPr algn="ctr" eaLnBrk="1" hangingPunct="1"/>
            <a:r>
              <a:rPr lang="en-IE" smtClean="0"/>
              <a:t>Eleven years of Audits</a:t>
            </a:r>
          </a:p>
        </p:txBody>
      </p:sp>
      <p:sp>
        <p:nvSpPr>
          <p:cNvPr id="18435" name="Content Placeholder 2"/>
          <p:cNvSpPr>
            <a:spLocks noGrp="1"/>
          </p:cNvSpPr>
          <p:nvPr>
            <p:ph idx="1"/>
          </p:nvPr>
        </p:nvSpPr>
        <p:spPr>
          <a:xfrm>
            <a:off x="1835150" y="1989138"/>
            <a:ext cx="5400675" cy="4137025"/>
          </a:xfrm>
        </p:spPr>
        <p:txBody>
          <a:bodyPr/>
          <a:lstStyle/>
          <a:p>
            <a:pPr eaLnBrk="1" hangingPunct="1"/>
            <a:r>
              <a:rPr lang="en-IE" sz="2800" smtClean="0"/>
              <a:t>11 years 2001 - 2011</a:t>
            </a:r>
          </a:p>
          <a:p>
            <a:pPr eaLnBrk="1" hangingPunct="1"/>
            <a:r>
              <a:rPr lang="en-IE" sz="2800" smtClean="0"/>
              <a:t>1183 audits approved  </a:t>
            </a:r>
          </a:p>
          <a:p>
            <a:pPr eaLnBrk="1" hangingPunct="1"/>
            <a:r>
              <a:rPr lang="en-IE" sz="2800" smtClean="0"/>
              <a:t>928 schemes</a:t>
            </a:r>
          </a:p>
          <a:p>
            <a:pPr eaLnBrk="1" hangingPunct="1"/>
            <a:endParaRPr lang="en-US" smtClean="0"/>
          </a:p>
          <a:p>
            <a:pPr eaLnBrk="1" hangingPunct="1"/>
            <a:endParaRPr lang="en-IE" smtClean="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8313" y="0"/>
            <a:ext cx="8229600" cy="1143000"/>
          </a:xfrm>
        </p:spPr>
        <p:txBody>
          <a:bodyPr rtlCol="0">
            <a:normAutofit/>
          </a:bodyPr>
          <a:lstStyle/>
          <a:p>
            <a:pPr algn="ctr" eaLnBrk="1" fontAlgn="auto" hangingPunct="1">
              <a:spcAft>
                <a:spcPts val="0"/>
              </a:spcAft>
              <a:defRPr/>
            </a:pPr>
            <a:r>
              <a:rPr lang="en-IE" smtClean="0"/>
              <a:t>Audits Each Year</a:t>
            </a:r>
            <a:br>
              <a:rPr lang="en-IE" smtClean="0"/>
            </a:br>
            <a:r>
              <a:rPr lang="en-IE" smtClean="0"/>
              <a:t>Peak of 200, now roughly 60/yr</a:t>
            </a:r>
          </a:p>
        </p:txBody>
      </p:sp>
      <p:graphicFrame>
        <p:nvGraphicFramePr>
          <p:cNvPr id="5" name="Chart 4"/>
          <p:cNvGraphicFramePr>
            <a:graphicFrameLocks/>
          </p:cNvGraphicFramePr>
          <p:nvPr/>
        </p:nvGraphicFramePr>
        <p:xfrm>
          <a:off x="0" y="1268760"/>
          <a:ext cx="9036496" cy="4968551"/>
        </p:xfrm>
        <a:graphic>
          <a:graphicData uri="http://schemas.openxmlformats.org/drawingml/2006/chart">
            <c:chart xmlns:c="http://schemas.openxmlformats.org/drawingml/2006/chart" xmlns:r="http://schemas.openxmlformats.org/officeDocument/2006/relationships" r:id="rId2"/>
          </a:graphicData>
        </a:graphic>
      </p:graphicFrame>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p:cNvSpPr>
            <a:spLocks noGrp="1"/>
          </p:cNvSpPr>
          <p:nvPr>
            <p:ph type="title"/>
          </p:nvPr>
        </p:nvSpPr>
        <p:spPr/>
        <p:txBody>
          <a:bodyPr/>
          <a:lstStyle/>
          <a:p>
            <a:endParaRPr lang="en-IE" smtClean="0"/>
          </a:p>
        </p:txBody>
      </p:sp>
      <p:sp>
        <p:nvSpPr>
          <p:cNvPr id="20483" name="Content Placeholder 2"/>
          <p:cNvSpPr>
            <a:spLocks noGrp="1"/>
          </p:cNvSpPr>
          <p:nvPr>
            <p:ph idx="1"/>
          </p:nvPr>
        </p:nvSpPr>
        <p:spPr>
          <a:xfrm>
            <a:off x="457200" y="2060575"/>
            <a:ext cx="8229600" cy="3671888"/>
          </a:xfrm>
        </p:spPr>
        <p:txBody>
          <a:bodyPr/>
          <a:lstStyle/>
          <a:p>
            <a:r>
              <a:rPr lang="en-IE" sz="3200" smtClean="0"/>
              <a:t>Figures up and down, peaking in 2008</a:t>
            </a:r>
          </a:p>
          <a:p>
            <a:r>
              <a:rPr lang="en-IE" sz="3200" smtClean="0"/>
              <a:t>Only have first quarter of 2012, but shows a small projected increase.</a:t>
            </a: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p:cNvSpPr>
            <a:spLocks noGrp="1"/>
          </p:cNvSpPr>
          <p:nvPr>
            <p:ph type="title"/>
          </p:nvPr>
        </p:nvSpPr>
        <p:spPr>
          <a:xfrm>
            <a:off x="539750" y="0"/>
            <a:ext cx="8229600" cy="1143000"/>
          </a:xfrm>
        </p:spPr>
        <p:txBody>
          <a:bodyPr/>
          <a:lstStyle/>
          <a:p>
            <a:pPr algn="ctr" eaLnBrk="1" hangingPunct="1"/>
            <a:r>
              <a:rPr lang="en-IE" smtClean="0"/>
              <a:t>Audits Each Year </a:t>
            </a:r>
            <a:r>
              <a:rPr lang="en-IE" sz="3200" smtClean="0"/>
              <a:t>– 2012 projected</a:t>
            </a:r>
          </a:p>
        </p:txBody>
      </p:sp>
      <p:graphicFrame>
        <p:nvGraphicFramePr>
          <p:cNvPr id="5" name="Chart 4"/>
          <p:cNvGraphicFramePr>
            <a:graphicFrameLocks/>
          </p:cNvGraphicFramePr>
          <p:nvPr/>
        </p:nvGraphicFramePr>
        <p:xfrm>
          <a:off x="0" y="1196752"/>
          <a:ext cx="9144000" cy="4896543"/>
        </p:xfrm>
        <a:graphic>
          <a:graphicData uri="http://schemas.openxmlformats.org/drawingml/2006/chart">
            <c:chart xmlns:c="http://schemas.openxmlformats.org/drawingml/2006/chart" xmlns:r="http://schemas.openxmlformats.org/officeDocument/2006/relationships" r:id="rId2"/>
          </a:graphicData>
        </a:graphic>
      </p:graphicFrame>
    </p:spTree>
  </p:cSld>
  <p:clrMapOvr>
    <a:masterClrMapping/>
  </p:clrMapOvr>
  <p:timing>
    <p:tnLst>
      <p:par>
        <p:cTn id="1" dur="indefinite" restart="never" nodeType="tmRoot"/>
      </p:par>
    </p:tnLst>
  </p:timing>
</p:sld>
</file>

<file path=ppt/theme/theme1.xml><?xml version="1.0" encoding="utf-8"?>
<a:theme xmlns:a="http://schemas.openxmlformats.org/drawingml/2006/main" name="Nra Background">
  <a:themeElements>
    <a:clrScheme name="NRA Powerpoint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NRA Powerpoint">
      <a:majorFont>
        <a:latin typeface="Tahoma"/>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19050" cap="flat" cmpd="sng" algn="ctr">
          <a:solidFill>
            <a:schemeClr val="accent2"/>
          </a:solidFill>
          <a:prstDash val="solid"/>
          <a:round/>
          <a:headEnd type="none" w="med" len="med"/>
          <a:tailEnd type="triangle" w="med" len="med"/>
        </a:ln>
        <a:effectLst/>
      </a:spPr>
      <a:bodyPr vert="horz" wrap="squar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50000"/>
          </a:spcBef>
          <a:spcAft>
            <a:spcPct val="0"/>
          </a:spcAft>
          <a:buClrTx/>
          <a:buSzTx/>
          <a:buFontTx/>
          <a:buNone/>
          <a:tabLst/>
          <a:defRPr kumimoji="0" lang="en-GB" sz="2000" b="0" i="0" u="none" strike="noStrike" cap="none" normalizeH="0" baseline="0" smtClean="0">
            <a:ln>
              <a:noFill/>
            </a:ln>
            <a:solidFill>
              <a:schemeClr val="accent2"/>
            </a:solidFill>
            <a:effectLst/>
            <a:latin typeface="Tahoma" charset="0"/>
          </a:defRPr>
        </a:defPPr>
      </a:lstStyle>
    </a:spDef>
    <a:lnDef>
      <a:spPr bwMode="auto">
        <a:xfrm>
          <a:off x="0" y="0"/>
          <a:ext cx="1" cy="1"/>
        </a:xfrm>
        <a:custGeom>
          <a:avLst/>
          <a:gdLst/>
          <a:ahLst/>
          <a:cxnLst/>
          <a:rect l="0" t="0" r="0" b="0"/>
          <a:pathLst/>
        </a:custGeom>
        <a:noFill/>
        <a:ln w="19050" cap="flat" cmpd="sng" algn="ctr">
          <a:solidFill>
            <a:schemeClr val="accent2"/>
          </a:solidFill>
          <a:prstDash val="solid"/>
          <a:round/>
          <a:headEnd type="none" w="med" len="med"/>
          <a:tailEnd type="triangle" w="med" len="med"/>
        </a:ln>
        <a:effectLst/>
      </a:spPr>
      <a:bodyPr vert="horz" wrap="squar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50000"/>
          </a:spcBef>
          <a:spcAft>
            <a:spcPct val="0"/>
          </a:spcAft>
          <a:buClrTx/>
          <a:buSzTx/>
          <a:buFontTx/>
          <a:buNone/>
          <a:tabLst/>
          <a:defRPr kumimoji="0" lang="en-GB" sz="2000" b="0" i="0" u="none" strike="noStrike" cap="none" normalizeH="0" baseline="0" smtClean="0">
            <a:ln>
              <a:noFill/>
            </a:ln>
            <a:solidFill>
              <a:schemeClr val="accent2"/>
            </a:solidFill>
            <a:effectLst/>
            <a:latin typeface="Tahoma" charset="0"/>
          </a:defRPr>
        </a:defPPr>
      </a:lstStyle>
    </a:lnDef>
  </a:objectDefaults>
  <a:extraClrSchemeLst>
    <a:extraClrScheme>
      <a:clrScheme name="NRA Powerpoint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NRA Powerpoint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NRA Powerpoint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NRA Powerpoint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NRA Powerpoint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NRA Powerpoint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NRA Powerpoint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2.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3.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4.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5.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6.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7.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8.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E340E1E6C47F4E41897C4B21A3EDFB58" ma:contentTypeVersion="2" ma:contentTypeDescription="Create a new document." ma:contentTypeScope="" ma:versionID="3ac0d216dc5709dcc06b2dda7277ce1d">
  <xsd:schema xmlns:xsd="http://www.w3.org/2001/XMLSchema" xmlns:xs="http://www.w3.org/2001/XMLSchema" xmlns:p="http://schemas.microsoft.com/office/2006/metadata/properties" xmlns:ns2="90ea00c5-a8d1-4ccb-9ae0-cb970cff5317" targetNamespace="http://schemas.microsoft.com/office/2006/metadata/properties" ma:root="true" ma:fieldsID="8a31397c584707b4bbe76c6a1a2318d4" ns2:_="">
    <xsd:import namespace="90ea00c5-a8d1-4ccb-9ae0-cb970cff5317"/>
    <xsd:element name="properties">
      <xsd:complexType>
        <xsd:sequence>
          <xsd:element name="documentManagement">
            <xsd:complexType>
              <xsd:all>
                <xsd:element ref="ns2:Document_x0020_Statu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0ea00c5-a8d1-4ccb-9ae0-cb970cff5317" elementFormDefault="qualified">
    <xsd:import namespace="http://schemas.microsoft.com/office/2006/documentManagement/types"/>
    <xsd:import namespace="http://schemas.microsoft.com/office/infopath/2007/PartnerControls"/>
    <xsd:element name="Document_x0020_Status" ma:index="8" nillable="true" ma:displayName="Document Status" ma:list="{7d1bfb7d-4ce0-40f6-98d2-1ffe7291645f}" ma:internalName="Document_x0020_Status" ma:showField="Title" ma:web="90ea00c5-a8d1-4ccb-9ae0-cb970cff5317">
      <xsd:simpleType>
        <xsd:restriction base="dms:Lookup"/>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Document_x0020_Status xmlns="90ea00c5-a8d1-4ccb-9ae0-cb970cff5317" xsi:nil="true"/>
  </documentManagement>
</p:properties>
</file>

<file path=customXml/itemProps1.xml><?xml version="1.0" encoding="utf-8"?>
<ds:datastoreItem xmlns:ds="http://schemas.openxmlformats.org/officeDocument/2006/customXml" ds:itemID="{6880CAE6-AE12-4DF8-A880-EBC6DA0E5893}"/>
</file>

<file path=customXml/itemProps2.xml><?xml version="1.0" encoding="utf-8"?>
<ds:datastoreItem xmlns:ds="http://schemas.openxmlformats.org/officeDocument/2006/customXml" ds:itemID="{6810983C-D9F7-4925-AB36-C4E0F99F0DD0}"/>
</file>

<file path=customXml/itemProps3.xml><?xml version="1.0" encoding="utf-8"?>
<ds:datastoreItem xmlns:ds="http://schemas.openxmlformats.org/officeDocument/2006/customXml" ds:itemID="{14D738CD-6C91-43E6-B601-D827B4E39F08}"/>
</file>

<file path=docProps/app.xml><?xml version="1.0" encoding="utf-8"?>
<Properties xmlns="http://schemas.openxmlformats.org/officeDocument/2006/extended-properties" xmlns:vt="http://schemas.openxmlformats.org/officeDocument/2006/docPropsVTypes">
  <Template>Nra Background</Template>
  <TotalTime>1680</TotalTime>
  <Words>1815</Words>
  <Application>Microsoft Office PowerPoint</Application>
  <PresentationFormat>On-screen Show (4:3)</PresentationFormat>
  <Paragraphs>486</Paragraphs>
  <Slides>53</Slides>
  <Notes>22</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53</vt:i4>
      </vt:variant>
    </vt:vector>
  </HeadingPairs>
  <TitlesOfParts>
    <vt:vector size="55" baseType="lpstr">
      <vt:lpstr>Nra Background</vt:lpstr>
      <vt:lpstr>Chart</vt:lpstr>
      <vt:lpstr>Slide 1</vt:lpstr>
      <vt:lpstr>Road Safety Audit</vt:lpstr>
      <vt:lpstr>Road Safety Audit - History</vt:lpstr>
      <vt:lpstr>National Road Network</vt:lpstr>
      <vt:lpstr>Stages of Audit</vt:lpstr>
      <vt:lpstr>Eleven years of Audits</vt:lpstr>
      <vt:lpstr>Audits Each Year Peak of 200, now roughly 60/yr</vt:lpstr>
      <vt:lpstr>Slide 8</vt:lpstr>
      <vt:lpstr>Audits Each Year – 2012 projected</vt:lpstr>
      <vt:lpstr>Audit Stage Each Year</vt:lpstr>
      <vt:lpstr>Slide 11</vt:lpstr>
      <vt:lpstr>Slide 12</vt:lpstr>
      <vt:lpstr>Slide 13</vt:lpstr>
      <vt:lpstr>Audit Stage Each Year</vt:lpstr>
      <vt:lpstr>Audit Stage by year – LA Scheme</vt:lpstr>
      <vt:lpstr>Local Authority/ NRA Schemes</vt:lpstr>
      <vt:lpstr>Audit Stage by year – Development</vt:lpstr>
      <vt:lpstr>Development/ Planning Schemes</vt:lpstr>
      <vt:lpstr>Audits Each Year  LA Scheme/ Development</vt:lpstr>
      <vt:lpstr>Audit Stage by year – LA Scheme</vt:lpstr>
      <vt:lpstr>Audit Stage by year – Development</vt:lpstr>
      <vt:lpstr>Eleven years of Auditors</vt:lpstr>
      <vt:lpstr>New Auditors Each Year</vt:lpstr>
      <vt:lpstr>Road Safety Audit Approvals System</vt:lpstr>
      <vt:lpstr>Auditors on RSAAS – 102</vt:lpstr>
      <vt:lpstr>Auditors</vt:lpstr>
      <vt:lpstr>Is Road Safety Audit Working? Yes</vt:lpstr>
      <vt:lpstr>RSA feedback to road design</vt:lpstr>
      <vt:lpstr>Is Road Safety Audit Working? Yes</vt:lpstr>
      <vt:lpstr>Eleven years on  What has been achieved?</vt:lpstr>
      <vt:lpstr>Slide 31</vt:lpstr>
      <vt:lpstr>Slide 32</vt:lpstr>
      <vt:lpstr>Slide 33</vt:lpstr>
      <vt:lpstr>Slide 34</vt:lpstr>
      <vt:lpstr>Slide 35</vt:lpstr>
      <vt:lpstr>Slide 36</vt:lpstr>
      <vt:lpstr>Slide 37</vt:lpstr>
      <vt:lpstr>Slide 38</vt:lpstr>
      <vt:lpstr>Slide 39</vt:lpstr>
      <vt:lpstr>Slide 40</vt:lpstr>
      <vt:lpstr>Slide 41</vt:lpstr>
      <vt:lpstr>Slide 42</vt:lpstr>
      <vt:lpstr>Slide 43</vt:lpstr>
      <vt:lpstr>Slide 44</vt:lpstr>
      <vt:lpstr>Slide 45</vt:lpstr>
      <vt:lpstr>Slide 46</vt:lpstr>
      <vt:lpstr>Slide 47</vt:lpstr>
      <vt:lpstr>Slide 48</vt:lpstr>
      <vt:lpstr>Slide 49</vt:lpstr>
      <vt:lpstr>Slide 50</vt:lpstr>
      <vt:lpstr>Slide 51</vt:lpstr>
      <vt:lpstr>Slide 52</vt:lpstr>
      <vt:lpstr>Slide 53</vt:lpstr>
    </vt:vector>
  </TitlesOfParts>
  <Company>dlcc</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EAMONNB</dc:creator>
  <cp:lastModifiedBy> Lucy Curtis</cp:lastModifiedBy>
  <cp:revision>111</cp:revision>
  <dcterms:created xsi:type="dcterms:W3CDTF">2008-02-28T14:47:51Z</dcterms:created>
  <dcterms:modified xsi:type="dcterms:W3CDTF">2012-04-16T17:25:00Z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0x010100E340E1E6C47F4E41897C4B21A3EDFB58</vt:lpwstr>
  </property>
</Properties>
</file>