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0"/>
  </p:notesMasterIdLst>
  <p:handoutMasterIdLst>
    <p:handoutMasterId r:id="rId21"/>
  </p:handoutMasterIdLst>
  <p:sldIdLst>
    <p:sldId id="300" r:id="rId2"/>
    <p:sldId id="269" r:id="rId3"/>
    <p:sldId id="271" r:id="rId4"/>
    <p:sldId id="272" r:id="rId5"/>
    <p:sldId id="265" r:id="rId6"/>
    <p:sldId id="273" r:id="rId7"/>
    <p:sldId id="274" r:id="rId8"/>
    <p:sldId id="301" r:id="rId9"/>
    <p:sldId id="277" r:id="rId10"/>
    <p:sldId id="276" r:id="rId11"/>
    <p:sldId id="294" r:id="rId12"/>
    <p:sldId id="293" r:id="rId13"/>
    <p:sldId id="295" r:id="rId14"/>
    <p:sldId id="296" r:id="rId15"/>
    <p:sldId id="266" r:id="rId16"/>
    <p:sldId id="297" r:id="rId17"/>
    <p:sldId id="298" r:id="rId18"/>
    <p:sldId id="299" r:id="rId19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3858C-6C69-490B-B5BE-841B37CED2B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C169789-0B16-4F23-8E73-34AD8F4C445B}">
      <dgm:prSet/>
      <dgm:spPr/>
      <dgm:t>
        <a:bodyPr/>
        <a:lstStyle/>
        <a:p>
          <a:r>
            <a:rPr lang="en-IE" dirty="0"/>
            <a:t>2020 Energy Efficiency Targets </a:t>
          </a:r>
          <a:endParaRPr lang="en-US" dirty="0"/>
        </a:p>
      </dgm:t>
    </dgm:pt>
    <dgm:pt modelId="{175A6E81-398B-47CD-AAA8-B7692BCDCD3F}" type="parTrans" cxnId="{7D19F912-6FCB-492B-8F7C-293E68040EDF}">
      <dgm:prSet/>
      <dgm:spPr/>
      <dgm:t>
        <a:bodyPr/>
        <a:lstStyle/>
        <a:p>
          <a:endParaRPr lang="en-US"/>
        </a:p>
      </dgm:t>
    </dgm:pt>
    <dgm:pt modelId="{5AF1829C-BD16-4F16-9E83-8575DBBAD230}" type="sibTrans" cxnId="{7D19F912-6FCB-492B-8F7C-293E68040ED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40D0BB3-DA18-4C27-AE73-84020E8FF899}">
      <dgm:prSet/>
      <dgm:spPr/>
      <dgm:t>
        <a:bodyPr/>
        <a:lstStyle/>
        <a:p>
          <a:r>
            <a:rPr lang="en-IE"/>
            <a:t>SOX lights phase out</a:t>
          </a:r>
          <a:endParaRPr lang="en-US"/>
        </a:p>
      </dgm:t>
    </dgm:pt>
    <dgm:pt modelId="{0E299BAE-2827-4BD9-892E-231482FC56C3}" type="parTrans" cxnId="{9DB217C4-CD23-4331-8EC1-97918299579E}">
      <dgm:prSet/>
      <dgm:spPr/>
      <dgm:t>
        <a:bodyPr/>
        <a:lstStyle/>
        <a:p>
          <a:endParaRPr lang="en-US"/>
        </a:p>
      </dgm:t>
    </dgm:pt>
    <dgm:pt modelId="{FD85AED0-9E4C-4A62-BA86-0F972D869BDE}" type="sibTrans" cxnId="{9DB217C4-CD23-4331-8EC1-97918299579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FBD113B-E19A-4177-B98F-4C5A7A3F115D}">
      <dgm:prSet custT="1"/>
      <dgm:spPr/>
      <dgm:t>
        <a:bodyPr/>
        <a:lstStyle/>
        <a:p>
          <a:r>
            <a:rPr lang="en-IE" sz="2600" dirty="0"/>
            <a:t>Cost Savings (</a:t>
          </a:r>
          <a:r>
            <a:rPr lang="en-IE" sz="1800" dirty="0"/>
            <a:t>Energy &amp; Maintenance)</a:t>
          </a:r>
          <a:endParaRPr lang="en-US" sz="1800" dirty="0"/>
        </a:p>
      </dgm:t>
    </dgm:pt>
    <dgm:pt modelId="{1D58E88F-9E66-47D5-9738-65E48F350191}" type="parTrans" cxnId="{0240875E-3521-4014-8B8E-88733915E3A0}">
      <dgm:prSet/>
      <dgm:spPr/>
      <dgm:t>
        <a:bodyPr/>
        <a:lstStyle/>
        <a:p>
          <a:endParaRPr lang="en-US"/>
        </a:p>
      </dgm:t>
    </dgm:pt>
    <dgm:pt modelId="{F133F9F9-EA47-47D6-9205-107270258E45}" type="sibTrans" cxnId="{0240875E-3521-4014-8B8E-88733915E3A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BBA5273-6898-4CCB-9C98-CB4EABF83FD2}" type="pres">
      <dgm:prSet presAssocID="{5283858C-6C69-490B-B5BE-841B37CED2BE}" presName="Name0" presStyleCnt="0">
        <dgm:presLayoutVars>
          <dgm:animLvl val="lvl"/>
          <dgm:resizeHandles val="exact"/>
        </dgm:presLayoutVars>
      </dgm:prSet>
      <dgm:spPr/>
    </dgm:pt>
    <dgm:pt modelId="{F7DD4A0D-45E1-43CE-994F-116ABA77C02C}" type="pres">
      <dgm:prSet presAssocID="{1C169789-0B16-4F23-8E73-34AD8F4C445B}" presName="compositeNode" presStyleCnt="0">
        <dgm:presLayoutVars>
          <dgm:bulletEnabled val="1"/>
        </dgm:presLayoutVars>
      </dgm:prSet>
      <dgm:spPr/>
    </dgm:pt>
    <dgm:pt modelId="{223D629F-B78A-4A55-90B5-294294616B00}" type="pres">
      <dgm:prSet presAssocID="{1C169789-0B16-4F23-8E73-34AD8F4C445B}" presName="bgRect" presStyleLbl="bgAccFollowNode1" presStyleIdx="0" presStyleCnt="3"/>
      <dgm:spPr/>
    </dgm:pt>
    <dgm:pt modelId="{09A17D99-45D3-4DC4-B73F-3FD2733E10C0}" type="pres">
      <dgm:prSet presAssocID="{5AF1829C-BD16-4F16-9E83-8575DBBAD23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484A0F2-610B-4B8F-BA8F-6C78D25E7039}" type="pres">
      <dgm:prSet presAssocID="{1C169789-0B16-4F23-8E73-34AD8F4C445B}" presName="bottomLine" presStyleLbl="alignNode1" presStyleIdx="1" presStyleCnt="6">
        <dgm:presLayoutVars/>
      </dgm:prSet>
      <dgm:spPr/>
    </dgm:pt>
    <dgm:pt modelId="{A6F23E5F-9B57-4A18-8B4E-7DC46182222E}" type="pres">
      <dgm:prSet presAssocID="{1C169789-0B16-4F23-8E73-34AD8F4C445B}" presName="nodeText" presStyleLbl="bgAccFollowNode1" presStyleIdx="0" presStyleCnt="3">
        <dgm:presLayoutVars>
          <dgm:bulletEnabled val="1"/>
        </dgm:presLayoutVars>
      </dgm:prSet>
      <dgm:spPr/>
    </dgm:pt>
    <dgm:pt modelId="{B65E3A5D-83A6-4338-A5D7-A818508C6F6F}" type="pres">
      <dgm:prSet presAssocID="{5AF1829C-BD16-4F16-9E83-8575DBBAD230}" presName="sibTrans" presStyleCnt="0"/>
      <dgm:spPr/>
    </dgm:pt>
    <dgm:pt modelId="{057C4114-8D2E-43C4-998A-C8D075684E33}" type="pres">
      <dgm:prSet presAssocID="{940D0BB3-DA18-4C27-AE73-84020E8FF899}" presName="compositeNode" presStyleCnt="0">
        <dgm:presLayoutVars>
          <dgm:bulletEnabled val="1"/>
        </dgm:presLayoutVars>
      </dgm:prSet>
      <dgm:spPr/>
    </dgm:pt>
    <dgm:pt modelId="{FFF4BE4F-6954-4A2D-AE6E-E5C664192320}" type="pres">
      <dgm:prSet presAssocID="{940D0BB3-DA18-4C27-AE73-84020E8FF899}" presName="bgRect" presStyleLbl="bgAccFollowNode1" presStyleIdx="1" presStyleCnt="3"/>
      <dgm:spPr/>
    </dgm:pt>
    <dgm:pt modelId="{C632FFD4-CE49-4EB6-9569-EE5602D7B570}" type="pres">
      <dgm:prSet presAssocID="{FD85AED0-9E4C-4A62-BA86-0F972D869BDE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49A38D1C-0102-40EA-8254-DCB6A41DC3B3}" type="pres">
      <dgm:prSet presAssocID="{940D0BB3-DA18-4C27-AE73-84020E8FF899}" presName="bottomLine" presStyleLbl="alignNode1" presStyleIdx="3" presStyleCnt="6">
        <dgm:presLayoutVars/>
      </dgm:prSet>
      <dgm:spPr/>
    </dgm:pt>
    <dgm:pt modelId="{461A76AA-5DC1-4BAF-8A6F-21A84BA4CF55}" type="pres">
      <dgm:prSet presAssocID="{940D0BB3-DA18-4C27-AE73-84020E8FF899}" presName="nodeText" presStyleLbl="bgAccFollowNode1" presStyleIdx="1" presStyleCnt="3">
        <dgm:presLayoutVars>
          <dgm:bulletEnabled val="1"/>
        </dgm:presLayoutVars>
      </dgm:prSet>
      <dgm:spPr/>
    </dgm:pt>
    <dgm:pt modelId="{21BA4C60-60F2-4D9D-8408-84CF2EB36663}" type="pres">
      <dgm:prSet presAssocID="{FD85AED0-9E4C-4A62-BA86-0F972D869BDE}" presName="sibTrans" presStyleCnt="0"/>
      <dgm:spPr/>
    </dgm:pt>
    <dgm:pt modelId="{B91C5164-78F8-49A5-990C-483948A9C83B}" type="pres">
      <dgm:prSet presAssocID="{3FBD113B-E19A-4177-B98F-4C5A7A3F115D}" presName="compositeNode" presStyleCnt="0">
        <dgm:presLayoutVars>
          <dgm:bulletEnabled val="1"/>
        </dgm:presLayoutVars>
      </dgm:prSet>
      <dgm:spPr/>
    </dgm:pt>
    <dgm:pt modelId="{895D2DD3-6923-46A9-9CE8-6037BA1D62BB}" type="pres">
      <dgm:prSet presAssocID="{3FBD113B-E19A-4177-B98F-4C5A7A3F115D}" presName="bgRect" presStyleLbl="bgAccFollowNode1" presStyleIdx="2" presStyleCnt="3"/>
      <dgm:spPr/>
    </dgm:pt>
    <dgm:pt modelId="{3072E1F9-C965-4359-9630-0ADC18576A29}" type="pres">
      <dgm:prSet presAssocID="{F133F9F9-EA47-47D6-9205-107270258E45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EB4AE45D-FB9D-4674-90B7-FEC41F32D530}" type="pres">
      <dgm:prSet presAssocID="{3FBD113B-E19A-4177-B98F-4C5A7A3F115D}" presName="bottomLine" presStyleLbl="alignNode1" presStyleIdx="5" presStyleCnt="6">
        <dgm:presLayoutVars/>
      </dgm:prSet>
      <dgm:spPr/>
    </dgm:pt>
    <dgm:pt modelId="{4AF3C388-EC56-414D-B750-E8236C79DF0F}" type="pres">
      <dgm:prSet presAssocID="{3FBD113B-E19A-4177-B98F-4C5A7A3F115D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7D19F912-6FCB-492B-8F7C-293E68040EDF}" srcId="{5283858C-6C69-490B-B5BE-841B37CED2BE}" destId="{1C169789-0B16-4F23-8E73-34AD8F4C445B}" srcOrd="0" destOrd="0" parTransId="{175A6E81-398B-47CD-AAA8-B7692BCDCD3F}" sibTransId="{5AF1829C-BD16-4F16-9E83-8575DBBAD230}"/>
    <dgm:cxn modelId="{BDFD4116-70BD-455D-8D9D-3F638C58F063}" type="presOf" srcId="{1C169789-0B16-4F23-8E73-34AD8F4C445B}" destId="{223D629F-B78A-4A55-90B5-294294616B00}" srcOrd="0" destOrd="0" presId="urn:microsoft.com/office/officeart/2016/7/layout/BasicLinearProcessNumbered"/>
    <dgm:cxn modelId="{4DD8982C-3CC3-4D1D-BD3E-268CEA97D4D7}" type="presOf" srcId="{F133F9F9-EA47-47D6-9205-107270258E45}" destId="{3072E1F9-C965-4359-9630-0ADC18576A29}" srcOrd="0" destOrd="0" presId="urn:microsoft.com/office/officeart/2016/7/layout/BasicLinearProcessNumbered"/>
    <dgm:cxn modelId="{B0461B40-657C-4867-A9FE-587267F1E2EB}" type="presOf" srcId="{3FBD113B-E19A-4177-B98F-4C5A7A3F115D}" destId="{895D2DD3-6923-46A9-9CE8-6037BA1D62BB}" srcOrd="0" destOrd="0" presId="urn:microsoft.com/office/officeart/2016/7/layout/BasicLinearProcessNumbered"/>
    <dgm:cxn modelId="{0240875E-3521-4014-8B8E-88733915E3A0}" srcId="{5283858C-6C69-490B-B5BE-841B37CED2BE}" destId="{3FBD113B-E19A-4177-B98F-4C5A7A3F115D}" srcOrd="2" destOrd="0" parTransId="{1D58E88F-9E66-47D5-9738-65E48F350191}" sibTransId="{F133F9F9-EA47-47D6-9205-107270258E45}"/>
    <dgm:cxn modelId="{5CE2215F-A9D3-45E3-9266-BD4DA1478BC6}" type="presOf" srcId="{3FBD113B-E19A-4177-B98F-4C5A7A3F115D}" destId="{4AF3C388-EC56-414D-B750-E8236C79DF0F}" srcOrd="1" destOrd="0" presId="urn:microsoft.com/office/officeart/2016/7/layout/BasicLinearProcessNumbered"/>
    <dgm:cxn modelId="{69483F6F-F7A1-41EC-8BB1-E49F7453B5D2}" type="presOf" srcId="{5AF1829C-BD16-4F16-9E83-8575DBBAD230}" destId="{09A17D99-45D3-4DC4-B73F-3FD2733E10C0}" srcOrd="0" destOrd="0" presId="urn:microsoft.com/office/officeart/2016/7/layout/BasicLinearProcessNumbered"/>
    <dgm:cxn modelId="{7FE13388-237A-4B98-B844-6A5634CC0D88}" type="presOf" srcId="{940D0BB3-DA18-4C27-AE73-84020E8FF899}" destId="{FFF4BE4F-6954-4A2D-AE6E-E5C664192320}" srcOrd="0" destOrd="0" presId="urn:microsoft.com/office/officeart/2016/7/layout/BasicLinearProcessNumbered"/>
    <dgm:cxn modelId="{92037693-B408-40F0-800C-8565A2F5DEC5}" type="presOf" srcId="{5283858C-6C69-490B-B5BE-841B37CED2BE}" destId="{CBBA5273-6898-4CCB-9C98-CB4EABF83FD2}" srcOrd="0" destOrd="0" presId="urn:microsoft.com/office/officeart/2016/7/layout/BasicLinearProcessNumbered"/>
    <dgm:cxn modelId="{944615A7-376E-400C-BA3D-E57013CBB6CC}" type="presOf" srcId="{940D0BB3-DA18-4C27-AE73-84020E8FF899}" destId="{461A76AA-5DC1-4BAF-8A6F-21A84BA4CF55}" srcOrd="1" destOrd="0" presId="urn:microsoft.com/office/officeart/2016/7/layout/BasicLinearProcessNumbered"/>
    <dgm:cxn modelId="{B8D519AF-9253-412D-A544-20FFA158B440}" type="presOf" srcId="{1C169789-0B16-4F23-8E73-34AD8F4C445B}" destId="{A6F23E5F-9B57-4A18-8B4E-7DC46182222E}" srcOrd="1" destOrd="0" presId="urn:microsoft.com/office/officeart/2016/7/layout/BasicLinearProcessNumbered"/>
    <dgm:cxn modelId="{9DB217C4-CD23-4331-8EC1-97918299579E}" srcId="{5283858C-6C69-490B-B5BE-841B37CED2BE}" destId="{940D0BB3-DA18-4C27-AE73-84020E8FF899}" srcOrd="1" destOrd="0" parTransId="{0E299BAE-2827-4BD9-892E-231482FC56C3}" sibTransId="{FD85AED0-9E4C-4A62-BA86-0F972D869BDE}"/>
    <dgm:cxn modelId="{64C8D4F9-9682-468A-9E60-E5B55462F265}" type="presOf" srcId="{FD85AED0-9E4C-4A62-BA86-0F972D869BDE}" destId="{C632FFD4-CE49-4EB6-9569-EE5602D7B570}" srcOrd="0" destOrd="0" presId="urn:microsoft.com/office/officeart/2016/7/layout/BasicLinearProcessNumbered"/>
    <dgm:cxn modelId="{90D9AF23-8B54-4D22-AF15-63502F5019D9}" type="presParOf" srcId="{CBBA5273-6898-4CCB-9C98-CB4EABF83FD2}" destId="{F7DD4A0D-45E1-43CE-994F-116ABA77C02C}" srcOrd="0" destOrd="0" presId="urn:microsoft.com/office/officeart/2016/7/layout/BasicLinearProcessNumbered"/>
    <dgm:cxn modelId="{FC8CBB28-F98C-4EAA-A72F-CF8081A6EC73}" type="presParOf" srcId="{F7DD4A0D-45E1-43CE-994F-116ABA77C02C}" destId="{223D629F-B78A-4A55-90B5-294294616B00}" srcOrd="0" destOrd="0" presId="urn:microsoft.com/office/officeart/2016/7/layout/BasicLinearProcessNumbered"/>
    <dgm:cxn modelId="{D077E8E5-1DAB-4EC5-BA4B-D0D620D78977}" type="presParOf" srcId="{F7DD4A0D-45E1-43CE-994F-116ABA77C02C}" destId="{09A17D99-45D3-4DC4-B73F-3FD2733E10C0}" srcOrd="1" destOrd="0" presId="urn:microsoft.com/office/officeart/2016/7/layout/BasicLinearProcessNumbered"/>
    <dgm:cxn modelId="{341AA416-8B2E-428D-8EA6-2F29B318C825}" type="presParOf" srcId="{F7DD4A0D-45E1-43CE-994F-116ABA77C02C}" destId="{1484A0F2-610B-4B8F-BA8F-6C78D25E7039}" srcOrd="2" destOrd="0" presId="urn:microsoft.com/office/officeart/2016/7/layout/BasicLinearProcessNumbered"/>
    <dgm:cxn modelId="{45453F0C-932C-4D58-9D1F-C222D47E1BA7}" type="presParOf" srcId="{F7DD4A0D-45E1-43CE-994F-116ABA77C02C}" destId="{A6F23E5F-9B57-4A18-8B4E-7DC46182222E}" srcOrd="3" destOrd="0" presId="urn:microsoft.com/office/officeart/2016/7/layout/BasicLinearProcessNumbered"/>
    <dgm:cxn modelId="{8E50E5F3-D24E-440B-845A-435241388FA0}" type="presParOf" srcId="{CBBA5273-6898-4CCB-9C98-CB4EABF83FD2}" destId="{B65E3A5D-83A6-4338-A5D7-A818508C6F6F}" srcOrd="1" destOrd="0" presId="urn:microsoft.com/office/officeart/2016/7/layout/BasicLinearProcessNumbered"/>
    <dgm:cxn modelId="{439E58A8-1789-4587-94E4-12168213742A}" type="presParOf" srcId="{CBBA5273-6898-4CCB-9C98-CB4EABF83FD2}" destId="{057C4114-8D2E-43C4-998A-C8D075684E33}" srcOrd="2" destOrd="0" presId="urn:microsoft.com/office/officeart/2016/7/layout/BasicLinearProcessNumbered"/>
    <dgm:cxn modelId="{8CEE0CB0-3D6C-447A-8306-FC863506BBBB}" type="presParOf" srcId="{057C4114-8D2E-43C4-998A-C8D075684E33}" destId="{FFF4BE4F-6954-4A2D-AE6E-E5C664192320}" srcOrd="0" destOrd="0" presId="urn:microsoft.com/office/officeart/2016/7/layout/BasicLinearProcessNumbered"/>
    <dgm:cxn modelId="{2935A46F-B7CF-48B4-A81E-2D645F6BA8BC}" type="presParOf" srcId="{057C4114-8D2E-43C4-998A-C8D075684E33}" destId="{C632FFD4-CE49-4EB6-9569-EE5602D7B570}" srcOrd="1" destOrd="0" presId="urn:microsoft.com/office/officeart/2016/7/layout/BasicLinearProcessNumbered"/>
    <dgm:cxn modelId="{097C5613-40CF-461B-A03C-770AC97028FD}" type="presParOf" srcId="{057C4114-8D2E-43C4-998A-C8D075684E33}" destId="{49A38D1C-0102-40EA-8254-DCB6A41DC3B3}" srcOrd="2" destOrd="0" presId="urn:microsoft.com/office/officeart/2016/7/layout/BasicLinearProcessNumbered"/>
    <dgm:cxn modelId="{EE9EB421-A302-4B80-9D47-F7997876FC8A}" type="presParOf" srcId="{057C4114-8D2E-43C4-998A-C8D075684E33}" destId="{461A76AA-5DC1-4BAF-8A6F-21A84BA4CF55}" srcOrd="3" destOrd="0" presId="urn:microsoft.com/office/officeart/2016/7/layout/BasicLinearProcessNumbered"/>
    <dgm:cxn modelId="{5DAAD121-8354-40F1-9572-ACF74A6E9C70}" type="presParOf" srcId="{CBBA5273-6898-4CCB-9C98-CB4EABF83FD2}" destId="{21BA4C60-60F2-4D9D-8408-84CF2EB36663}" srcOrd="3" destOrd="0" presId="urn:microsoft.com/office/officeart/2016/7/layout/BasicLinearProcessNumbered"/>
    <dgm:cxn modelId="{921322A4-7F9A-4AE6-9E99-1CAF33099251}" type="presParOf" srcId="{CBBA5273-6898-4CCB-9C98-CB4EABF83FD2}" destId="{B91C5164-78F8-49A5-990C-483948A9C83B}" srcOrd="4" destOrd="0" presId="urn:microsoft.com/office/officeart/2016/7/layout/BasicLinearProcessNumbered"/>
    <dgm:cxn modelId="{BCE4A047-6465-4337-AADE-5063D12FE09B}" type="presParOf" srcId="{B91C5164-78F8-49A5-990C-483948A9C83B}" destId="{895D2DD3-6923-46A9-9CE8-6037BA1D62BB}" srcOrd="0" destOrd="0" presId="urn:microsoft.com/office/officeart/2016/7/layout/BasicLinearProcessNumbered"/>
    <dgm:cxn modelId="{404DAAC2-FAE0-479E-9E35-17750A1C12BD}" type="presParOf" srcId="{B91C5164-78F8-49A5-990C-483948A9C83B}" destId="{3072E1F9-C965-4359-9630-0ADC18576A29}" srcOrd="1" destOrd="0" presId="urn:microsoft.com/office/officeart/2016/7/layout/BasicLinearProcessNumbered"/>
    <dgm:cxn modelId="{44EDDDD6-A18D-4267-AC36-404CE0ECD1CE}" type="presParOf" srcId="{B91C5164-78F8-49A5-990C-483948A9C83B}" destId="{EB4AE45D-FB9D-4674-90B7-FEC41F32D530}" srcOrd="2" destOrd="0" presId="urn:microsoft.com/office/officeart/2016/7/layout/BasicLinearProcessNumbered"/>
    <dgm:cxn modelId="{78731A2D-EE16-4FB3-9A7E-EFE1C4C00B0D}" type="presParOf" srcId="{B91C5164-78F8-49A5-990C-483948A9C83B}" destId="{4AF3C388-EC56-414D-B750-E8236C79DF0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D629F-B78A-4A55-90B5-294294616B00}">
      <dsp:nvSpPr>
        <dsp:cNvPr id="0" name=""/>
        <dsp:cNvSpPr/>
      </dsp:nvSpPr>
      <dsp:spPr>
        <a:xfrm>
          <a:off x="0" y="0"/>
          <a:ext cx="2536030" cy="2711053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719" tIns="330200" rIns="197719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2020 Energy Efficiency Targets </a:t>
          </a:r>
          <a:endParaRPr lang="en-US" sz="2400" kern="1200" dirty="0"/>
        </a:p>
      </dsp:txBody>
      <dsp:txXfrm>
        <a:off x="0" y="1030200"/>
        <a:ext cx="2536030" cy="1626632"/>
      </dsp:txXfrm>
    </dsp:sp>
    <dsp:sp modelId="{09A17D99-45D3-4DC4-B73F-3FD2733E10C0}">
      <dsp:nvSpPr>
        <dsp:cNvPr id="0" name=""/>
        <dsp:cNvSpPr/>
      </dsp:nvSpPr>
      <dsp:spPr>
        <a:xfrm>
          <a:off x="861357" y="271105"/>
          <a:ext cx="813316" cy="813316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09" tIns="12700" rIns="63409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</a:t>
          </a:r>
        </a:p>
      </dsp:txBody>
      <dsp:txXfrm>
        <a:off x="980464" y="390212"/>
        <a:ext cx="575102" cy="575102"/>
      </dsp:txXfrm>
    </dsp:sp>
    <dsp:sp modelId="{1484A0F2-610B-4B8F-BA8F-6C78D25E7039}">
      <dsp:nvSpPr>
        <dsp:cNvPr id="0" name=""/>
        <dsp:cNvSpPr/>
      </dsp:nvSpPr>
      <dsp:spPr>
        <a:xfrm>
          <a:off x="0" y="2710982"/>
          <a:ext cx="2536030" cy="72"/>
        </a:xfrm>
        <a:prstGeom prst="rect">
          <a:avLst/>
        </a:prstGeom>
        <a:solidFill>
          <a:schemeClr val="accent2">
            <a:shade val="50000"/>
            <a:hueOff val="-197058"/>
            <a:satOff val="2594"/>
            <a:lumOff val="15539"/>
            <a:alphaOff val="0"/>
          </a:schemeClr>
        </a:solidFill>
        <a:ln w="12700" cap="flat" cmpd="sng" algn="ctr">
          <a:solidFill>
            <a:schemeClr val="accent2">
              <a:shade val="50000"/>
              <a:hueOff val="-197058"/>
              <a:satOff val="2594"/>
              <a:lumOff val="15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4BE4F-6954-4A2D-AE6E-E5C664192320}">
      <dsp:nvSpPr>
        <dsp:cNvPr id="0" name=""/>
        <dsp:cNvSpPr/>
      </dsp:nvSpPr>
      <dsp:spPr>
        <a:xfrm>
          <a:off x="2789634" y="0"/>
          <a:ext cx="2536030" cy="2711053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719" tIns="330200" rIns="197719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/>
            <a:t>SOX lights phase out</a:t>
          </a:r>
          <a:endParaRPr lang="en-US" sz="2400" kern="1200"/>
        </a:p>
      </dsp:txBody>
      <dsp:txXfrm>
        <a:off x="2789634" y="1030200"/>
        <a:ext cx="2536030" cy="1626632"/>
      </dsp:txXfrm>
    </dsp:sp>
    <dsp:sp modelId="{C632FFD4-CE49-4EB6-9569-EE5602D7B570}">
      <dsp:nvSpPr>
        <dsp:cNvPr id="0" name=""/>
        <dsp:cNvSpPr/>
      </dsp:nvSpPr>
      <dsp:spPr>
        <a:xfrm>
          <a:off x="3650991" y="271105"/>
          <a:ext cx="813316" cy="813316"/>
        </a:xfrm>
        <a:prstGeom prst="ellipse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09" tIns="12700" rIns="63409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</a:p>
      </dsp:txBody>
      <dsp:txXfrm>
        <a:off x="3770098" y="390212"/>
        <a:ext cx="575102" cy="575102"/>
      </dsp:txXfrm>
    </dsp:sp>
    <dsp:sp modelId="{49A38D1C-0102-40EA-8254-DCB6A41DC3B3}">
      <dsp:nvSpPr>
        <dsp:cNvPr id="0" name=""/>
        <dsp:cNvSpPr/>
      </dsp:nvSpPr>
      <dsp:spPr>
        <a:xfrm>
          <a:off x="2789634" y="2710982"/>
          <a:ext cx="2536030" cy="72"/>
        </a:xfrm>
        <a:prstGeom prst="rect">
          <a:avLst/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 w="12700" cap="flat" cmpd="sng" algn="ctr">
          <a:solidFill>
            <a:schemeClr val="accent2">
              <a:shade val="50000"/>
              <a:hueOff val="-591173"/>
              <a:satOff val="7783"/>
              <a:lumOff val="46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D2DD3-6923-46A9-9CE8-6037BA1D62BB}">
      <dsp:nvSpPr>
        <dsp:cNvPr id="0" name=""/>
        <dsp:cNvSpPr/>
      </dsp:nvSpPr>
      <dsp:spPr>
        <a:xfrm>
          <a:off x="5579268" y="0"/>
          <a:ext cx="2536030" cy="2711053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719" tIns="330200" rIns="19771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Cost Savings (</a:t>
          </a:r>
          <a:r>
            <a:rPr lang="en-IE" sz="1800" kern="1200" dirty="0"/>
            <a:t>Energy &amp; Maintenance)</a:t>
          </a:r>
          <a:endParaRPr lang="en-US" sz="1800" kern="1200" dirty="0"/>
        </a:p>
      </dsp:txBody>
      <dsp:txXfrm>
        <a:off x="5579268" y="1030200"/>
        <a:ext cx="2536030" cy="1626632"/>
      </dsp:txXfrm>
    </dsp:sp>
    <dsp:sp modelId="{3072E1F9-C965-4359-9630-0ADC18576A29}">
      <dsp:nvSpPr>
        <dsp:cNvPr id="0" name=""/>
        <dsp:cNvSpPr/>
      </dsp:nvSpPr>
      <dsp:spPr>
        <a:xfrm>
          <a:off x="6440625" y="271105"/>
          <a:ext cx="813316" cy="813316"/>
        </a:xfrm>
        <a:prstGeom prst="ellipse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409" tIns="12700" rIns="63409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</a:p>
      </dsp:txBody>
      <dsp:txXfrm>
        <a:off x="6559732" y="390212"/>
        <a:ext cx="575102" cy="575102"/>
      </dsp:txXfrm>
    </dsp:sp>
    <dsp:sp modelId="{EB4AE45D-FB9D-4674-90B7-FEC41F32D530}">
      <dsp:nvSpPr>
        <dsp:cNvPr id="0" name=""/>
        <dsp:cNvSpPr/>
      </dsp:nvSpPr>
      <dsp:spPr>
        <a:xfrm>
          <a:off x="5579268" y="2710982"/>
          <a:ext cx="2536030" cy="72"/>
        </a:xfrm>
        <a:prstGeom prst="rect">
          <a:avLst/>
        </a:prstGeom>
        <a:solidFill>
          <a:schemeClr val="accent2">
            <a:shade val="50000"/>
            <a:hueOff val="-197058"/>
            <a:satOff val="2594"/>
            <a:lumOff val="15539"/>
            <a:alphaOff val="0"/>
          </a:schemeClr>
        </a:solidFill>
        <a:ln w="12700" cap="flat" cmpd="sng" algn="ctr">
          <a:solidFill>
            <a:schemeClr val="accent2">
              <a:shade val="50000"/>
              <a:hueOff val="-197058"/>
              <a:satOff val="2594"/>
              <a:lumOff val="15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68153F-D903-48A2-94D9-BA0E90C08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BFEA9-FF3B-417A-AE3B-6AAB73D4F5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7DE9-24D5-4D9D-A4F5-50BCC6CAC6DD}" type="datetimeFigureOut">
              <a:rPr lang="en-IE" smtClean="0"/>
              <a:t>14/05/2018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13865-F777-4577-BA2B-9E8D124DC0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3C1CA-21F7-401E-B3A8-4A4161A72E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E4885-57A4-4DB2-BA87-87333D0BF8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7517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36880-C6B9-4E66-AD2F-9CF69F56EAD2}" type="datetimeFigureOut">
              <a:rPr lang="en-IE" smtClean="0"/>
              <a:pPr/>
              <a:t>14/05/2018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57C03-9A2D-4EFD-9887-B5F526C2791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730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362E3-8C8E-4D43-9355-DE8244D43A36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030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362E3-8C8E-4D43-9355-DE8244D43A36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6012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362E3-8C8E-4D43-9355-DE8244D43A36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410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362E3-8C8E-4D43-9355-DE8244D43A36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16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362E3-8C8E-4D43-9355-DE8244D43A36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08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362E3-8C8E-4D43-9355-DE8244D43A36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49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362E3-8C8E-4D43-9355-DE8244D43A36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50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362E3-8C8E-4D43-9355-DE8244D43A36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123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362E3-8C8E-4D43-9355-DE8244D43A36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0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362E3-8C8E-4D43-9355-DE8244D43A36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752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362E3-8C8E-4D43-9355-DE8244D43A36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2179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362E3-8C8E-4D43-9355-DE8244D43A36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38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297F-9CA2-4B11-A26C-576B0EE80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1E2A8-A81E-4B4C-9125-903A180BE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07261-E221-4944-B534-F37EF10A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CF435C-4B37-4FE1-925A-19E056D6576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5/14/2018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B70F9-33A4-4A65-B0FD-2AF471A6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7F324-70D7-4D0E-8ECC-0761FAF5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6EC6B-39C3-42F1-9841-F9D70EBAE4C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8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11D10-E69E-48D7-8F53-43DA1C19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0EEC2-1281-424B-9BCF-CF292E361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F166E-B1EB-4261-8D8E-606295F3B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71345-154B-4EB8-8E95-6E11F38FA74A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5/14/2018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530F1-FB21-496E-BCC8-9015D8D2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5BB52-80A6-4B63-9D24-982F41D1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69581-C52F-4503-8EA3-260FA4EAC8A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1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3A40C-CFAD-4B5F-A7AE-8D1AE3B12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B631F-F8E6-410A-A591-9D23A9D8A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13607-A024-4E09-80DE-3D3E39D4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2C7CB-609F-450F-9AF7-9311BAE2ED4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5/14/2018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3AEA0-595F-4756-ADF5-8547AB95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FA097-532E-4C82-8E4C-6D3DD88F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7BCA3-548C-406E-A9AB-22FD001EEF9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7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7A959-D29E-476C-8357-AD44073E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0A82-3E19-4E87-B692-5D14D4474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FE1CE-1199-47F2-9293-D78BBAD3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DC86A-5226-4284-BECE-101759E7D5B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5/14/2018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D06F6-0745-4592-869F-6917F0C6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6DF59-3C41-4937-A615-D25402B9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CE669-753D-40CB-BF00-161C12E00A3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9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43D8F-A38C-4974-AA7D-76E3DB55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F9052-E844-4C2E-B40B-BCD94F36E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E6DF0-CE72-47A2-A498-B6E59253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8627A-FC71-46FD-B301-838959384750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5/14/2018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978EA-3503-40B8-B000-965091F4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ED806-70F2-4069-9E1B-770A75A9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39984-5CF6-4387-BDF9-D3D63BF1417E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DDC3-9EE1-4C9F-B5B5-1A82FEC0F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B66EF-163C-4192-8F65-8D6DB0843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B2E8B-6504-41C8-88F3-EDEC60E92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08AB5-2A37-4AF6-81C4-5F4B1A87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E1ED61-9DDD-4C22-9252-03C085CEB5C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5/14/2018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E33FC-BAB3-4607-8588-81263626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BC5C7-2BCE-4AB2-B146-DFAD5A8D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9A0C3-4D34-4D27-A962-36F2A9537D2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8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5F47-6975-4C1E-81C1-B1FDAEE0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47641-0EAF-41A9-BDD1-77CF4B510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D8DD3-A3C4-4463-B16A-DB6E6D7F5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BEE37D-FBA7-49F5-81F5-1F9EB1677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81536-8089-483D-AC64-AE016B869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586D83-5F2A-46F9-920B-1397BEC5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99F068-AFB6-4FB0-840A-BBDCBB3B2FF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5/14/2018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515291-9A98-49F2-A772-A3907CA3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CFE667-74B6-4540-B6A0-013FAB45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FFB5B-1718-4CAA-B47C-9A5ABB7E1FFE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6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0D401-53A6-4382-9075-33F60D1B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8BF764-DD6C-40B2-8289-AC02B4F9B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920AD-F7F2-41F7-A31A-B74F2C3390E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5/14/2018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D5581-998C-4513-8454-50CFE508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4995D-55E6-4720-AC79-1DF7A6CF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69CEB-C9FF-409B-94E1-736CFE8C784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AAF383-1784-4241-B45E-70AAB054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9AA55-16F8-4324-8ECA-ACACAB07D07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5/14/2018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4C5D8E-04AE-424F-A544-C97122AA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D9248-9795-409A-8CF2-20DA7563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632FF-03F1-45DC-8C31-1275E7D135A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2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7809-D96A-41EF-BFD2-54DDB5532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6C91A-B2AD-44A4-B89A-6AE27F163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BA34A-2E4B-494E-A12D-5D746CD95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A92ED-4D0F-4ED3-A893-691D757FA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44FC0F-8515-4D6B-B3F6-61776CA75AA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5/14/2018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100E2-326C-40B0-BAE7-320E15F6C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9D371-1897-4DAB-952C-563F851E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E1105-210A-4463-B809-AF4211251EF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8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F0D4-3B12-407C-BA71-BDA0293A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3567BC-20B5-4AF5-B2B9-152427EA2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9407D-1534-47A0-B8BD-6E7CAE9C1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3F16D-673C-4253-838C-AC0D4597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5C229C-DC34-4BA8-AB89-1E5E98DC991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5/14/2018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8862C-BC56-46BE-8FBD-15D96FAD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B1269-5E84-4BFC-B64E-E6442221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A5CC3-903E-4AA1-8D2B-1921AA8CD3F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0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22BEF-34CA-4CDD-A330-F1FCC457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72F93-FE89-4726-939C-4A1C34CF8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17CBC-E3C4-49C9-ACF3-EEB6FE6B0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36E9C8-EE50-4ABA-8E80-9CF63B023BC9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E05FD-23DB-4FC7-AE07-A85A86B14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EA43C-8954-4B00-98F2-FBB20F288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093B5-5435-41E2-B83D-BA04D6552C03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aragh.quill@rmo.i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rian.bourke@rmo.ie" TargetMode="External"/><Relationship Id="rId4" Type="http://schemas.openxmlformats.org/officeDocument/2006/relationships/hyperlink" Target="mailto:brian.ahern@rmo.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5947-EBF7-4483-91C4-AC81A2E2F7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RMO Public Lighting Energy Efficiency Projects 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EC21A-B4B7-4ED4-BAD5-DFF243D55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6858000" cy="403026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Brian Bourke A/SEE, RMO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441D4-0D1E-45A5-9AC1-C84E10E0D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6093296"/>
            <a:ext cx="2771800" cy="6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96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32E5-848D-4658-931E-6180403A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886700" cy="1312442"/>
          </a:xfrm>
        </p:spPr>
        <p:txBody>
          <a:bodyPr>
            <a:normAutofit/>
          </a:bodyPr>
          <a:lstStyle/>
          <a:p>
            <a:r>
              <a:rPr lang="en-IE" sz="3600" dirty="0"/>
              <a:t>Progress so far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8E449-DF3E-4B2E-92EC-7CE120C8F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51" y="1772817"/>
            <a:ext cx="7632953" cy="4227934"/>
          </a:xfrm>
        </p:spPr>
        <p:txBody>
          <a:bodyPr>
            <a:normAutofit/>
          </a:bodyPr>
          <a:lstStyle/>
          <a:p>
            <a:r>
              <a:rPr lang="en-I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Case / Cost Benefit Analysis completed and peer review process is ongoing</a:t>
            </a:r>
          </a:p>
          <a:p>
            <a:pPr marL="0" indent="0">
              <a:buNone/>
            </a:pPr>
            <a:endParaRPr lang="en-IE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Assessment strongly positive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16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 13.1%, Benefit Cost Ratio 1.7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16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NPV €68m (20 years)</a:t>
            </a:r>
          </a:p>
          <a:p>
            <a:pPr marL="342900" lvl="1" indent="0">
              <a:buNone/>
            </a:pPr>
            <a:endParaRPr lang="en-IE" sz="165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Appraisal shows a surplus of savings over debt service</a:t>
            </a:r>
          </a:p>
          <a:p>
            <a:pPr marL="0" indent="0">
              <a:buNone/>
            </a:pPr>
            <a:endParaRPr lang="en-IE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energy saving of 200 GWh TPER &amp; 43,000 tonnes CO</a:t>
            </a:r>
            <a:r>
              <a:rPr lang="en-IE" sz="1800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year</a:t>
            </a:r>
          </a:p>
          <a:p>
            <a:pPr marL="0" indent="0">
              <a:buNone/>
            </a:pPr>
            <a:endParaRPr lang="en-IE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RMO currently engaging one-to-one with Local Authorities </a:t>
            </a:r>
          </a:p>
          <a:p>
            <a:pPr marL="0" indent="0">
              <a:buNone/>
            </a:pPr>
            <a:endParaRPr lang="en-IE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272751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62CCD9-EF20-48A0-8B24-605D28D9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u="sng" dirty="0"/>
              <a:t>Before &amp; After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5E93FB-3276-419E-89C6-1A2865D31A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908300"/>
            <a:ext cx="3886200" cy="2185987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C1F56CB-0275-400D-B422-27467A49A3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7175" y="2333625"/>
            <a:ext cx="4257675" cy="3497412"/>
          </a:xfr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160FCD5F-6C3E-4787-B159-963C9D22B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333625"/>
            <a:ext cx="4243640" cy="34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25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19E5-9962-4CD5-A4F1-D3F58B07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u="sng" dirty="0">
                <a:latin typeface="+mn-lt"/>
              </a:rPr>
              <a:t>Cork County Council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1745AE-E8D4-4028-B3E0-2DC6D5F61E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5781" y="2226469"/>
            <a:ext cx="3954066" cy="326350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F359C-D85B-426F-B565-D212E2A64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125267"/>
            <a:ext cx="3886200" cy="3364706"/>
          </a:xfrm>
        </p:spPr>
        <p:txBody>
          <a:bodyPr>
            <a:noAutofit/>
          </a:bodyPr>
          <a:lstStyle/>
          <a:p>
            <a:r>
              <a:rPr lang="en-IE" sz="1800" dirty="0">
                <a:solidFill>
                  <a:srgbClr val="0070C0"/>
                </a:solidFill>
              </a:rPr>
              <a:t>Project Costs = €48.5K</a:t>
            </a:r>
          </a:p>
          <a:p>
            <a:pPr marL="0" indent="0">
              <a:buNone/>
            </a:pPr>
            <a:endParaRPr lang="en-IE" sz="1800" dirty="0">
              <a:solidFill>
                <a:srgbClr val="0070C0"/>
              </a:solidFill>
            </a:endParaRPr>
          </a:p>
          <a:p>
            <a:r>
              <a:rPr lang="en-IE" sz="1800" u="sng" dirty="0">
                <a:solidFill>
                  <a:srgbClr val="0070C0"/>
                </a:solidFill>
              </a:rPr>
              <a:t>45 x 250W </a:t>
            </a:r>
            <a:r>
              <a:rPr lang="en-IE" sz="1800" dirty="0">
                <a:solidFill>
                  <a:srgbClr val="0070C0"/>
                </a:solidFill>
              </a:rPr>
              <a:t>&amp; </a:t>
            </a:r>
            <a:r>
              <a:rPr lang="en-IE" sz="1800" u="sng" dirty="0">
                <a:solidFill>
                  <a:srgbClr val="0070C0"/>
                </a:solidFill>
              </a:rPr>
              <a:t>3 x 150W</a:t>
            </a:r>
          </a:p>
          <a:p>
            <a:pPr marL="0" indent="0">
              <a:buNone/>
            </a:pPr>
            <a:endParaRPr lang="en-IE" sz="1800" dirty="0">
              <a:solidFill>
                <a:srgbClr val="0070C0"/>
              </a:solidFill>
            </a:endParaRPr>
          </a:p>
          <a:p>
            <a:r>
              <a:rPr lang="en-IE" sz="1800" u="sng" dirty="0">
                <a:solidFill>
                  <a:srgbClr val="0070C0"/>
                </a:solidFill>
              </a:rPr>
              <a:t>36 x 90W </a:t>
            </a:r>
            <a:r>
              <a:rPr lang="en-IE" sz="1800" dirty="0">
                <a:solidFill>
                  <a:srgbClr val="0070C0"/>
                </a:solidFill>
              </a:rPr>
              <a:t>&amp; </a:t>
            </a:r>
            <a:r>
              <a:rPr lang="en-IE" sz="1800" u="sng" dirty="0">
                <a:solidFill>
                  <a:srgbClr val="0070C0"/>
                </a:solidFill>
              </a:rPr>
              <a:t>6 x 130W </a:t>
            </a:r>
            <a:r>
              <a:rPr lang="en-IE" sz="1800" dirty="0">
                <a:solidFill>
                  <a:srgbClr val="0070C0"/>
                </a:solidFill>
              </a:rPr>
              <a:t>&amp; </a:t>
            </a:r>
            <a:r>
              <a:rPr lang="en-IE" sz="1800" u="sng" dirty="0">
                <a:solidFill>
                  <a:srgbClr val="0070C0"/>
                </a:solidFill>
              </a:rPr>
              <a:t>6 x 235W </a:t>
            </a:r>
          </a:p>
          <a:p>
            <a:endParaRPr lang="en-IE" sz="1800" dirty="0">
              <a:solidFill>
                <a:srgbClr val="0070C0"/>
              </a:solidFill>
            </a:endParaRPr>
          </a:p>
          <a:p>
            <a:r>
              <a:rPr lang="en-IE" sz="1800" dirty="0">
                <a:solidFill>
                  <a:srgbClr val="0070C0"/>
                </a:solidFill>
              </a:rPr>
              <a:t>Annual Financial Savings = €4.5K, €90 per light</a:t>
            </a:r>
          </a:p>
          <a:p>
            <a:endParaRPr lang="en-IE" sz="1800" dirty="0">
              <a:solidFill>
                <a:srgbClr val="0070C0"/>
              </a:solidFill>
            </a:endParaRPr>
          </a:p>
          <a:p>
            <a:r>
              <a:rPr lang="en-IE" sz="1800" dirty="0">
                <a:solidFill>
                  <a:srgbClr val="0070C0"/>
                </a:solidFill>
              </a:rPr>
              <a:t>Payback Period (using energy savings only) = 11 years, 65% Energy Savings </a:t>
            </a:r>
          </a:p>
        </p:txBody>
      </p:sp>
    </p:spTree>
    <p:extLst>
      <p:ext uri="{BB962C8B-B14F-4D97-AF65-F5344CB8AC3E}">
        <p14:creationId xmlns:p14="http://schemas.microsoft.com/office/powerpoint/2010/main" val="273495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8FB1-6715-48E8-AED8-5F2C8CC5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587317"/>
            <a:ext cx="6400800" cy="1007828"/>
          </a:xfrm>
        </p:spPr>
        <p:txBody>
          <a:bodyPr>
            <a:normAutofit/>
          </a:bodyPr>
          <a:lstStyle/>
          <a:p>
            <a:pPr algn="ctr"/>
            <a:r>
              <a:rPr lang="en-IE" u="sng" dirty="0">
                <a:latin typeface="+mn-lt"/>
              </a:rPr>
              <a:t>Tipperary County Council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8AD730-2EE4-4E30-AAA4-31A145A94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8024" y="3584806"/>
            <a:ext cx="3672408" cy="2448272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BC42B47-EB49-45EF-AEE7-F821B7E3C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1" y="692696"/>
            <a:ext cx="2736303" cy="2375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8912F9-A5F5-45F9-910E-B63AB71DBDF6}"/>
              </a:ext>
            </a:extLst>
          </p:cNvPr>
          <p:cNvSpPr txBox="1"/>
          <p:nvPr/>
        </p:nvSpPr>
        <p:spPr>
          <a:xfrm>
            <a:off x="95417" y="1930770"/>
            <a:ext cx="5268671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/>
              <a:t>Some Key facts:</a:t>
            </a:r>
            <a:endParaRPr lang="en-IE" sz="1350" dirty="0"/>
          </a:p>
          <a:p>
            <a:r>
              <a:rPr lang="en-IE" sz="1350" dirty="0"/>
              <a:t>The New Inn Installation will save approx. €2,564 per year in energy costs.</a:t>
            </a:r>
          </a:p>
          <a:p>
            <a:r>
              <a:rPr lang="en-IE" sz="1350" dirty="0"/>
              <a:t>This equates to a 53% reduction in annual energy consumption</a:t>
            </a:r>
          </a:p>
          <a:p>
            <a:r>
              <a:rPr lang="en-IE" sz="1500" b="1" u="sng" dirty="0">
                <a:solidFill>
                  <a:schemeClr val="accent6"/>
                </a:solidFill>
              </a:rPr>
              <a:t>8 year return on investment / 4 year return on investment including grant</a:t>
            </a:r>
          </a:p>
          <a:p>
            <a:endParaRPr lang="en-IE" sz="1350" dirty="0"/>
          </a:p>
          <a:p>
            <a:r>
              <a:rPr lang="en-IE" sz="1350" b="1" dirty="0"/>
              <a:t>Summary:</a:t>
            </a:r>
            <a:endParaRPr lang="en-IE" sz="1350" dirty="0"/>
          </a:p>
          <a:p>
            <a:r>
              <a:rPr lang="en-IE" sz="1350" dirty="0">
                <a:solidFill>
                  <a:schemeClr val="accent1"/>
                </a:solidFill>
              </a:rPr>
              <a:t>Annual Electrical Consumption in kWh             	28,116</a:t>
            </a:r>
          </a:p>
          <a:p>
            <a:r>
              <a:rPr lang="en-IE" sz="1350" dirty="0">
                <a:solidFill>
                  <a:schemeClr val="accent1"/>
                </a:solidFill>
              </a:rPr>
              <a:t>Annual Operational Cost                                         	€4,779</a:t>
            </a:r>
          </a:p>
          <a:p>
            <a:r>
              <a:rPr lang="en-IE" sz="1350" dirty="0">
                <a:solidFill>
                  <a:schemeClr val="accent1"/>
                </a:solidFill>
              </a:rPr>
              <a:t>New Electrical Consumption in kWh                  	13,031</a:t>
            </a:r>
          </a:p>
          <a:p>
            <a:r>
              <a:rPr lang="en-IE" sz="1350" dirty="0">
                <a:solidFill>
                  <a:schemeClr val="accent1"/>
                </a:solidFill>
              </a:rPr>
              <a:t>New Operational Cost                                          	€2,215</a:t>
            </a:r>
          </a:p>
          <a:p>
            <a:r>
              <a:rPr lang="en-IE" sz="1350" dirty="0">
                <a:solidFill>
                  <a:schemeClr val="accent1"/>
                </a:solidFill>
              </a:rPr>
              <a:t>Capital Cost                                                          	€18,828</a:t>
            </a:r>
          </a:p>
          <a:p>
            <a:r>
              <a:rPr lang="en-IE" sz="1350" dirty="0">
                <a:solidFill>
                  <a:schemeClr val="accent1"/>
                </a:solidFill>
              </a:rPr>
              <a:t>SEAI BEC Grant                                                      	€9,417</a:t>
            </a:r>
          </a:p>
          <a:p>
            <a:r>
              <a:rPr lang="en-IE" sz="1350" dirty="0">
                <a:solidFill>
                  <a:schemeClr val="accent1"/>
                </a:solidFill>
              </a:rPr>
              <a:t>CO2 Saving in Tonnes                                               	8</a:t>
            </a:r>
          </a:p>
          <a:p>
            <a:endParaRPr lang="en-IE" sz="1350" b="1" dirty="0"/>
          </a:p>
          <a:p>
            <a:r>
              <a:rPr lang="en-IE" sz="1350" b="1" dirty="0"/>
              <a:t>Key Innovation: </a:t>
            </a:r>
            <a:endParaRPr lang="en-IE" sz="1350" dirty="0"/>
          </a:p>
          <a:p>
            <a:r>
              <a:rPr lang="en-IE" sz="1350" dirty="0">
                <a:solidFill>
                  <a:schemeClr val="accent1"/>
                </a:solidFill>
              </a:rPr>
              <a:t>Design &amp; build contract</a:t>
            </a:r>
          </a:p>
          <a:p>
            <a:r>
              <a:rPr lang="en-IE" sz="1350" dirty="0">
                <a:solidFill>
                  <a:schemeClr val="accent1"/>
                </a:solidFill>
              </a:rPr>
              <a:t>LED technology</a:t>
            </a:r>
          </a:p>
        </p:txBody>
      </p:sp>
    </p:spTree>
    <p:extLst>
      <p:ext uri="{BB962C8B-B14F-4D97-AF65-F5344CB8AC3E}">
        <p14:creationId xmlns:p14="http://schemas.microsoft.com/office/powerpoint/2010/main" val="44384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4" b="38162"/>
          <a:stretch/>
        </p:blipFill>
        <p:spPr>
          <a:xfrm>
            <a:off x="0" y="4365104"/>
            <a:ext cx="9144000" cy="2507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497957" cy="958266"/>
          </a:xfrm>
        </p:spPr>
        <p:txBody>
          <a:bodyPr>
            <a:normAutofit/>
          </a:bodyPr>
          <a:lstStyle/>
          <a:p>
            <a:r>
              <a:rPr lang="en-IE" sz="3300" u="sng" dirty="0">
                <a:latin typeface="+mn-lt"/>
              </a:rPr>
              <a:t>Kilkenny County Council </a:t>
            </a:r>
            <a:br>
              <a:rPr lang="en-IE" sz="2100" dirty="0"/>
            </a:br>
            <a:endParaRPr lang="en-GB" sz="2100" dirty="0"/>
          </a:p>
        </p:txBody>
      </p:sp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93428" y="2063855"/>
            <a:ext cx="8957144" cy="1610138"/>
          </a:xfrm>
        </p:spPr>
        <p:txBody>
          <a:bodyPr>
            <a:normAutofit lnSpcReduction="10000"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Carlow Kilkenny Energy Agency and Kilkenny County Council with assistance from SEAI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Project Cost = €592,000: Grant Amount = €200,000 </a:t>
            </a:r>
            <a:r>
              <a:rPr lang="en-GB" sz="13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(approx.)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19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annual electricity saving to be €100,000 /  €77 on average per light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1950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years payback @ 0% Interest</a:t>
            </a:r>
          </a:p>
        </p:txBody>
      </p:sp>
    </p:spTree>
    <p:extLst>
      <p:ext uri="{BB962C8B-B14F-4D97-AF65-F5344CB8AC3E}">
        <p14:creationId xmlns:p14="http://schemas.microsoft.com/office/powerpoint/2010/main" val="1004442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9BDF70-583B-4AE1-BF33-6E5FC4DC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92696"/>
            <a:ext cx="6400800" cy="954157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Non-Energy Related Benefits</a:t>
            </a:r>
            <a:br>
              <a:rPr lang="en-IE" dirty="0"/>
            </a:br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4580C-25E5-4A8F-B02B-F639F5049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982665"/>
            <a:ext cx="7443314" cy="374078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dirty="0">
                <a:solidFill>
                  <a:schemeClr val="accent1"/>
                </a:solidFill>
              </a:rPr>
              <a:t>It reduces the number and severity of night time road accidents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dirty="0">
                <a:solidFill>
                  <a:schemeClr val="accent1"/>
                </a:solidFill>
              </a:rPr>
              <a:t>It increases evening activity and promotes the evening economy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dirty="0">
                <a:solidFill>
                  <a:schemeClr val="accent1"/>
                </a:solidFill>
              </a:rPr>
              <a:t>Provides a safer environment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dirty="0">
                <a:solidFill>
                  <a:schemeClr val="accent1"/>
                </a:solidFill>
              </a:rPr>
              <a:t>Reduces carbon emissions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dirty="0">
                <a:solidFill>
                  <a:schemeClr val="accent1"/>
                </a:solidFill>
              </a:rPr>
              <a:t>Reduces Maintenance Costs (LED have a lifetime of 100,000 hours or 20 years)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dirty="0">
                <a:solidFill>
                  <a:schemeClr val="accent1"/>
                </a:solidFill>
              </a:rPr>
              <a:t>Compatible with Trimming and Dimming burn profiles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dirty="0">
                <a:solidFill>
                  <a:schemeClr val="accent1"/>
                </a:solidFill>
              </a:rPr>
              <a:t>Reduces street crime and fear of crime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E" dirty="0">
                <a:solidFill>
                  <a:schemeClr val="accent1"/>
                </a:solidFill>
              </a:rPr>
              <a:t>Assists the emergency services and Gardaí (CCTV) 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7936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92C8-FEA7-42B0-AC03-656F1367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43" y="404664"/>
            <a:ext cx="8360497" cy="1130300"/>
          </a:xfrm>
        </p:spPr>
        <p:txBody>
          <a:bodyPr/>
          <a:lstStyle/>
          <a:p>
            <a:r>
              <a:rPr lang="en-IE" dirty="0"/>
              <a:t>Advantages of Utilising the RMO Service for LA’s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CAB9B-A15D-4674-ABA1-0DE6B2017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30" y="1772816"/>
            <a:ext cx="7954980" cy="41764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1800" u="sng" dirty="0">
                <a:solidFill>
                  <a:srgbClr val="FF0000"/>
                </a:solidFill>
              </a:rPr>
              <a:t>Achieve your Energy Efficiency Targets!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chemeClr val="accent1"/>
                </a:solidFill>
              </a:rPr>
              <a:t>Economies of scale of a 100,000+ LED project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chemeClr val="accent1"/>
                </a:solidFill>
              </a:rPr>
              <a:t>Business Case and Cost Benefit Analysis Completed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chemeClr val="accent1"/>
                </a:solidFill>
              </a:rPr>
              <a:t>Tendering and Procurement done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chemeClr val="accent1"/>
                </a:solidFill>
              </a:rPr>
              <a:t>Design and Build Project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chemeClr val="accent1"/>
                </a:solidFill>
              </a:rPr>
              <a:t>Consultant Resources -  Audit and Check Designs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chemeClr val="accent1"/>
                </a:solidFill>
              </a:rPr>
              <a:t>HFA Loan Facility at a very competitive rate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chemeClr val="accent1"/>
                </a:solidFill>
              </a:rPr>
              <a:t>Energy and Maintenance Cost Savings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chemeClr val="accent1"/>
                </a:solidFill>
              </a:rPr>
              <a:t>Asset Condition survey completed to allow Public Lighting Management to progress to an efficient and effective asset management regime</a:t>
            </a:r>
          </a:p>
        </p:txBody>
      </p:sp>
    </p:spTree>
    <p:extLst>
      <p:ext uri="{BB962C8B-B14F-4D97-AF65-F5344CB8AC3E}">
        <p14:creationId xmlns:p14="http://schemas.microsoft.com/office/powerpoint/2010/main" val="2634449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0860-0703-46A6-A631-82454EF7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558" y="3840370"/>
            <a:ext cx="3153752" cy="1130300"/>
          </a:xfrm>
        </p:spPr>
        <p:txBody>
          <a:bodyPr>
            <a:normAutofit/>
          </a:bodyPr>
          <a:lstStyle/>
          <a:p>
            <a:r>
              <a:rPr lang="en-IE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project is completed?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FC070-0C79-4C01-B2A8-17E0E4DD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020" y="2087218"/>
            <a:ext cx="3321658" cy="3612377"/>
          </a:xfrm>
        </p:spPr>
        <p:txBody>
          <a:bodyPr>
            <a:normAutofit/>
          </a:bodyPr>
          <a:lstStyle/>
          <a:p>
            <a:r>
              <a:rPr lang="en-IE" sz="1350" dirty="0">
                <a:solidFill>
                  <a:schemeClr val="tx2"/>
                </a:solidFill>
              </a:rPr>
              <a:t>LA Maintenance &amp; Energy  Costs will dramatically decrease</a:t>
            </a:r>
          </a:p>
          <a:p>
            <a:pPr marL="0" indent="0">
              <a:buNone/>
            </a:pPr>
            <a:endParaRPr lang="en-IE" sz="1350" dirty="0">
              <a:solidFill>
                <a:schemeClr val="tx2"/>
              </a:solidFill>
            </a:endParaRPr>
          </a:p>
          <a:p>
            <a:r>
              <a:rPr lang="en-IE" sz="1350" dirty="0">
                <a:solidFill>
                  <a:schemeClr val="tx2"/>
                </a:solidFill>
              </a:rPr>
              <a:t>Possible Regionalised Maintenance Contracts</a:t>
            </a:r>
          </a:p>
          <a:p>
            <a:pPr marL="0" indent="0">
              <a:buNone/>
            </a:pPr>
            <a:endParaRPr lang="en-IE" sz="1350" dirty="0">
              <a:solidFill>
                <a:schemeClr val="tx2"/>
              </a:solidFill>
            </a:endParaRPr>
          </a:p>
          <a:p>
            <a:r>
              <a:rPr lang="en-IE" sz="1350" dirty="0">
                <a:solidFill>
                  <a:schemeClr val="tx2"/>
                </a:solidFill>
              </a:rPr>
              <a:t>Strategic planning of infrastructure upgrades using asset condition data</a:t>
            </a:r>
          </a:p>
          <a:p>
            <a:pPr marL="0" indent="0">
              <a:buNone/>
            </a:pPr>
            <a:endParaRPr lang="en-IE" sz="1350" dirty="0">
              <a:solidFill>
                <a:schemeClr val="tx2"/>
              </a:solidFill>
            </a:endParaRPr>
          </a:p>
          <a:p>
            <a:r>
              <a:rPr lang="en-IE" sz="1350" dirty="0">
                <a:solidFill>
                  <a:schemeClr val="tx2"/>
                </a:solidFill>
              </a:rPr>
              <a:t>Preventative/proactive maintenance of PL asset </a:t>
            </a:r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E1F3E782-B121-47A1-ADC2-79CD9C41F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36" y="2087218"/>
            <a:ext cx="3936581" cy="3033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95A869-7703-4EF1-B5D8-DF65ED8E60C5}"/>
              </a:ext>
            </a:extLst>
          </p:cNvPr>
          <p:cNvSpPr txBox="1"/>
          <p:nvPr/>
        </p:nvSpPr>
        <p:spPr>
          <a:xfrm>
            <a:off x="1144988" y="1232950"/>
            <a:ext cx="58382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700" dirty="0"/>
              <a:t>…… after the retrofit</a:t>
            </a:r>
          </a:p>
        </p:txBody>
      </p:sp>
    </p:spTree>
    <p:extLst>
      <p:ext uri="{BB962C8B-B14F-4D97-AF65-F5344CB8AC3E}">
        <p14:creationId xmlns:p14="http://schemas.microsoft.com/office/powerpoint/2010/main" val="190695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E4514-E4CB-44CF-A295-A99F970D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4222750"/>
            <a:ext cx="7448084" cy="1130300"/>
          </a:xfrm>
        </p:spPr>
        <p:txBody>
          <a:bodyPr/>
          <a:lstStyle/>
          <a:p>
            <a:pPr algn="ctr"/>
            <a:r>
              <a:rPr lang="en-IE" dirty="0">
                <a:solidFill>
                  <a:srgbClr val="FF0000"/>
                </a:solidFill>
              </a:rPr>
              <a:t>Thank you for your kind attention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491A-CF9F-4824-9304-EE4BEBFCA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64704"/>
            <a:ext cx="7886700" cy="355732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IE" sz="2400" dirty="0"/>
              <a:t>RMO Public Lighting Team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IE" sz="2400" dirty="0"/>
          </a:p>
          <a:p>
            <a:pPr>
              <a:lnSpc>
                <a:spcPct val="150000"/>
              </a:lnSpc>
            </a:pPr>
            <a:r>
              <a:rPr lang="en-IE" b="1" dirty="0"/>
              <a:t>Daragh Quill, A/Senior Engineer </a:t>
            </a:r>
            <a:r>
              <a:rPr lang="en-IE" dirty="0">
                <a:hlinkClick r:id="rId3"/>
              </a:rPr>
              <a:t>daragh.quill@rmo.ie</a:t>
            </a:r>
            <a:r>
              <a:rPr lang="en-IE" dirty="0"/>
              <a:t> </a:t>
            </a:r>
          </a:p>
          <a:p>
            <a:pPr>
              <a:lnSpc>
                <a:spcPct val="150000"/>
              </a:lnSpc>
            </a:pPr>
            <a:r>
              <a:rPr lang="en-IE" b="1" dirty="0"/>
              <a:t>Brian Ahern A/Senior Executive Engineer </a:t>
            </a:r>
            <a:r>
              <a:rPr lang="en-IE" dirty="0">
                <a:hlinkClick r:id="rId4"/>
              </a:rPr>
              <a:t>brian.ahern@rmo.ie</a:t>
            </a:r>
            <a:endParaRPr lang="en-IE" dirty="0"/>
          </a:p>
          <a:p>
            <a:pPr>
              <a:lnSpc>
                <a:spcPct val="150000"/>
              </a:lnSpc>
            </a:pPr>
            <a:r>
              <a:rPr lang="en-IE" b="1" dirty="0"/>
              <a:t>Brian Bourke A/Senior Executive Engineer </a:t>
            </a:r>
            <a:r>
              <a:rPr lang="en-IE" dirty="0">
                <a:hlinkClick r:id="rId5"/>
              </a:rPr>
              <a:t>brian.bourke@rmo.ie</a:t>
            </a:r>
            <a:endParaRPr lang="en-IE" dirty="0"/>
          </a:p>
          <a:p>
            <a:pPr marL="0" indent="0">
              <a:lnSpc>
                <a:spcPct val="150000"/>
              </a:lnSpc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91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237169-643F-4AA7-8FC5-50FA84BC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490" y="764704"/>
            <a:ext cx="5051066" cy="506896"/>
          </a:xfrm>
        </p:spPr>
        <p:txBody>
          <a:bodyPr>
            <a:normAutofit/>
          </a:bodyPr>
          <a:lstStyle/>
          <a:p>
            <a:r>
              <a:rPr lang="en-IE" sz="3000" dirty="0"/>
              <a:t>Local Authority Public Lighting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EC0547-B142-475E-BCD6-E423BB921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61858" y="1578832"/>
            <a:ext cx="5610419" cy="4323521"/>
          </a:xfrm>
        </p:spPr>
        <p:txBody>
          <a:bodyPr>
            <a:normAutofit fontScale="55000" lnSpcReduction="20000"/>
          </a:bodyPr>
          <a:lstStyle/>
          <a:p>
            <a:pPr marL="257175" indent="-257175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IE" sz="2175" dirty="0">
                <a:latin typeface="Arial" panose="020B0604020202020204" pitchFamily="34" charset="0"/>
                <a:cs typeface="Arial" panose="020B0604020202020204" pitchFamily="34" charset="0"/>
              </a:rPr>
              <a:t>489,000 Public lights in Ireland, 240,000,000 kWh energy (45,000 average homes annual energy use)</a:t>
            </a:r>
          </a:p>
          <a:p>
            <a:pPr marL="257175" indent="-257175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IE" sz="2175" dirty="0">
                <a:latin typeface="Arial" panose="020B0604020202020204" pitchFamily="34" charset="0"/>
                <a:cs typeface="Arial" panose="020B0604020202020204" pitchFamily="34" charset="0"/>
              </a:rPr>
              <a:t>9% are LED – circa. 40,000 - €20m</a:t>
            </a:r>
          </a:p>
          <a:p>
            <a:pPr marL="257175" indent="-257175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IE" sz="2175" dirty="0">
                <a:latin typeface="Arial" panose="020B0604020202020204" pitchFamily="34" charset="0"/>
                <a:cs typeface="Arial" panose="020B0604020202020204" pitchFamily="34" charset="0"/>
              </a:rPr>
              <a:t>Public Lighting accounts for circa. 50% of Local Authority Energy use. Public sector to be 33% more energy efficient by 2020 </a:t>
            </a:r>
          </a:p>
          <a:p>
            <a:pPr marL="257175" indent="-257175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IE" sz="2175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“Public Lighting is one of a range of measures that are important to achieve Ireland’s energy efficiency objectives in the Public Sector.”……</a:t>
            </a:r>
          </a:p>
          <a:p>
            <a:pPr marL="257175" indent="-257175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IE" sz="2175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“local authorities are co-operating and working on a co-ordinated basis through a National Steering Group whose objective is the upgrade of the public lighting stock to achieve the national public sector energy efficiency target.” </a:t>
            </a:r>
            <a:endParaRPr lang="en-IE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3D98B8BB-ACB7-4F72-88ED-39F00706C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72816"/>
            <a:ext cx="2625212" cy="3678894"/>
          </a:xfrm>
          <a:prstGeom prst="rect">
            <a:avLst/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748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FF6F0A-3E67-4313-93C6-B25C03A0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260648"/>
            <a:ext cx="4687594" cy="1028700"/>
          </a:xfrm>
        </p:spPr>
        <p:txBody>
          <a:bodyPr>
            <a:noAutofit/>
          </a:bodyPr>
          <a:lstStyle/>
          <a:p>
            <a:pPr algn="ctr"/>
            <a:r>
              <a:rPr lang="en-IE" sz="2400" b="0" dirty="0">
                <a:latin typeface="Arial" panose="020B0604020202020204" pitchFamily="34" charset="0"/>
                <a:cs typeface="Arial" panose="020B0604020202020204" pitchFamily="34" charset="0"/>
              </a:rPr>
              <a:t>Public Sector Response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1E907B-6835-4C52-B5A5-D7B5F801A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916832"/>
            <a:ext cx="2441913" cy="344026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9B7A1B-A8C0-4DEB-AFF5-CB08CE285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9366" y="2276872"/>
            <a:ext cx="4687594" cy="2826375"/>
          </a:xfrm>
        </p:spPr>
        <p:txBody>
          <a:bodyPr>
            <a:normAutofit/>
          </a:bodyPr>
          <a:lstStyle/>
          <a:p>
            <a:r>
              <a:rPr lang="en-IE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completion of this flagship national project is critical if the Local Authority sector is to meet its part of the public sector target in 2020”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5935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5D55-F063-4381-85C6-D0F156AB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120" y="192943"/>
            <a:ext cx="6400800" cy="1130300"/>
          </a:xfrm>
        </p:spPr>
        <p:txBody>
          <a:bodyPr>
            <a:normAutofit/>
          </a:bodyPr>
          <a:lstStyle/>
          <a:p>
            <a:r>
              <a:rPr lang="en-IE" dirty="0"/>
              <a:t>Background of RMO Public Lighting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84E49-9019-498C-BB8C-58766DC8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72582"/>
            <a:ext cx="6400800" cy="3932682"/>
          </a:xfrm>
        </p:spPr>
        <p:txBody>
          <a:bodyPr>
            <a:normAutofit fontScale="85000" lnSpcReduction="20000"/>
          </a:bodyPr>
          <a:lstStyle/>
          <a:p>
            <a:r>
              <a:rPr lang="en-IE" sz="1650" dirty="0"/>
              <a:t>Public Lighting Steering Group Set up 2015 – participants on next slide</a:t>
            </a:r>
          </a:p>
          <a:p>
            <a:pPr marL="0" indent="0">
              <a:buNone/>
            </a:pPr>
            <a:endParaRPr lang="en-IE" sz="1650" dirty="0"/>
          </a:p>
          <a:p>
            <a:r>
              <a:rPr lang="en-IE" sz="1650" dirty="0"/>
              <a:t>Primary Aim was to look at options for assisting Public Lighting Sector / Local Authorities reach 2020 targets</a:t>
            </a:r>
          </a:p>
          <a:p>
            <a:pPr marL="0" indent="0">
              <a:buNone/>
            </a:pPr>
            <a:endParaRPr lang="en-IE" sz="1650" dirty="0"/>
          </a:p>
          <a:p>
            <a:r>
              <a:rPr lang="en-IE" sz="1650" dirty="0"/>
              <a:t>RMO PL Team was established as dedicated resource to develop Business Plan</a:t>
            </a:r>
          </a:p>
          <a:p>
            <a:pPr marL="0" indent="0">
              <a:buNone/>
            </a:pPr>
            <a:endParaRPr lang="en-IE" sz="1650" dirty="0"/>
          </a:p>
          <a:p>
            <a:r>
              <a:rPr lang="en-IE" sz="1650" dirty="0"/>
              <a:t>RMO Team Leader Daragh Quill in place since 2016 followed by Team Members Brian Ahern &amp; Brian Bourke in 2017</a:t>
            </a:r>
          </a:p>
          <a:p>
            <a:pPr marL="0" indent="0">
              <a:buNone/>
            </a:pPr>
            <a:endParaRPr lang="en-IE" sz="1650" dirty="0"/>
          </a:p>
          <a:p>
            <a:r>
              <a:rPr lang="en-IE" sz="1650" dirty="0"/>
              <a:t>LUTS Sub Committee / CCMA</a:t>
            </a:r>
          </a:p>
          <a:p>
            <a:pPr marL="0" indent="0">
              <a:buNone/>
            </a:pPr>
            <a:endParaRPr lang="en-IE" sz="1650" dirty="0"/>
          </a:p>
          <a:p>
            <a:r>
              <a:rPr lang="en-IE" sz="1650" dirty="0"/>
              <a:t>Completing Business Case was the principle priority in 2017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/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BD6EEE-4E96-43B9-99C0-3DE2A4AFD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2189631"/>
            <a:ext cx="1685925" cy="671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9B1980-C4C9-45BC-8C48-7DF744106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958" y="3813524"/>
            <a:ext cx="1685925" cy="1084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F867D7-F441-46D4-AB44-8E16509D8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572" y="5445224"/>
            <a:ext cx="1685925" cy="5524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6023FE-307F-4822-8C9F-AF524E7C1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5327591"/>
            <a:ext cx="1685925" cy="7024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FE0C5E-AB44-4B0E-963D-9C2AD31957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5445224"/>
            <a:ext cx="1685925" cy="4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1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9BDF70-583B-4AE1-BF33-6E5FC4DC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Project Drivers</a:t>
            </a:r>
          </a:p>
        </p:txBody>
      </p:sp>
      <p:graphicFrame>
        <p:nvGraphicFramePr>
          <p:cNvPr id="24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514351" y="2313829"/>
          <a:ext cx="8115299" cy="271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977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511F-2853-4BAD-AC5F-63F0328B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30" y="476672"/>
            <a:ext cx="7358633" cy="1130300"/>
          </a:xfrm>
        </p:spPr>
        <p:txBody>
          <a:bodyPr>
            <a:normAutofit fontScale="90000"/>
          </a:bodyPr>
          <a:lstStyle/>
          <a:p>
            <a:r>
              <a:rPr lang="en-IE" dirty="0"/>
              <a:t>The National Public Lighting Steering Group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9C4AC-0DED-4DE2-8053-1CDE2804D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161" y="1344112"/>
            <a:ext cx="3752493" cy="27990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endParaRPr lang="en-IE" sz="6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IE" sz="6000" b="1" dirty="0">
                <a:solidFill>
                  <a:srgbClr val="FF0000"/>
                </a:solidFill>
                <a:cs typeface="Arial" panose="020B0604020202020204" pitchFamily="34" charset="0"/>
              </a:rPr>
              <a:t>Michael Walsh (Chair) - Waterford City &amp; County Council</a:t>
            </a:r>
          </a:p>
          <a:p>
            <a:pPr>
              <a:lnSpc>
                <a:spcPct val="170000"/>
              </a:lnSpc>
            </a:pPr>
            <a:r>
              <a:rPr lang="en-IE" sz="6000" b="1" dirty="0">
                <a:solidFill>
                  <a:srgbClr val="FF0000"/>
                </a:solidFill>
                <a:cs typeface="Arial" panose="020B0604020202020204" pitchFamily="34" charset="0"/>
              </a:rPr>
              <a:t>Marcus O’Connor – Tipperary County Council</a:t>
            </a:r>
          </a:p>
          <a:p>
            <a:pPr>
              <a:lnSpc>
                <a:spcPct val="170000"/>
              </a:lnSpc>
            </a:pPr>
            <a:r>
              <a:rPr lang="en-IE" sz="6000" b="1" dirty="0">
                <a:solidFill>
                  <a:srgbClr val="FF0000"/>
                </a:solidFill>
                <a:cs typeface="Arial" panose="020B0604020202020204" pitchFamily="34" charset="0"/>
              </a:rPr>
              <a:t>Eddie Taaffe – Wexford County Council</a:t>
            </a:r>
          </a:p>
          <a:p>
            <a:pPr>
              <a:lnSpc>
                <a:spcPct val="170000"/>
              </a:lnSpc>
            </a:pPr>
            <a:r>
              <a:rPr lang="en-IE" sz="6000" b="1" dirty="0">
                <a:solidFill>
                  <a:srgbClr val="FF0000"/>
                </a:solidFill>
              </a:rPr>
              <a:t>Tim Butler - Kilkenny County Council </a:t>
            </a:r>
          </a:p>
          <a:p>
            <a:pPr>
              <a:lnSpc>
                <a:spcPct val="170000"/>
              </a:lnSpc>
            </a:pPr>
            <a:r>
              <a:rPr lang="en-IE" sz="6000" b="1" dirty="0">
                <a:solidFill>
                  <a:srgbClr val="FF0000"/>
                </a:solidFill>
                <a:cs typeface="Arial" panose="020B0604020202020204" pitchFamily="34" charset="0"/>
              </a:rPr>
              <a:t>Tom Stritch – Cork County Council</a:t>
            </a:r>
          </a:p>
          <a:p>
            <a:endParaRPr lang="en-IE" sz="6000" dirty="0">
              <a:cs typeface="Arial" panose="020B0604020202020204" pitchFamily="34" charset="0"/>
            </a:endParaRPr>
          </a:p>
          <a:p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F2532E-DA55-490F-8BBF-A72633A0B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4638" y="1344112"/>
            <a:ext cx="3727173" cy="4605168"/>
          </a:xfrm>
        </p:spPr>
        <p:txBody>
          <a:bodyPr>
            <a:normAutofit/>
          </a:bodyPr>
          <a:lstStyle/>
          <a:p>
            <a:endParaRPr lang="en-IE" sz="1500" b="1" dirty="0">
              <a:solidFill>
                <a:schemeClr val="accent5"/>
              </a:solidFill>
            </a:endParaRPr>
          </a:p>
          <a:p>
            <a:endParaRPr lang="en-IE" sz="1500" b="1" dirty="0">
              <a:solidFill>
                <a:schemeClr val="accent5"/>
              </a:solidFill>
            </a:endParaRPr>
          </a:p>
          <a:p>
            <a:r>
              <a:rPr lang="en-IE" sz="1500" b="1" dirty="0">
                <a:solidFill>
                  <a:srgbClr val="00B050"/>
                </a:solidFill>
              </a:rPr>
              <a:t>John McCarthy – DTTAS </a:t>
            </a:r>
          </a:p>
          <a:p>
            <a:r>
              <a:rPr lang="en-IE" sz="1500" b="1" dirty="0">
                <a:solidFill>
                  <a:srgbClr val="00B050"/>
                </a:solidFill>
                <a:cs typeface="Arial" panose="020B0604020202020204" pitchFamily="34" charset="0"/>
              </a:rPr>
              <a:t>Albert Jordan – DCCAE</a:t>
            </a:r>
          </a:p>
          <a:p>
            <a:r>
              <a:rPr lang="en-IE" sz="1500" b="1" dirty="0">
                <a:solidFill>
                  <a:srgbClr val="00B050"/>
                </a:solidFill>
                <a:cs typeface="Arial" panose="020B0604020202020204" pitchFamily="34" charset="0"/>
              </a:rPr>
              <a:t>Rebecca Minch – DCENR</a:t>
            </a:r>
          </a:p>
          <a:p>
            <a:r>
              <a:rPr lang="en-IE" sz="1500" b="1" dirty="0">
                <a:solidFill>
                  <a:schemeClr val="accent4"/>
                </a:solidFill>
                <a:cs typeface="Arial" panose="020B0604020202020204" pitchFamily="34" charset="0"/>
              </a:rPr>
              <a:t>Geraldine Walsh – TII</a:t>
            </a:r>
          </a:p>
          <a:p>
            <a:r>
              <a:rPr lang="en-IE" sz="1500" b="1" dirty="0">
                <a:solidFill>
                  <a:schemeClr val="accent4"/>
                </a:solidFill>
              </a:rPr>
              <a:t>Kevin O’Rourke – TII </a:t>
            </a:r>
          </a:p>
          <a:p>
            <a:r>
              <a:rPr lang="en-IE" sz="1500" b="1" dirty="0">
                <a:solidFill>
                  <a:schemeClr val="accent4"/>
                </a:solidFill>
              </a:rPr>
              <a:t>Anne Mac Dermott – TII </a:t>
            </a:r>
          </a:p>
          <a:p>
            <a:r>
              <a:rPr lang="en-IE" sz="1500" b="1" dirty="0"/>
              <a:t>Peter Burke – LGMA</a:t>
            </a:r>
          </a:p>
          <a:p>
            <a:r>
              <a:rPr lang="en-IE" sz="1500" b="1" dirty="0"/>
              <a:t>Kevin O’Sullivan –ARUP</a:t>
            </a:r>
          </a:p>
          <a:p>
            <a:r>
              <a:rPr lang="en-IE" sz="1500" b="1" dirty="0">
                <a:solidFill>
                  <a:srgbClr val="7030A0"/>
                </a:solidFill>
                <a:cs typeface="Arial" panose="020B0604020202020204" pitchFamily="34" charset="0"/>
              </a:rPr>
              <a:t>Alan Ryan – SEAI </a:t>
            </a:r>
          </a:p>
          <a:p>
            <a:r>
              <a:rPr lang="en-IE" sz="1500" b="1" dirty="0">
                <a:solidFill>
                  <a:srgbClr val="7030A0"/>
                </a:solidFill>
              </a:rPr>
              <a:t>Majella Kelleher – SEAI </a:t>
            </a:r>
          </a:p>
          <a:p>
            <a:endParaRPr lang="en-IE" sz="1500" b="1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32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5B98-AD0F-4A17-99F1-B1D4801B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230" y="692696"/>
            <a:ext cx="7662770" cy="1130300"/>
          </a:xfrm>
        </p:spPr>
        <p:txBody>
          <a:bodyPr>
            <a:normAutofit/>
          </a:bodyPr>
          <a:lstStyle/>
          <a:p>
            <a:r>
              <a:rPr lang="en-IE" dirty="0"/>
              <a:t>The Technical Working Group</a:t>
            </a:r>
            <a:br>
              <a:rPr lang="en-IE" dirty="0"/>
            </a:b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B5115-238C-4C13-9BAD-9F118F3D4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054" y="1916832"/>
            <a:ext cx="3703241" cy="37052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1875" b="1" dirty="0"/>
          </a:p>
          <a:p>
            <a:r>
              <a:rPr lang="en-IE" sz="1350" b="1" dirty="0">
                <a:solidFill>
                  <a:schemeClr val="accent6">
                    <a:lumMod val="75000"/>
                  </a:schemeClr>
                </a:solidFill>
              </a:rPr>
              <a:t>Darragh Quill Public Lighting RMO</a:t>
            </a:r>
          </a:p>
          <a:p>
            <a:r>
              <a:rPr lang="en-IE" sz="1350" b="1" dirty="0">
                <a:solidFill>
                  <a:schemeClr val="accent6">
                    <a:lumMod val="75000"/>
                  </a:schemeClr>
                </a:solidFill>
              </a:rPr>
              <a:t>Brian Bourke Public Lighting RMO</a:t>
            </a:r>
          </a:p>
          <a:p>
            <a:r>
              <a:rPr lang="en-IE" sz="1350" b="1" dirty="0">
                <a:solidFill>
                  <a:schemeClr val="accent6">
                    <a:lumMod val="75000"/>
                  </a:schemeClr>
                </a:solidFill>
              </a:rPr>
              <a:t>Brian Ahern Public Lighting RMO</a:t>
            </a:r>
          </a:p>
          <a:p>
            <a:r>
              <a:rPr lang="fi-FI" sz="1350" b="1" dirty="0"/>
              <a:t>Kevin O’Sullivan ARUP</a:t>
            </a:r>
          </a:p>
          <a:p>
            <a:r>
              <a:rPr lang="en-IE" sz="1350" b="1" dirty="0"/>
              <a:t>Chris Corr ARUP</a:t>
            </a:r>
          </a:p>
          <a:p>
            <a:r>
              <a:rPr lang="en-IE" sz="1350" b="1" dirty="0"/>
              <a:t>Mark Reilly ARUP</a:t>
            </a:r>
          </a:p>
          <a:p>
            <a:r>
              <a:rPr lang="en-IE" sz="1350" b="1" dirty="0"/>
              <a:t>Susan Cogan MCO</a:t>
            </a:r>
          </a:p>
          <a:p>
            <a:r>
              <a:rPr lang="en-IE" sz="1350" b="1" dirty="0">
                <a:solidFill>
                  <a:schemeClr val="accent2"/>
                </a:solidFill>
              </a:rPr>
              <a:t>Geraldine Walsh TII</a:t>
            </a:r>
          </a:p>
          <a:p>
            <a:r>
              <a:rPr lang="en-IE" sz="1350" b="1" dirty="0">
                <a:solidFill>
                  <a:schemeClr val="accent2"/>
                </a:solidFill>
              </a:rPr>
              <a:t>Anne MacDermott TII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E0D3F-6C9A-45CD-9C24-10F3749A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4544" y="2194561"/>
            <a:ext cx="3700859" cy="3338057"/>
          </a:xfrm>
        </p:spPr>
        <p:txBody>
          <a:bodyPr>
            <a:noAutofit/>
          </a:bodyPr>
          <a:lstStyle/>
          <a:p>
            <a:r>
              <a:rPr lang="pl-PL" sz="1350" b="1" dirty="0">
                <a:solidFill>
                  <a:schemeClr val="accent5">
                    <a:lumMod val="75000"/>
                  </a:schemeClr>
                </a:solidFill>
              </a:rPr>
              <a:t>Farham Naseim Laois Co</a:t>
            </a:r>
            <a:r>
              <a:rPr lang="en-IE" sz="135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pl-PL" sz="1350" b="1" dirty="0">
                <a:solidFill>
                  <a:schemeClr val="accent5">
                    <a:lumMod val="75000"/>
                  </a:schemeClr>
                </a:solidFill>
              </a:rPr>
              <a:t> Co</a:t>
            </a:r>
            <a:r>
              <a:rPr lang="en-IE" sz="135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pl-PL" sz="135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IE" sz="1350" b="1" dirty="0">
                <a:solidFill>
                  <a:schemeClr val="accent5">
                    <a:lumMod val="75000"/>
                  </a:schemeClr>
                </a:solidFill>
              </a:rPr>
              <a:t>Maura Gilchrist Longford Co. Co.</a:t>
            </a:r>
          </a:p>
          <a:p>
            <a:r>
              <a:rPr lang="en-IE" sz="1350" b="1" dirty="0">
                <a:solidFill>
                  <a:schemeClr val="accent5">
                    <a:lumMod val="75000"/>
                  </a:schemeClr>
                </a:solidFill>
              </a:rPr>
              <a:t>Willie Ryan Offaly Co. Co.</a:t>
            </a:r>
          </a:p>
          <a:p>
            <a:r>
              <a:rPr lang="en-IE" sz="1350" b="1" dirty="0">
                <a:solidFill>
                  <a:schemeClr val="accent5">
                    <a:lumMod val="75000"/>
                  </a:schemeClr>
                </a:solidFill>
              </a:rPr>
              <a:t>Grainne Mowlds South Dublin Co. Co.</a:t>
            </a:r>
          </a:p>
          <a:p>
            <a:r>
              <a:rPr lang="en-IE" sz="1350" b="1" dirty="0">
                <a:solidFill>
                  <a:schemeClr val="accent5">
                    <a:lumMod val="75000"/>
                  </a:schemeClr>
                </a:solidFill>
              </a:rPr>
              <a:t>Aidan Mahony Cork City Council</a:t>
            </a:r>
          </a:p>
          <a:p>
            <a:r>
              <a:rPr lang="en-IE" sz="1350" b="1" dirty="0">
                <a:solidFill>
                  <a:schemeClr val="accent5">
                    <a:lumMod val="75000"/>
                  </a:schemeClr>
                </a:solidFill>
              </a:rPr>
              <a:t>Brendan Fitzsimons Westmeath Co. Co.</a:t>
            </a:r>
          </a:p>
          <a:p>
            <a:r>
              <a:rPr lang="en-IE" sz="1350" b="1" dirty="0">
                <a:solidFill>
                  <a:schemeClr val="accent5">
                    <a:lumMod val="75000"/>
                  </a:schemeClr>
                </a:solidFill>
              </a:rPr>
              <a:t>Alan Hall Monaghan Co. Co.</a:t>
            </a:r>
          </a:p>
          <a:p>
            <a:r>
              <a:rPr lang="en-IE" sz="1200" b="1" dirty="0">
                <a:solidFill>
                  <a:schemeClr val="accent4">
                    <a:lumMod val="50000"/>
                  </a:schemeClr>
                </a:solidFill>
              </a:rPr>
              <a:t>Declan Keogh Carlow Kilkenny Energy Agency</a:t>
            </a:r>
          </a:p>
          <a:p>
            <a:r>
              <a:rPr lang="en-IE" sz="1200" b="1" dirty="0">
                <a:solidFill>
                  <a:schemeClr val="accent4">
                    <a:lumMod val="50000"/>
                  </a:schemeClr>
                </a:solidFill>
              </a:rPr>
              <a:t>Paddy Phelan Carlow Kilkenny Energy Agency</a:t>
            </a:r>
          </a:p>
          <a:p>
            <a:r>
              <a:rPr lang="en-IE" sz="1200" b="1" dirty="0">
                <a:solidFill>
                  <a:schemeClr val="accent4">
                    <a:lumMod val="50000"/>
                  </a:schemeClr>
                </a:solidFill>
              </a:rPr>
              <a:t>Triona Casey Midlands Energy Agency</a:t>
            </a:r>
          </a:p>
          <a:p>
            <a:r>
              <a:rPr lang="en-IE" sz="1200" b="1" dirty="0">
                <a:solidFill>
                  <a:schemeClr val="accent4">
                    <a:lumMod val="50000"/>
                  </a:schemeClr>
                </a:solidFill>
              </a:rPr>
              <a:t>Alan Ryan SEAI</a:t>
            </a:r>
          </a:p>
          <a:p>
            <a:r>
              <a:rPr lang="en-IE" sz="1200" b="1" dirty="0">
                <a:solidFill>
                  <a:schemeClr val="accent4">
                    <a:lumMod val="50000"/>
                  </a:schemeClr>
                </a:solidFill>
              </a:rPr>
              <a:t>Richard Morton SEAI</a:t>
            </a:r>
          </a:p>
        </p:txBody>
      </p:sp>
    </p:spTree>
    <p:extLst>
      <p:ext uri="{BB962C8B-B14F-4D97-AF65-F5344CB8AC3E}">
        <p14:creationId xmlns:p14="http://schemas.microsoft.com/office/powerpoint/2010/main" val="80296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60AB-8B5D-4664-B9A8-DE1C5094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Regionalised Structure and Contract Options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F41565-8129-4767-8A91-7A5CDCC996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9545" y="1801248"/>
            <a:ext cx="3481070" cy="4351338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157C5B-AA4D-4006-8BFF-E7CB9FCB6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801248"/>
            <a:ext cx="4231382" cy="435133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IE" sz="1100" b="1" u="sng" dirty="0"/>
              <a:t>Energy Performance Contracts (EPC/ESCO)</a:t>
            </a:r>
            <a:r>
              <a:rPr lang="en-IE" sz="1100" b="1" dirty="0"/>
              <a:t> </a:t>
            </a:r>
            <a:r>
              <a:rPr lang="en-IE" sz="1100" dirty="0"/>
              <a:t>LA’s to hand over economic ownership of PL to ESCO for 15 years + </a:t>
            </a:r>
          </a:p>
          <a:p>
            <a:pPr>
              <a:lnSpc>
                <a:spcPct val="170000"/>
              </a:lnSpc>
            </a:pPr>
            <a:r>
              <a:rPr lang="en-IE" sz="1100" b="1" u="sng" dirty="0"/>
              <a:t>Procure Lights directly on a framework</a:t>
            </a:r>
            <a:r>
              <a:rPr lang="en-IE" sz="1100" b="1" dirty="0"/>
              <a:t>   </a:t>
            </a:r>
            <a:r>
              <a:rPr lang="en-IE" sz="1100" dirty="0"/>
              <a:t>At least 10% more expensive due to VAT rules</a:t>
            </a:r>
          </a:p>
          <a:p>
            <a:pPr>
              <a:lnSpc>
                <a:spcPct val="170000"/>
              </a:lnSpc>
            </a:pPr>
            <a:r>
              <a:rPr lang="en-IE" sz="1100" b="1" u="sng" dirty="0"/>
              <a:t>Traditional client designed project</a:t>
            </a:r>
            <a:r>
              <a:rPr lang="en-IE" sz="1100" b="1" dirty="0"/>
              <a:t>  </a:t>
            </a:r>
            <a:r>
              <a:rPr lang="en-IE" sz="1100" dirty="0"/>
              <a:t>extremely complex scheduling of designs with contractor, also possibly more expensive re: consultants</a:t>
            </a:r>
          </a:p>
          <a:p>
            <a:pPr>
              <a:lnSpc>
                <a:spcPct val="170000"/>
              </a:lnSpc>
            </a:pPr>
            <a:r>
              <a:rPr lang="en-IE" sz="1100" b="1" u="sng" dirty="0"/>
              <a:t>Maintenance Contractors put up LED’s</a:t>
            </a:r>
            <a:r>
              <a:rPr lang="en-IE" sz="1100" b="1" dirty="0"/>
              <a:t>  </a:t>
            </a:r>
            <a:r>
              <a:rPr lang="en-IE" sz="1100" dirty="0"/>
              <a:t>Procurement issues, less economies of scale, extended delivery time</a:t>
            </a:r>
          </a:p>
          <a:p>
            <a:pPr>
              <a:lnSpc>
                <a:spcPct val="170000"/>
              </a:lnSpc>
            </a:pPr>
            <a:r>
              <a:rPr lang="en-IE" sz="1100" b="1" u="sng" dirty="0"/>
              <a:t>Design &amp; Build (Design / Build / Maintain)</a:t>
            </a:r>
            <a:r>
              <a:rPr lang="en-IE" sz="1100" b="1" dirty="0"/>
              <a:t> </a:t>
            </a:r>
            <a:r>
              <a:rPr lang="en-IE" sz="1100" dirty="0"/>
              <a:t>Design Approval Protocol to be agreed.</a:t>
            </a:r>
          </a:p>
          <a:p>
            <a:pPr>
              <a:lnSpc>
                <a:spcPct val="170000"/>
              </a:lnSpc>
            </a:pPr>
            <a:r>
              <a:rPr lang="en-IE" sz="1100" b="1" u="sng" dirty="0"/>
              <a:t>Design &amp; Build &amp; Condition Rate </a:t>
            </a:r>
          </a:p>
        </p:txBody>
      </p:sp>
    </p:spTree>
    <p:extLst>
      <p:ext uri="{BB962C8B-B14F-4D97-AF65-F5344CB8AC3E}">
        <p14:creationId xmlns:p14="http://schemas.microsoft.com/office/powerpoint/2010/main" val="357216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ACE7FFAB-CFCB-42D6-874E-0DCAC6A270C0}"/>
              </a:ext>
            </a:extLst>
          </p:cNvPr>
          <p:cNvSpPr/>
          <p:nvPr/>
        </p:nvSpPr>
        <p:spPr>
          <a:xfrm>
            <a:off x="3544415" y="5175782"/>
            <a:ext cx="2107407" cy="3357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IE" sz="1350" dirty="0">
                <a:solidFill>
                  <a:srgbClr val="FFFFFF"/>
                </a:solidFill>
                <a:latin typeface="Verdana"/>
              </a:rPr>
              <a:t>Lead Local Authority 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E0480DBE-C85A-4519-878F-15392405DAE1}"/>
              </a:ext>
            </a:extLst>
          </p:cNvPr>
          <p:cNvSpPr/>
          <p:nvPr/>
        </p:nvSpPr>
        <p:spPr>
          <a:xfrm>
            <a:off x="947662" y="4518569"/>
            <a:ext cx="1971674" cy="3357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IE" sz="1350" dirty="0">
                <a:solidFill>
                  <a:srgbClr val="FFFFFF"/>
                </a:solidFill>
                <a:latin typeface="Verdana"/>
              </a:rPr>
              <a:t>Local Authority No 1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9613E4E9-8668-49A9-8E80-5339293BBF07}"/>
              </a:ext>
            </a:extLst>
          </p:cNvPr>
          <p:cNvSpPr/>
          <p:nvPr/>
        </p:nvSpPr>
        <p:spPr>
          <a:xfrm>
            <a:off x="702128" y="1953963"/>
            <a:ext cx="2343151" cy="650081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IE" sz="1350" dirty="0">
                <a:solidFill>
                  <a:srgbClr val="FFFFFF"/>
                </a:solidFill>
                <a:latin typeface="Verdana"/>
              </a:rPr>
              <a:t>Housing Financing Agency (HFA)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FFDC71C-687C-4590-A850-BA94922323F4}"/>
              </a:ext>
            </a:extLst>
          </p:cNvPr>
          <p:cNvSpPr/>
          <p:nvPr/>
        </p:nvSpPr>
        <p:spPr>
          <a:xfrm>
            <a:off x="947662" y="4911469"/>
            <a:ext cx="1971674" cy="3357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IE" sz="1350" dirty="0">
                <a:solidFill>
                  <a:srgbClr val="FFFFFF"/>
                </a:solidFill>
                <a:latin typeface="Verdana"/>
              </a:rPr>
              <a:t>Local Authority No 2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A8A80C84-5109-4758-8208-2C9FD0E6373B}"/>
              </a:ext>
            </a:extLst>
          </p:cNvPr>
          <p:cNvSpPr/>
          <p:nvPr/>
        </p:nvSpPr>
        <p:spPr>
          <a:xfrm>
            <a:off x="947662" y="5347240"/>
            <a:ext cx="1971674" cy="3357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IE" sz="1350" dirty="0">
                <a:solidFill>
                  <a:srgbClr val="FFFFFF"/>
                </a:solidFill>
                <a:latin typeface="Verdana"/>
              </a:rPr>
              <a:t>Local Authority No 3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781FE88B-CD8C-4BFF-9452-3F78F44C1ABA}"/>
              </a:ext>
            </a:extLst>
          </p:cNvPr>
          <p:cNvSpPr/>
          <p:nvPr/>
        </p:nvSpPr>
        <p:spPr>
          <a:xfrm>
            <a:off x="947662" y="5759797"/>
            <a:ext cx="1971674" cy="3357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IE" sz="1350" dirty="0">
                <a:solidFill>
                  <a:srgbClr val="FFFFFF"/>
                </a:solidFill>
                <a:latin typeface="Verdana"/>
              </a:rPr>
              <a:t>Local Authority No 4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76715A2-71DF-45AA-92FB-49EDCB25E6A8}"/>
              </a:ext>
            </a:extLst>
          </p:cNvPr>
          <p:cNvCxnSpPr>
            <a:cxnSpLocks/>
            <a:stCxn id="7" idx="1"/>
            <a:endCxn id="6" idx="1"/>
          </p:cNvCxnSpPr>
          <p:nvPr/>
        </p:nvCxnSpPr>
        <p:spPr>
          <a:xfrm rot="10800000" flipH="1" flipV="1">
            <a:off x="702128" y="2279003"/>
            <a:ext cx="245534" cy="2407443"/>
          </a:xfrm>
          <a:prstGeom prst="bentConnector3">
            <a:avLst>
              <a:gd name="adj1" fmla="val -93103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76902C9-2CBA-4B47-AFCB-013E0D517B8F}"/>
              </a:ext>
            </a:extLst>
          </p:cNvPr>
          <p:cNvCxnSpPr>
            <a:cxnSpLocks/>
            <a:stCxn id="7" idx="1"/>
            <a:endCxn id="8" idx="1"/>
          </p:cNvCxnSpPr>
          <p:nvPr/>
        </p:nvCxnSpPr>
        <p:spPr>
          <a:xfrm rot="10800000" flipH="1" flipV="1">
            <a:off x="702128" y="2279003"/>
            <a:ext cx="245534" cy="2800343"/>
          </a:xfrm>
          <a:prstGeom prst="bentConnector3">
            <a:avLst>
              <a:gd name="adj1" fmla="val -93103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AC77D10-3008-480F-89A3-19D6F0FEB346}"/>
              </a:ext>
            </a:extLst>
          </p:cNvPr>
          <p:cNvCxnSpPr>
            <a:cxnSpLocks/>
            <a:stCxn id="7" idx="1"/>
            <a:endCxn id="9" idx="1"/>
          </p:cNvCxnSpPr>
          <p:nvPr/>
        </p:nvCxnSpPr>
        <p:spPr>
          <a:xfrm rot="10800000" flipH="1" flipV="1">
            <a:off x="702128" y="2279004"/>
            <a:ext cx="245534" cy="3236114"/>
          </a:xfrm>
          <a:prstGeom prst="bentConnector3">
            <a:avLst>
              <a:gd name="adj1" fmla="val -93103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89281D3-D548-40CF-958F-7F7AF6DB32B8}"/>
              </a:ext>
            </a:extLst>
          </p:cNvPr>
          <p:cNvCxnSpPr>
            <a:cxnSpLocks/>
            <a:stCxn id="7" idx="1"/>
            <a:endCxn id="10" idx="1"/>
          </p:cNvCxnSpPr>
          <p:nvPr/>
        </p:nvCxnSpPr>
        <p:spPr>
          <a:xfrm rot="10800000" flipH="1" flipV="1">
            <a:off x="702128" y="2279003"/>
            <a:ext cx="245534" cy="3648671"/>
          </a:xfrm>
          <a:prstGeom prst="bentConnector3">
            <a:avLst>
              <a:gd name="adj1" fmla="val -93103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64ECD43-CCB9-42E8-B46A-F9848A3CB24F}"/>
              </a:ext>
            </a:extLst>
          </p:cNvPr>
          <p:cNvSpPr txBox="1"/>
          <p:nvPr/>
        </p:nvSpPr>
        <p:spPr>
          <a:xfrm>
            <a:off x="472604" y="3270464"/>
            <a:ext cx="1764506" cy="507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en-IE" sz="1350" dirty="0">
                <a:solidFill>
                  <a:srgbClr val="000000"/>
                </a:solidFill>
                <a:latin typeface="Verdana"/>
              </a:rPr>
              <a:t>LA’s apply to HFA for loan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4CAD01-263E-43AC-BDBC-CB0EEB4643AB}"/>
              </a:ext>
            </a:extLst>
          </p:cNvPr>
          <p:cNvSpPr txBox="1"/>
          <p:nvPr/>
        </p:nvSpPr>
        <p:spPr>
          <a:xfrm>
            <a:off x="3544415" y="5665117"/>
            <a:ext cx="22145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IE" sz="1350" dirty="0">
                <a:solidFill>
                  <a:srgbClr val="000000"/>
                </a:solidFill>
                <a:latin typeface="Verdana"/>
              </a:rPr>
              <a:t>Lead LA tenders for Contract through S85 Process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0456884B-ECC9-4EAA-80AE-26604C52B1E4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2919337" y="4686447"/>
            <a:ext cx="625079" cy="657213"/>
          </a:xfrm>
          <a:prstGeom prst="bentConnector3">
            <a:avLst/>
          </a:prstGeom>
          <a:ln w="3810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DDAA250B-7DE5-4A12-BBA9-AF6E22527B54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>
            <a:off x="2919337" y="5079348"/>
            <a:ext cx="625079" cy="264313"/>
          </a:xfrm>
          <a:prstGeom prst="bentConnector3">
            <a:avLst/>
          </a:prstGeom>
          <a:ln w="3810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E1637C5A-D353-4096-B411-1205089847F9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 flipV="1">
            <a:off x="2919337" y="5343661"/>
            <a:ext cx="625079" cy="171458"/>
          </a:xfrm>
          <a:prstGeom prst="bentConnector3">
            <a:avLst/>
          </a:prstGeom>
          <a:ln w="3810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D98ABC3F-328F-4997-9C42-2E9CA32EE240}"/>
              </a:ext>
            </a:extLst>
          </p:cNvPr>
          <p:cNvCxnSpPr>
            <a:cxnSpLocks/>
            <a:stCxn id="10" idx="3"/>
            <a:endCxn id="5" idx="1"/>
          </p:cNvCxnSpPr>
          <p:nvPr/>
        </p:nvCxnSpPr>
        <p:spPr>
          <a:xfrm flipV="1">
            <a:off x="2919337" y="5343661"/>
            <a:ext cx="625079" cy="584015"/>
          </a:xfrm>
          <a:prstGeom prst="bentConnector3">
            <a:avLst>
              <a:gd name="adj1" fmla="val 50000"/>
            </a:avLst>
          </a:prstGeom>
          <a:ln w="3810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4E0DA0-2C04-400D-A7C3-40C3429F1BAE}"/>
              </a:ext>
            </a:extLst>
          </p:cNvPr>
          <p:cNvSpPr/>
          <p:nvPr/>
        </p:nvSpPr>
        <p:spPr>
          <a:xfrm>
            <a:off x="5434930" y="4061371"/>
            <a:ext cx="1952824" cy="4107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IE" sz="1350" dirty="0">
                <a:solidFill>
                  <a:schemeClr val="tx1"/>
                </a:solidFill>
                <a:latin typeface="Verdana"/>
              </a:rPr>
              <a:t>Consultant </a:t>
            </a:r>
          </a:p>
        </p:txBody>
      </p: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2F7AF0E7-C99D-4EB2-A7DA-A54E29766CBB}"/>
              </a:ext>
            </a:extLst>
          </p:cNvPr>
          <p:cNvCxnSpPr>
            <a:cxnSpLocks/>
            <a:stCxn id="68" idx="2"/>
            <a:endCxn id="5" idx="0"/>
          </p:cNvCxnSpPr>
          <p:nvPr/>
        </p:nvCxnSpPr>
        <p:spPr>
          <a:xfrm rot="5400000">
            <a:off x="5152900" y="3917339"/>
            <a:ext cx="703663" cy="1813223"/>
          </a:xfrm>
          <a:prstGeom prst="bentConnector3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Alternate Process 71">
            <a:extLst>
              <a:ext uri="{FF2B5EF4-FFF2-40B4-BE49-F238E27FC236}">
                <a16:creationId xmlns:a16="http://schemas.microsoft.com/office/drawing/2014/main" id="{BD042134-1B2B-4893-8E6A-DD81044C3BD2}"/>
              </a:ext>
            </a:extLst>
          </p:cNvPr>
          <p:cNvSpPr/>
          <p:nvPr/>
        </p:nvSpPr>
        <p:spPr>
          <a:xfrm>
            <a:off x="6823398" y="5111927"/>
            <a:ext cx="2243138" cy="1078280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IE" sz="1350" u="sng" dirty="0">
                <a:solidFill>
                  <a:srgbClr val="FFFFFF"/>
                </a:solidFill>
                <a:latin typeface="Verdana"/>
              </a:rPr>
              <a:t>Retrofit Contract </a:t>
            </a:r>
          </a:p>
          <a:p>
            <a:pPr algn="ctr" defTabSz="342900"/>
            <a:r>
              <a:rPr lang="en-IE" sz="1350" dirty="0">
                <a:solidFill>
                  <a:srgbClr val="FFFFFF"/>
                </a:solidFill>
                <a:latin typeface="Verdana"/>
              </a:rPr>
              <a:t>Design &amp; Build  Contactor</a:t>
            </a: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6268AAB6-3B6C-4D2E-BAC5-2356024840EB}"/>
              </a:ext>
            </a:extLst>
          </p:cNvPr>
          <p:cNvCxnSpPr>
            <a:cxnSpLocks/>
            <a:stCxn id="68" idx="3"/>
            <a:endCxn id="72" idx="0"/>
          </p:cNvCxnSpPr>
          <p:nvPr/>
        </p:nvCxnSpPr>
        <p:spPr>
          <a:xfrm>
            <a:off x="7387754" y="4266745"/>
            <a:ext cx="557213" cy="845182"/>
          </a:xfrm>
          <a:prstGeom prst="bentConnector2">
            <a:avLst/>
          </a:prstGeom>
          <a:ln w="38100">
            <a:solidFill>
              <a:schemeClr val="accent4">
                <a:lumMod val="75000"/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233D609A-F36F-4C30-B916-E46B58B7A837}"/>
              </a:ext>
            </a:extLst>
          </p:cNvPr>
          <p:cNvCxnSpPr>
            <a:cxnSpLocks/>
            <a:stCxn id="5" idx="3"/>
            <a:endCxn id="72" idx="1"/>
          </p:cNvCxnSpPr>
          <p:nvPr/>
        </p:nvCxnSpPr>
        <p:spPr>
          <a:xfrm>
            <a:off x="5651823" y="5343660"/>
            <a:ext cx="1171576" cy="307407"/>
          </a:xfrm>
          <a:prstGeom prst="bent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4" name="Flowchart: Alternate Process 83">
            <a:extLst>
              <a:ext uri="{FF2B5EF4-FFF2-40B4-BE49-F238E27FC236}">
                <a16:creationId xmlns:a16="http://schemas.microsoft.com/office/drawing/2014/main" id="{064D008D-8E96-4C39-9239-6B10AB65FA81}"/>
              </a:ext>
            </a:extLst>
          </p:cNvPr>
          <p:cNvSpPr/>
          <p:nvPr/>
        </p:nvSpPr>
        <p:spPr>
          <a:xfrm>
            <a:off x="4701703" y="2061120"/>
            <a:ext cx="1900238" cy="43576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IE" sz="1350" dirty="0">
                <a:solidFill>
                  <a:srgbClr val="FFFFFF"/>
                </a:solidFill>
                <a:latin typeface="Verdana"/>
              </a:rPr>
              <a:t>RMO Public Lighting</a:t>
            </a:r>
          </a:p>
        </p:txBody>
      </p: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697A7772-7684-4C4E-BF2A-5C72625F3819}"/>
              </a:ext>
            </a:extLst>
          </p:cNvPr>
          <p:cNvCxnSpPr>
            <a:cxnSpLocks/>
            <a:stCxn id="84" idx="2"/>
            <a:endCxn id="68" idx="0"/>
          </p:cNvCxnSpPr>
          <p:nvPr/>
        </p:nvCxnSpPr>
        <p:spPr>
          <a:xfrm rot="16200000" flipH="1">
            <a:off x="5249341" y="2899370"/>
            <a:ext cx="1564482" cy="759520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DA79F8A3-9758-498B-AD8C-9621FEC8103E}"/>
              </a:ext>
            </a:extLst>
          </p:cNvPr>
          <p:cNvCxnSpPr>
            <a:cxnSpLocks/>
            <a:stCxn id="84" idx="1"/>
            <a:endCxn id="7" idx="3"/>
          </p:cNvCxnSpPr>
          <p:nvPr/>
        </p:nvCxnSpPr>
        <p:spPr>
          <a:xfrm rot="10800000">
            <a:off x="3045279" y="2279005"/>
            <a:ext cx="1656424" cy="1"/>
          </a:xfrm>
          <a:prstGeom prst="bentConnector3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5CFD9B7-452B-40CF-9952-8DFE44450890}"/>
              </a:ext>
            </a:extLst>
          </p:cNvPr>
          <p:cNvSpPr txBox="1"/>
          <p:nvPr/>
        </p:nvSpPr>
        <p:spPr>
          <a:xfrm>
            <a:off x="3108648" y="2375445"/>
            <a:ext cx="1489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IE" sz="1350" dirty="0">
                <a:solidFill>
                  <a:srgbClr val="000000"/>
                </a:solidFill>
                <a:latin typeface="Verdana"/>
              </a:rPr>
              <a:t>RMO Provide Business Case &amp; CBA to HFA for Loan 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72ED4BD-45B1-4545-BBF6-69FED97F5ED3}"/>
              </a:ext>
            </a:extLst>
          </p:cNvPr>
          <p:cNvSpPr txBox="1"/>
          <p:nvPr/>
        </p:nvSpPr>
        <p:spPr>
          <a:xfrm>
            <a:off x="6516216" y="2996952"/>
            <a:ext cx="169306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IE" sz="1350" dirty="0">
                <a:solidFill>
                  <a:srgbClr val="000000"/>
                </a:solidFill>
                <a:latin typeface="Verdana"/>
              </a:rPr>
              <a:t>RMO Tendering for Consultant for Contract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5F13F-BBAA-4949-8594-9CCD03D53597}"/>
              </a:ext>
            </a:extLst>
          </p:cNvPr>
          <p:cNvSpPr txBox="1"/>
          <p:nvPr/>
        </p:nvSpPr>
        <p:spPr>
          <a:xfrm>
            <a:off x="947662" y="638622"/>
            <a:ext cx="765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tx2"/>
                </a:solidFill>
              </a:rPr>
              <a:t>Proposed Implementation Model </a:t>
            </a:r>
          </a:p>
        </p:txBody>
      </p:sp>
    </p:spTree>
    <p:extLst>
      <p:ext uri="{BB962C8B-B14F-4D97-AF65-F5344CB8AC3E}">
        <p14:creationId xmlns:p14="http://schemas.microsoft.com/office/powerpoint/2010/main" val="1581675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1096</Words>
  <Application>Microsoft Office PowerPoint</Application>
  <PresentationFormat>On-screen Show (4:3)</PresentationFormat>
  <Paragraphs>188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RMO Public Lighting Energy Efficiency Projects  </vt:lpstr>
      <vt:lpstr>Local Authority Public Lighting</vt:lpstr>
      <vt:lpstr>Public Sector Response</vt:lpstr>
      <vt:lpstr>Background of RMO Public Lighting</vt:lpstr>
      <vt:lpstr>Project Drivers</vt:lpstr>
      <vt:lpstr>The National Public Lighting Steering Group </vt:lpstr>
      <vt:lpstr>The Technical Working Group </vt:lpstr>
      <vt:lpstr>Regionalised Structure and Contract Options</vt:lpstr>
      <vt:lpstr>PowerPoint Presentation</vt:lpstr>
      <vt:lpstr>Progress so far </vt:lpstr>
      <vt:lpstr>Before &amp; After</vt:lpstr>
      <vt:lpstr>Cork County Council </vt:lpstr>
      <vt:lpstr>Tipperary County Council</vt:lpstr>
      <vt:lpstr>Kilkenny County Council  </vt:lpstr>
      <vt:lpstr>Non-Energy Related Benefits </vt:lpstr>
      <vt:lpstr>Advantages of Utilising the RMO Service for LA’s</vt:lpstr>
      <vt:lpstr>After The project is completed? </vt:lpstr>
      <vt:lpstr>Thank you for your kind attention </vt:lpstr>
    </vt:vector>
  </TitlesOfParts>
  <Company>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 Galvin</dc:creator>
  <cp:lastModifiedBy>Brian Bourke (Cork)</cp:lastModifiedBy>
  <cp:revision>43</cp:revision>
  <cp:lastPrinted>2018-05-14T11:44:50Z</cp:lastPrinted>
  <dcterms:created xsi:type="dcterms:W3CDTF">2012-10-30T15:40:27Z</dcterms:created>
  <dcterms:modified xsi:type="dcterms:W3CDTF">2018-05-14T13:34:07Z</dcterms:modified>
</cp:coreProperties>
</file>