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81" r:id="rId2"/>
  </p:sldMasterIdLst>
  <p:notesMasterIdLst>
    <p:notesMasterId r:id="rId18"/>
  </p:notesMasterIdLst>
  <p:sldIdLst>
    <p:sldId id="275" r:id="rId3"/>
    <p:sldId id="256" r:id="rId4"/>
    <p:sldId id="259" r:id="rId5"/>
    <p:sldId id="270" r:id="rId6"/>
    <p:sldId id="271" r:id="rId7"/>
    <p:sldId id="261" r:id="rId8"/>
    <p:sldId id="267" r:id="rId9"/>
    <p:sldId id="262" r:id="rId10"/>
    <p:sldId id="272" r:id="rId11"/>
    <p:sldId id="264" r:id="rId12"/>
    <p:sldId id="263" r:id="rId13"/>
    <p:sldId id="268" r:id="rId14"/>
    <p:sldId id="273" r:id="rId15"/>
    <p:sldId id="265"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0534" autoAdjust="0"/>
  </p:normalViewPr>
  <p:slideViewPr>
    <p:cSldViewPr snapToGrid="0">
      <p:cViewPr varScale="1">
        <p:scale>
          <a:sx n="60" d="100"/>
          <a:sy n="60" d="100"/>
        </p:scale>
        <p:origin x="12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3053B-D9D5-47DB-8850-55FCFB74828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A1B0407-3CC6-4E42-9B5D-266D14E894A1}">
      <dgm:prSet phldrT="[Text]"/>
      <dgm:spPr>
        <a:solidFill>
          <a:srgbClr val="FF0000"/>
        </a:solidFill>
      </dgm:spPr>
      <dgm:t>
        <a:bodyPr/>
        <a:lstStyle/>
        <a:p>
          <a:r>
            <a:rPr lang="en-GB" dirty="0"/>
            <a:t>Bringing all lighting requirements together in one place</a:t>
          </a:r>
          <a:endParaRPr lang="en-US" dirty="0"/>
        </a:p>
      </dgm:t>
    </dgm:pt>
    <dgm:pt modelId="{5E7A7329-FB47-4293-9D3F-791A801B6008}" type="parTrans" cxnId="{F83F5298-A57D-4B53-BF1C-D3EEB572375D}">
      <dgm:prSet/>
      <dgm:spPr/>
      <dgm:t>
        <a:bodyPr/>
        <a:lstStyle/>
        <a:p>
          <a:endParaRPr lang="en-US"/>
        </a:p>
      </dgm:t>
    </dgm:pt>
    <dgm:pt modelId="{932D7BBE-14DC-49DA-9210-61B9E51DBF5D}" type="sibTrans" cxnId="{F83F5298-A57D-4B53-BF1C-D3EEB572375D}">
      <dgm:prSet/>
      <dgm:spPr/>
      <dgm:t>
        <a:bodyPr/>
        <a:lstStyle/>
        <a:p>
          <a:endParaRPr lang="en-US"/>
        </a:p>
      </dgm:t>
    </dgm:pt>
    <dgm:pt modelId="{1ECFF95A-C973-457C-8E9D-6FAC9A9781E2}">
      <dgm:prSet phldrT="[Text]"/>
      <dgm:spPr>
        <a:solidFill>
          <a:srgbClr val="C00000"/>
        </a:solidFill>
      </dgm:spPr>
      <dgm:t>
        <a:bodyPr/>
        <a:lstStyle/>
        <a:p>
          <a:r>
            <a:rPr lang="en-GB" dirty="0"/>
            <a:t>Sets out TII lighting policies</a:t>
          </a:r>
          <a:endParaRPr lang="en-US" dirty="0"/>
        </a:p>
      </dgm:t>
    </dgm:pt>
    <dgm:pt modelId="{D06E62DF-4D30-42A0-8876-B0033A5EF649}" type="parTrans" cxnId="{2DD35707-FF6A-412B-AC02-4C51BD0EC087}">
      <dgm:prSet/>
      <dgm:spPr/>
      <dgm:t>
        <a:bodyPr/>
        <a:lstStyle/>
        <a:p>
          <a:endParaRPr lang="en-US"/>
        </a:p>
      </dgm:t>
    </dgm:pt>
    <dgm:pt modelId="{6C32EF99-EC18-4C14-8F0B-D803A553AB0D}" type="sibTrans" cxnId="{2DD35707-FF6A-412B-AC02-4C51BD0EC087}">
      <dgm:prSet/>
      <dgm:spPr/>
      <dgm:t>
        <a:bodyPr/>
        <a:lstStyle/>
        <a:p>
          <a:endParaRPr lang="en-US"/>
        </a:p>
      </dgm:t>
    </dgm:pt>
    <dgm:pt modelId="{D11BBFB8-9705-408B-B473-671EA068BB3D}">
      <dgm:prSet phldrT="[Text]"/>
      <dgm:spPr>
        <a:solidFill>
          <a:srgbClr val="92D050"/>
        </a:solidFill>
      </dgm:spPr>
      <dgm:t>
        <a:bodyPr/>
        <a:lstStyle/>
        <a:p>
          <a:r>
            <a:rPr lang="en-GB" dirty="0"/>
            <a:t>Uses Industry Best Practice</a:t>
          </a:r>
          <a:endParaRPr lang="en-US" dirty="0"/>
        </a:p>
      </dgm:t>
    </dgm:pt>
    <dgm:pt modelId="{4EE9752F-80F8-42D4-8903-09FB2FA31FCD}" type="parTrans" cxnId="{41D7E331-B79F-44F3-8B02-D8089DAA8C44}">
      <dgm:prSet/>
      <dgm:spPr/>
      <dgm:t>
        <a:bodyPr/>
        <a:lstStyle/>
        <a:p>
          <a:endParaRPr lang="en-US"/>
        </a:p>
      </dgm:t>
    </dgm:pt>
    <dgm:pt modelId="{877733C4-CE2A-43FA-9B7C-2417904709F8}" type="sibTrans" cxnId="{41D7E331-B79F-44F3-8B02-D8089DAA8C44}">
      <dgm:prSet/>
      <dgm:spPr/>
      <dgm:t>
        <a:bodyPr/>
        <a:lstStyle/>
        <a:p>
          <a:endParaRPr lang="en-US"/>
        </a:p>
      </dgm:t>
    </dgm:pt>
    <dgm:pt modelId="{77C26EF0-68CF-468B-9E29-F0CAD9D9292E}">
      <dgm:prSet phldrT="[Text]"/>
      <dgm:spPr>
        <a:solidFill>
          <a:srgbClr val="00B0F0"/>
        </a:solidFill>
      </dgm:spPr>
      <dgm:t>
        <a:bodyPr/>
        <a:lstStyle/>
        <a:p>
          <a:r>
            <a:rPr lang="en-GB" dirty="0"/>
            <a:t>A balanced approach when considering lighting</a:t>
          </a:r>
          <a:endParaRPr lang="en-US" dirty="0"/>
        </a:p>
      </dgm:t>
    </dgm:pt>
    <dgm:pt modelId="{8CDF80BB-812B-4016-896C-79CFF170FF9B}" type="parTrans" cxnId="{AB591AD1-5C49-4AE4-A52B-1542BC3CECD1}">
      <dgm:prSet/>
      <dgm:spPr/>
      <dgm:t>
        <a:bodyPr/>
        <a:lstStyle/>
        <a:p>
          <a:endParaRPr lang="en-US"/>
        </a:p>
      </dgm:t>
    </dgm:pt>
    <dgm:pt modelId="{5BA543DC-9234-4F0D-AF0C-9C9BEB15C181}" type="sibTrans" cxnId="{AB591AD1-5C49-4AE4-A52B-1542BC3CECD1}">
      <dgm:prSet/>
      <dgm:spPr/>
      <dgm:t>
        <a:bodyPr/>
        <a:lstStyle/>
        <a:p>
          <a:endParaRPr lang="en-US"/>
        </a:p>
      </dgm:t>
    </dgm:pt>
    <dgm:pt modelId="{0B068F00-BD35-4A07-A6AD-BDB75EA15CD8}" type="pres">
      <dgm:prSet presAssocID="{A4A3053B-D9D5-47DB-8850-55FCFB748288}" presName="matrix" presStyleCnt="0">
        <dgm:presLayoutVars>
          <dgm:chMax val="1"/>
          <dgm:dir/>
          <dgm:resizeHandles val="exact"/>
        </dgm:presLayoutVars>
      </dgm:prSet>
      <dgm:spPr/>
    </dgm:pt>
    <dgm:pt modelId="{9C0B6089-059F-4546-A514-2CBE8097FE85}" type="pres">
      <dgm:prSet presAssocID="{A4A3053B-D9D5-47DB-8850-55FCFB748288}" presName="axisShape" presStyleLbl="bgShp" presStyleIdx="0" presStyleCnt="1"/>
      <dgm:spPr/>
    </dgm:pt>
    <dgm:pt modelId="{09580E41-3D25-4CB5-8FA3-EB985E0A1E1C}" type="pres">
      <dgm:prSet presAssocID="{A4A3053B-D9D5-47DB-8850-55FCFB748288}" presName="rect1" presStyleLbl="node1" presStyleIdx="0" presStyleCnt="4">
        <dgm:presLayoutVars>
          <dgm:chMax val="0"/>
          <dgm:chPref val="0"/>
          <dgm:bulletEnabled val="1"/>
        </dgm:presLayoutVars>
      </dgm:prSet>
      <dgm:spPr/>
    </dgm:pt>
    <dgm:pt modelId="{31507EBB-31AE-434D-ABFC-A2F8CBE74002}" type="pres">
      <dgm:prSet presAssocID="{A4A3053B-D9D5-47DB-8850-55FCFB748288}" presName="rect2" presStyleLbl="node1" presStyleIdx="1" presStyleCnt="4">
        <dgm:presLayoutVars>
          <dgm:chMax val="0"/>
          <dgm:chPref val="0"/>
          <dgm:bulletEnabled val="1"/>
        </dgm:presLayoutVars>
      </dgm:prSet>
      <dgm:spPr/>
    </dgm:pt>
    <dgm:pt modelId="{BA8D8737-7F60-4444-AF0E-1A99617343FF}" type="pres">
      <dgm:prSet presAssocID="{A4A3053B-D9D5-47DB-8850-55FCFB748288}" presName="rect3" presStyleLbl="node1" presStyleIdx="2" presStyleCnt="4">
        <dgm:presLayoutVars>
          <dgm:chMax val="0"/>
          <dgm:chPref val="0"/>
          <dgm:bulletEnabled val="1"/>
        </dgm:presLayoutVars>
      </dgm:prSet>
      <dgm:spPr/>
    </dgm:pt>
    <dgm:pt modelId="{54358573-6FE2-4161-ACAF-FD456C6B010A}" type="pres">
      <dgm:prSet presAssocID="{A4A3053B-D9D5-47DB-8850-55FCFB748288}" presName="rect4" presStyleLbl="node1" presStyleIdx="3" presStyleCnt="4">
        <dgm:presLayoutVars>
          <dgm:chMax val="0"/>
          <dgm:chPref val="0"/>
          <dgm:bulletEnabled val="1"/>
        </dgm:presLayoutVars>
      </dgm:prSet>
      <dgm:spPr/>
    </dgm:pt>
  </dgm:ptLst>
  <dgm:cxnLst>
    <dgm:cxn modelId="{2DD35707-FF6A-412B-AC02-4C51BD0EC087}" srcId="{A4A3053B-D9D5-47DB-8850-55FCFB748288}" destId="{1ECFF95A-C973-457C-8E9D-6FAC9A9781E2}" srcOrd="1" destOrd="0" parTransId="{D06E62DF-4D30-42A0-8876-B0033A5EF649}" sibTransId="{6C32EF99-EC18-4C14-8F0B-D803A553AB0D}"/>
    <dgm:cxn modelId="{41D7E331-B79F-44F3-8B02-D8089DAA8C44}" srcId="{A4A3053B-D9D5-47DB-8850-55FCFB748288}" destId="{D11BBFB8-9705-408B-B473-671EA068BB3D}" srcOrd="2" destOrd="0" parTransId="{4EE9752F-80F8-42D4-8903-09FB2FA31FCD}" sibTransId="{877733C4-CE2A-43FA-9B7C-2417904709F8}"/>
    <dgm:cxn modelId="{C4D2B68D-5739-4545-A78E-CB48F4D11665}" type="presOf" srcId="{1ECFF95A-C973-457C-8E9D-6FAC9A9781E2}" destId="{31507EBB-31AE-434D-ABFC-A2F8CBE74002}" srcOrd="0" destOrd="0" presId="urn:microsoft.com/office/officeart/2005/8/layout/matrix2"/>
    <dgm:cxn modelId="{F83F5298-A57D-4B53-BF1C-D3EEB572375D}" srcId="{A4A3053B-D9D5-47DB-8850-55FCFB748288}" destId="{8A1B0407-3CC6-4E42-9B5D-266D14E894A1}" srcOrd="0" destOrd="0" parTransId="{5E7A7329-FB47-4293-9D3F-791A801B6008}" sibTransId="{932D7BBE-14DC-49DA-9210-61B9E51DBF5D}"/>
    <dgm:cxn modelId="{74223DD0-A445-4675-8FA0-63F2E820CE3A}" type="presOf" srcId="{A4A3053B-D9D5-47DB-8850-55FCFB748288}" destId="{0B068F00-BD35-4A07-A6AD-BDB75EA15CD8}" srcOrd="0" destOrd="0" presId="urn:microsoft.com/office/officeart/2005/8/layout/matrix2"/>
    <dgm:cxn modelId="{AB591AD1-5C49-4AE4-A52B-1542BC3CECD1}" srcId="{A4A3053B-D9D5-47DB-8850-55FCFB748288}" destId="{77C26EF0-68CF-468B-9E29-F0CAD9D9292E}" srcOrd="3" destOrd="0" parTransId="{8CDF80BB-812B-4016-896C-79CFF170FF9B}" sibTransId="{5BA543DC-9234-4F0D-AF0C-9C9BEB15C181}"/>
    <dgm:cxn modelId="{771E83DD-D413-4963-BB73-E3EEB5A081DA}" type="presOf" srcId="{77C26EF0-68CF-468B-9E29-F0CAD9D9292E}" destId="{54358573-6FE2-4161-ACAF-FD456C6B010A}" srcOrd="0" destOrd="0" presId="urn:microsoft.com/office/officeart/2005/8/layout/matrix2"/>
    <dgm:cxn modelId="{81ADFDDE-9352-4C7D-B65E-E501CB305883}" type="presOf" srcId="{D11BBFB8-9705-408B-B473-671EA068BB3D}" destId="{BA8D8737-7F60-4444-AF0E-1A99617343FF}" srcOrd="0" destOrd="0" presId="urn:microsoft.com/office/officeart/2005/8/layout/matrix2"/>
    <dgm:cxn modelId="{60F64EE0-B26E-405E-B96D-B0B7C7CD6552}" type="presOf" srcId="{8A1B0407-3CC6-4E42-9B5D-266D14E894A1}" destId="{09580E41-3D25-4CB5-8FA3-EB985E0A1E1C}" srcOrd="0" destOrd="0" presId="urn:microsoft.com/office/officeart/2005/8/layout/matrix2"/>
    <dgm:cxn modelId="{BDCAF355-485E-4E86-9709-35EDD498DB67}" type="presParOf" srcId="{0B068F00-BD35-4A07-A6AD-BDB75EA15CD8}" destId="{9C0B6089-059F-4546-A514-2CBE8097FE85}" srcOrd="0" destOrd="0" presId="urn:microsoft.com/office/officeart/2005/8/layout/matrix2"/>
    <dgm:cxn modelId="{65E5953D-3A84-43E0-8141-DE560F05A9FC}" type="presParOf" srcId="{0B068F00-BD35-4A07-A6AD-BDB75EA15CD8}" destId="{09580E41-3D25-4CB5-8FA3-EB985E0A1E1C}" srcOrd="1" destOrd="0" presId="urn:microsoft.com/office/officeart/2005/8/layout/matrix2"/>
    <dgm:cxn modelId="{34D700A9-1301-4F16-A9E6-BB77D21A030D}" type="presParOf" srcId="{0B068F00-BD35-4A07-A6AD-BDB75EA15CD8}" destId="{31507EBB-31AE-434D-ABFC-A2F8CBE74002}" srcOrd="2" destOrd="0" presId="urn:microsoft.com/office/officeart/2005/8/layout/matrix2"/>
    <dgm:cxn modelId="{75B136BD-A081-42B4-A67B-6F6FFF54AA38}" type="presParOf" srcId="{0B068F00-BD35-4A07-A6AD-BDB75EA15CD8}" destId="{BA8D8737-7F60-4444-AF0E-1A99617343FF}" srcOrd="3" destOrd="0" presId="urn:microsoft.com/office/officeart/2005/8/layout/matrix2"/>
    <dgm:cxn modelId="{4B086B41-64BE-477F-AC1B-18E693D899E1}" type="presParOf" srcId="{0B068F00-BD35-4A07-A6AD-BDB75EA15CD8}" destId="{54358573-6FE2-4161-ACAF-FD456C6B010A}"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03E69B-218D-480C-A8DE-395D63641D9E}" type="doc">
      <dgm:prSet loTypeId="urn:microsoft.com/office/officeart/2005/8/layout/default" loCatId="list" qsTypeId="urn:microsoft.com/office/officeart/2005/8/quickstyle/3d6" qsCatId="3D" csTypeId="urn:microsoft.com/office/officeart/2005/8/colors/accent1_2" csCatId="accent1" phldr="1"/>
      <dgm:spPr/>
      <dgm:t>
        <a:bodyPr/>
        <a:lstStyle/>
        <a:p>
          <a:endParaRPr lang="en-GB"/>
        </a:p>
      </dgm:t>
    </dgm:pt>
    <dgm:pt modelId="{FE6A756D-A43E-4DC1-9AB4-E52ECF05E241}">
      <dgm:prSet phldrT="[Text]"/>
      <dgm:spPr>
        <a:solidFill>
          <a:srgbClr val="FFC000"/>
        </a:solidFill>
      </dgm:spPr>
      <dgm:t>
        <a:bodyPr/>
        <a:lstStyle/>
        <a:p>
          <a:r>
            <a:rPr lang="en-GB" dirty="0"/>
            <a:t>Landscape</a:t>
          </a:r>
        </a:p>
      </dgm:t>
    </dgm:pt>
    <dgm:pt modelId="{2E18A48E-E0CC-475C-AED0-6E35655192F4}" type="parTrans" cxnId="{029049E6-6C4C-4248-A38C-66949E9F320D}">
      <dgm:prSet/>
      <dgm:spPr/>
      <dgm:t>
        <a:bodyPr/>
        <a:lstStyle/>
        <a:p>
          <a:endParaRPr lang="en-GB"/>
        </a:p>
      </dgm:t>
    </dgm:pt>
    <dgm:pt modelId="{A16AFB72-DA60-49D2-B787-2BB6F23299D3}" type="sibTrans" cxnId="{029049E6-6C4C-4248-A38C-66949E9F320D}">
      <dgm:prSet/>
      <dgm:spPr/>
      <dgm:t>
        <a:bodyPr/>
        <a:lstStyle/>
        <a:p>
          <a:endParaRPr lang="en-GB"/>
        </a:p>
      </dgm:t>
    </dgm:pt>
    <dgm:pt modelId="{F991CA29-F082-4454-8645-ACC011ACFA8F}">
      <dgm:prSet phldrT="[Text]"/>
      <dgm:spPr/>
      <dgm:t>
        <a:bodyPr/>
        <a:lstStyle/>
        <a:p>
          <a:r>
            <a:rPr lang="en-GB" dirty="0"/>
            <a:t>Journey Ambience</a:t>
          </a:r>
        </a:p>
      </dgm:t>
    </dgm:pt>
    <dgm:pt modelId="{D384EB78-F6D8-448D-861C-CCDBE40630B9}" type="parTrans" cxnId="{5261BCC0-59C5-4EE1-8714-4D71D0FCF08B}">
      <dgm:prSet/>
      <dgm:spPr/>
      <dgm:t>
        <a:bodyPr/>
        <a:lstStyle/>
        <a:p>
          <a:endParaRPr lang="en-GB"/>
        </a:p>
      </dgm:t>
    </dgm:pt>
    <dgm:pt modelId="{B6F04D12-D586-4F99-9864-EFEC52EF3027}" type="sibTrans" cxnId="{5261BCC0-59C5-4EE1-8714-4D71D0FCF08B}">
      <dgm:prSet/>
      <dgm:spPr/>
      <dgm:t>
        <a:bodyPr/>
        <a:lstStyle/>
        <a:p>
          <a:endParaRPr lang="en-GB"/>
        </a:p>
      </dgm:t>
    </dgm:pt>
    <dgm:pt modelId="{E927279E-3C9B-443F-80D3-ADD680FAA619}">
      <dgm:prSet phldrT="[Text]"/>
      <dgm:spPr>
        <a:solidFill>
          <a:srgbClr val="7030A0"/>
        </a:solidFill>
      </dgm:spPr>
      <dgm:t>
        <a:bodyPr/>
        <a:lstStyle/>
        <a:p>
          <a:r>
            <a:rPr lang="en-GB" dirty="0"/>
            <a:t>Security</a:t>
          </a:r>
        </a:p>
      </dgm:t>
    </dgm:pt>
    <dgm:pt modelId="{C4D1E2A1-9088-404F-9A46-0F50F9F042EF}" type="parTrans" cxnId="{931FF480-3C7E-4E16-AF0A-ABF58653F95E}">
      <dgm:prSet/>
      <dgm:spPr/>
      <dgm:t>
        <a:bodyPr/>
        <a:lstStyle/>
        <a:p>
          <a:endParaRPr lang="en-GB"/>
        </a:p>
      </dgm:t>
    </dgm:pt>
    <dgm:pt modelId="{ACE96AF7-B023-43A9-8C15-1B3440286C33}" type="sibTrans" cxnId="{931FF480-3C7E-4E16-AF0A-ABF58653F95E}">
      <dgm:prSet/>
      <dgm:spPr/>
      <dgm:t>
        <a:bodyPr/>
        <a:lstStyle/>
        <a:p>
          <a:endParaRPr lang="en-GB"/>
        </a:p>
      </dgm:t>
    </dgm:pt>
    <dgm:pt modelId="{41C85696-F98C-4394-87C2-334F22F0124E}">
      <dgm:prSet phldrT="[Text]"/>
      <dgm:spPr>
        <a:solidFill>
          <a:srgbClr val="2121B7"/>
        </a:solidFill>
      </dgm:spPr>
      <dgm:t>
        <a:bodyPr/>
        <a:lstStyle/>
        <a:p>
          <a:r>
            <a:rPr lang="en-GB" dirty="0"/>
            <a:t>Severance</a:t>
          </a:r>
        </a:p>
      </dgm:t>
    </dgm:pt>
    <dgm:pt modelId="{12D2908B-E3E1-4B64-8B66-08C9532DFE0F}" type="parTrans" cxnId="{39A27845-44BF-4CF5-9D30-5BAFD9947279}">
      <dgm:prSet/>
      <dgm:spPr/>
      <dgm:t>
        <a:bodyPr/>
        <a:lstStyle/>
        <a:p>
          <a:endParaRPr lang="en-GB"/>
        </a:p>
      </dgm:t>
    </dgm:pt>
    <dgm:pt modelId="{985E703B-5594-459B-89DF-B339DB2F56AC}" type="sibTrans" cxnId="{39A27845-44BF-4CF5-9D30-5BAFD9947279}">
      <dgm:prSet/>
      <dgm:spPr/>
      <dgm:t>
        <a:bodyPr/>
        <a:lstStyle/>
        <a:p>
          <a:endParaRPr lang="en-GB"/>
        </a:p>
      </dgm:t>
    </dgm:pt>
    <dgm:pt modelId="{268E8070-C918-4992-B792-1B20600DA0C6}">
      <dgm:prSet phldrT="[Text]"/>
      <dgm:spPr>
        <a:solidFill>
          <a:srgbClr val="FF0000"/>
        </a:solidFill>
      </dgm:spPr>
      <dgm:t>
        <a:bodyPr/>
        <a:lstStyle/>
        <a:p>
          <a:r>
            <a:rPr lang="en-GB" dirty="0"/>
            <a:t>Government Policy</a:t>
          </a:r>
        </a:p>
      </dgm:t>
    </dgm:pt>
    <dgm:pt modelId="{4B4A6459-D87F-46BE-8EC0-B8E68237C098}" type="parTrans" cxnId="{CC17C93F-ABB6-4B88-86E6-66694DFB6771}">
      <dgm:prSet/>
      <dgm:spPr/>
      <dgm:t>
        <a:bodyPr/>
        <a:lstStyle/>
        <a:p>
          <a:endParaRPr lang="en-GB"/>
        </a:p>
      </dgm:t>
    </dgm:pt>
    <dgm:pt modelId="{F560585A-4C91-4964-BC4A-64CD3AB48D19}" type="sibTrans" cxnId="{CC17C93F-ABB6-4B88-86E6-66694DFB6771}">
      <dgm:prSet/>
      <dgm:spPr/>
      <dgm:t>
        <a:bodyPr/>
        <a:lstStyle/>
        <a:p>
          <a:endParaRPr lang="en-GB"/>
        </a:p>
      </dgm:t>
    </dgm:pt>
    <dgm:pt modelId="{162B4956-F7F3-42BD-8CDC-BF9D047EE7F8}">
      <dgm:prSet/>
      <dgm:spPr>
        <a:solidFill>
          <a:schemeClr val="accent1">
            <a:lumMod val="75000"/>
          </a:schemeClr>
        </a:solidFill>
      </dgm:spPr>
      <dgm:t>
        <a:bodyPr/>
        <a:lstStyle/>
        <a:p>
          <a:r>
            <a:rPr lang="en-GB" dirty="0"/>
            <a:t>Townscape</a:t>
          </a:r>
        </a:p>
      </dgm:t>
    </dgm:pt>
    <dgm:pt modelId="{857C07E1-C161-4AFE-BE86-B645816ECB1D}" type="parTrans" cxnId="{2B4068F4-9597-4B3E-9113-D8533BDF2B94}">
      <dgm:prSet/>
      <dgm:spPr/>
      <dgm:t>
        <a:bodyPr/>
        <a:lstStyle/>
        <a:p>
          <a:endParaRPr lang="en-GB"/>
        </a:p>
      </dgm:t>
    </dgm:pt>
    <dgm:pt modelId="{BC18C187-6BC7-4D3D-9F21-FEE208D6A7DB}" type="sibTrans" cxnId="{2B4068F4-9597-4B3E-9113-D8533BDF2B94}">
      <dgm:prSet/>
      <dgm:spPr/>
      <dgm:t>
        <a:bodyPr/>
        <a:lstStyle/>
        <a:p>
          <a:endParaRPr lang="en-GB"/>
        </a:p>
      </dgm:t>
    </dgm:pt>
    <dgm:pt modelId="{2299BDC4-33F4-4C83-9AA8-1515AF27D22F}">
      <dgm:prSet/>
      <dgm:spPr>
        <a:solidFill>
          <a:srgbClr val="00B0F0"/>
        </a:solidFill>
      </dgm:spPr>
      <dgm:t>
        <a:bodyPr/>
        <a:lstStyle/>
        <a:p>
          <a:r>
            <a:rPr lang="en-GB" dirty="0"/>
            <a:t>Safety</a:t>
          </a:r>
        </a:p>
      </dgm:t>
    </dgm:pt>
    <dgm:pt modelId="{8168960D-3E75-4E85-BE24-02681C628B48}" type="parTrans" cxnId="{C6C2A7AD-D393-4862-AFD8-21B1C2FA533C}">
      <dgm:prSet/>
      <dgm:spPr/>
      <dgm:t>
        <a:bodyPr/>
        <a:lstStyle/>
        <a:p>
          <a:endParaRPr lang="en-GB"/>
        </a:p>
      </dgm:t>
    </dgm:pt>
    <dgm:pt modelId="{1FB499A4-34F1-4F26-B9B8-914D1C6A7272}" type="sibTrans" cxnId="{C6C2A7AD-D393-4862-AFD8-21B1C2FA533C}">
      <dgm:prSet/>
      <dgm:spPr/>
      <dgm:t>
        <a:bodyPr/>
        <a:lstStyle/>
        <a:p>
          <a:endParaRPr lang="en-GB"/>
        </a:p>
      </dgm:t>
    </dgm:pt>
    <dgm:pt modelId="{A685D13F-82A7-4C43-84EA-DD0AF4F2C9F5}">
      <dgm:prSet/>
      <dgm:spPr>
        <a:solidFill>
          <a:schemeClr val="tx2">
            <a:lumMod val="75000"/>
          </a:schemeClr>
        </a:solidFill>
      </dgm:spPr>
      <dgm:t>
        <a:bodyPr/>
        <a:lstStyle/>
        <a:p>
          <a:r>
            <a:rPr lang="en-GB" dirty="0"/>
            <a:t>Biodiversity</a:t>
          </a:r>
        </a:p>
      </dgm:t>
    </dgm:pt>
    <dgm:pt modelId="{6545706F-D1C5-4FBE-AB9A-5970A4152E70}" type="parTrans" cxnId="{C352AB3B-EDA6-4DAB-A318-79042C806F56}">
      <dgm:prSet/>
      <dgm:spPr/>
      <dgm:t>
        <a:bodyPr/>
        <a:lstStyle/>
        <a:p>
          <a:endParaRPr lang="en-GB"/>
        </a:p>
      </dgm:t>
    </dgm:pt>
    <dgm:pt modelId="{DAF85AD9-BD37-45F2-80C6-27BE707411DB}" type="sibTrans" cxnId="{C352AB3B-EDA6-4DAB-A318-79042C806F56}">
      <dgm:prSet/>
      <dgm:spPr/>
      <dgm:t>
        <a:bodyPr/>
        <a:lstStyle/>
        <a:p>
          <a:endParaRPr lang="en-GB"/>
        </a:p>
      </dgm:t>
    </dgm:pt>
    <dgm:pt modelId="{1FE89AAD-2C6A-4C87-92BF-0D8B34175C72}">
      <dgm:prSet/>
      <dgm:spPr>
        <a:solidFill>
          <a:srgbClr val="C00000"/>
        </a:solidFill>
      </dgm:spPr>
      <dgm:t>
        <a:bodyPr/>
        <a:lstStyle/>
        <a:p>
          <a:r>
            <a:rPr lang="en-GB" dirty="0"/>
            <a:t>Physical Fitness</a:t>
          </a:r>
        </a:p>
      </dgm:t>
    </dgm:pt>
    <dgm:pt modelId="{A177D0F7-508F-4FB1-A5F8-72EFD404CF32}" type="parTrans" cxnId="{9ECC8486-9102-468B-A492-F737A80A3F8F}">
      <dgm:prSet/>
      <dgm:spPr/>
      <dgm:t>
        <a:bodyPr/>
        <a:lstStyle/>
        <a:p>
          <a:endParaRPr lang="en-GB"/>
        </a:p>
      </dgm:t>
    </dgm:pt>
    <dgm:pt modelId="{A74DE47A-BE2C-4450-90FF-27ED5ACECA9D}" type="sibTrans" cxnId="{9ECC8486-9102-468B-A492-F737A80A3F8F}">
      <dgm:prSet/>
      <dgm:spPr/>
      <dgm:t>
        <a:bodyPr/>
        <a:lstStyle/>
        <a:p>
          <a:endParaRPr lang="en-GB"/>
        </a:p>
      </dgm:t>
    </dgm:pt>
    <dgm:pt modelId="{66B1138F-2BD8-4875-A6DE-54FE8CBC729A}" type="pres">
      <dgm:prSet presAssocID="{F903E69B-218D-480C-A8DE-395D63641D9E}" presName="diagram" presStyleCnt="0">
        <dgm:presLayoutVars>
          <dgm:dir/>
          <dgm:resizeHandles val="exact"/>
        </dgm:presLayoutVars>
      </dgm:prSet>
      <dgm:spPr/>
    </dgm:pt>
    <dgm:pt modelId="{01FCBED6-8BFC-45B0-A2FD-33BE0CBAC98B}" type="pres">
      <dgm:prSet presAssocID="{FE6A756D-A43E-4DC1-9AB4-E52ECF05E241}" presName="node" presStyleLbl="node1" presStyleIdx="0" presStyleCnt="9">
        <dgm:presLayoutVars>
          <dgm:bulletEnabled val="1"/>
        </dgm:presLayoutVars>
      </dgm:prSet>
      <dgm:spPr/>
    </dgm:pt>
    <dgm:pt modelId="{4B053C99-1C73-47FE-B7B2-40A14CAF9ED3}" type="pres">
      <dgm:prSet presAssocID="{A16AFB72-DA60-49D2-B787-2BB6F23299D3}" presName="sibTrans" presStyleCnt="0"/>
      <dgm:spPr/>
    </dgm:pt>
    <dgm:pt modelId="{D7ABD127-D5A5-4EB0-A0F9-788CDCF20EC8}" type="pres">
      <dgm:prSet presAssocID="{162B4956-F7F3-42BD-8CDC-BF9D047EE7F8}" presName="node" presStyleLbl="node1" presStyleIdx="1" presStyleCnt="9">
        <dgm:presLayoutVars>
          <dgm:bulletEnabled val="1"/>
        </dgm:presLayoutVars>
      </dgm:prSet>
      <dgm:spPr/>
    </dgm:pt>
    <dgm:pt modelId="{31DCD9C7-2AD8-4026-8D15-846389886DE9}" type="pres">
      <dgm:prSet presAssocID="{BC18C187-6BC7-4D3D-9F21-FEE208D6A7DB}" presName="sibTrans" presStyleCnt="0"/>
      <dgm:spPr/>
    </dgm:pt>
    <dgm:pt modelId="{3F8C8737-9AFC-4B4E-900F-6678FA29D2C9}" type="pres">
      <dgm:prSet presAssocID="{2299BDC4-33F4-4C83-9AA8-1515AF27D22F}" presName="node" presStyleLbl="node1" presStyleIdx="2" presStyleCnt="9">
        <dgm:presLayoutVars>
          <dgm:bulletEnabled val="1"/>
        </dgm:presLayoutVars>
      </dgm:prSet>
      <dgm:spPr/>
    </dgm:pt>
    <dgm:pt modelId="{AB204924-16F4-4260-9219-79570CBD81B1}" type="pres">
      <dgm:prSet presAssocID="{1FB499A4-34F1-4F26-B9B8-914D1C6A7272}" presName="sibTrans" presStyleCnt="0"/>
      <dgm:spPr/>
    </dgm:pt>
    <dgm:pt modelId="{7034EBFA-EFF6-45CC-9B3E-128B690C428F}" type="pres">
      <dgm:prSet presAssocID="{A685D13F-82A7-4C43-84EA-DD0AF4F2C9F5}" presName="node" presStyleLbl="node1" presStyleIdx="3" presStyleCnt="9">
        <dgm:presLayoutVars>
          <dgm:bulletEnabled val="1"/>
        </dgm:presLayoutVars>
      </dgm:prSet>
      <dgm:spPr/>
    </dgm:pt>
    <dgm:pt modelId="{5D575B42-ADA0-4C0D-A518-68CDE8729C8F}" type="pres">
      <dgm:prSet presAssocID="{DAF85AD9-BD37-45F2-80C6-27BE707411DB}" presName="sibTrans" presStyleCnt="0"/>
      <dgm:spPr/>
    </dgm:pt>
    <dgm:pt modelId="{2CCCFA9B-CEAE-4D5D-A0A9-0AD3AB65B7D7}" type="pres">
      <dgm:prSet presAssocID="{1FE89AAD-2C6A-4C87-92BF-0D8B34175C72}" presName="node" presStyleLbl="node1" presStyleIdx="4" presStyleCnt="9">
        <dgm:presLayoutVars>
          <dgm:bulletEnabled val="1"/>
        </dgm:presLayoutVars>
      </dgm:prSet>
      <dgm:spPr/>
    </dgm:pt>
    <dgm:pt modelId="{3CB4CBB9-0699-44B5-A5DD-5A0E9C0E50DA}" type="pres">
      <dgm:prSet presAssocID="{A74DE47A-BE2C-4450-90FF-27ED5ACECA9D}" presName="sibTrans" presStyleCnt="0"/>
      <dgm:spPr/>
    </dgm:pt>
    <dgm:pt modelId="{4F519824-F427-477C-BE72-AC16F4F3E7C4}" type="pres">
      <dgm:prSet presAssocID="{F991CA29-F082-4454-8645-ACC011ACFA8F}" presName="node" presStyleLbl="node1" presStyleIdx="5" presStyleCnt="9">
        <dgm:presLayoutVars>
          <dgm:bulletEnabled val="1"/>
        </dgm:presLayoutVars>
      </dgm:prSet>
      <dgm:spPr/>
    </dgm:pt>
    <dgm:pt modelId="{033AF1FD-09D4-4F6A-9BF4-79715676DEFF}" type="pres">
      <dgm:prSet presAssocID="{B6F04D12-D586-4F99-9864-EFEC52EF3027}" presName="sibTrans" presStyleCnt="0"/>
      <dgm:spPr/>
    </dgm:pt>
    <dgm:pt modelId="{230CD770-F5F2-4E90-861F-D9AF8E1DD51F}" type="pres">
      <dgm:prSet presAssocID="{E927279E-3C9B-443F-80D3-ADD680FAA619}" presName="node" presStyleLbl="node1" presStyleIdx="6" presStyleCnt="9">
        <dgm:presLayoutVars>
          <dgm:bulletEnabled val="1"/>
        </dgm:presLayoutVars>
      </dgm:prSet>
      <dgm:spPr/>
    </dgm:pt>
    <dgm:pt modelId="{42DEE34B-4817-4742-9BC6-D8295392383A}" type="pres">
      <dgm:prSet presAssocID="{ACE96AF7-B023-43A9-8C15-1B3440286C33}" presName="sibTrans" presStyleCnt="0"/>
      <dgm:spPr/>
    </dgm:pt>
    <dgm:pt modelId="{98D19B64-3645-4A5F-98E1-3CC24719A412}" type="pres">
      <dgm:prSet presAssocID="{41C85696-F98C-4394-87C2-334F22F0124E}" presName="node" presStyleLbl="node1" presStyleIdx="7" presStyleCnt="9">
        <dgm:presLayoutVars>
          <dgm:bulletEnabled val="1"/>
        </dgm:presLayoutVars>
      </dgm:prSet>
      <dgm:spPr/>
    </dgm:pt>
    <dgm:pt modelId="{044A35B5-5C02-4FE3-BC98-936AFCC4622F}" type="pres">
      <dgm:prSet presAssocID="{985E703B-5594-459B-89DF-B339DB2F56AC}" presName="sibTrans" presStyleCnt="0"/>
      <dgm:spPr/>
    </dgm:pt>
    <dgm:pt modelId="{8206AF6B-D2D3-4363-BA91-8F25CA784C55}" type="pres">
      <dgm:prSet presAssocID="{268E8070-C918-4992-B792-1B20600DA0C6}" presName="node" presStyleLbl="node1" presStyleIdx="8" presStyleCnt="9">
        <dgm:presLayoutVars>
          <dgm:bulletEnabled val="1"/>
        </dgm:presLayoutVars>
      </dgm:prSet>
      <dgm:spPr/>
    </dgm:pt>
  </dgm:ptLst>
  <dgm:cxnLst>
    <dgm:cxn modelId="{98668A00-6681-44D8-9353-8BBF9E00E5E3}" type="presOf" srcId="{2299BDC4-33F4-4C83-9AA8-1515AF27D22F}" destId="{3F8C8737-9AFC-4B4E-900F-6678FA29D2C9}" srcOrd="0" destOrd="0" presId="urn:microsoft.com/office/officeart/2005/8/layout/default"/>
    <dgm:cxn modelId="{14006E17-C96D-403E-8431-4140A8260AE2}" type="presOf" srcId="{E927279E-3C9B-443F-80D3-ADD680FAA619}" destId="{230CD770-F5F2-4E90-861F-D9AF8E1DD51F}" srcOrd="0" destOrd="0" presId="urn:microsoft.com/office/officeart/2005/8/layout/default"/>
    <dgm:cxn modelId="{09143D1D-61B7-4721-AD46-7114A1210F7F}" type="presOf" srcId="{162B4956-F7F3-42BD-8CDC-BF9D047EE7F8}" destId="{D7ABD127-D5A5-4EB0-A0F9-788CDCF20EC8}" srcOrd="0" destOrd="0" presId="urn:microsoft.com/office/officeart/2005/8/layout/default"/>
    <dgm:cxn modelId="{C352AB3B-EDA6-4DAB-A318-79042C806F56}" srcId="{F903E69B-218D-480C-A8DE-395D63641D9E}" destId="{A685D13F-82A7-4C43-84EA-DD0AF4F2C9F5}" srcOrd="3" destOrd="0" parTransId="{6545706F-D1C5-4FBE-AB9A-5970A4152E70}" sibTransId="{DAF85AD9-BD37-45F2-80C6-27BE707411DB}"/>
    <dgm:cxn modelId="{CC17C93F-ABB6-4B88-86E6-66694DFB6771}" srcId="{F903E69B-218D-480C-A8DE-395D63641D9E}" destId="{268E8070-C918-4992-B792-1B20600DA0C6}" srcOrd="8" destOrd="0" parTransId="{4B4A6459-D87F-46BE-8EC0-B8E68237C098}" sibTransId="{F560585A-4C91-4964-BC4A-64CD3AB48D19}"/>
    <dgm:cxn modelId="{B87BA95B-7101-4816-AF01-070CBA0666AD}" type="presOf" srcId="{FE6A756D-A43E-4DC1-9AB4-E52ECF05E241}" destId="{01FCBED6-8BFC-45B0-A2FD-33BE0CBAC98B}" srcOrd="0" destOrd="0" presId="urn:microsoft.com/office/officeart/2005/8/layout/default"/>
    <dgm:cxn modelId="{D30D4845-CD3B-4D37-9F44-AC6DFC172F4F}" type="presOf" srcId="{A685D13F-82A7-4C43-84EA-DD0AF4F2C9F5}" destId="{7034EBFA-EFF6-45CC-9B3E-128B690C428F}" srcOrd="0" destOrd="0" presId="urn:microsoft.com/office/officeart/2005/8/layout/default"/>
    <dgm:cxn modelId="{39A27845-44BF-4CF5-9D30-5BAFD9947279}" srcId="{F903E69B-218D-480C-A8DE-395D63641D9E}" destId="{41C85696-F98C-4394-87C2-334F22F0124E}" srcOrd="7" destOrd="0" parTransId="{12D2908B-E3E1-4B64-8B66-08C9532DFE0F}" sibTransId="{985E703B-5594-459B-89DF-B339DB2F56AC}"/>
    <dgm:cxn modelId="{7203277C-B0A8-4CFF-8F9B-F445C45C77FE}" type="presOf" srcId="{268E8070-C918-4992-B792-1B20600DA0C6}" destId="{8206AF6B-D2D3-4363-BA91-8F25CA784C55}" srcOrd="0" destOrd="0" presId="urn:microsoft.com/office/officeart/2005/8/layout/default"/>
    <dgm:cxn modelId="{DA1FE880-A4F6-4C9B-94A4-DCFA8D292507}" type="presOf" srcId="{1FE89AAD-2C6A-4C87-92BF-0D8B34175C72}" destId="{2CCCFA9B-CEAE-4D5D-A0A9-0AD3AB65B7D7}" srcOrd="0" destOrd="0" presId="urn:microsoft.com/office/officeart/2005/8/layout/default"/>
    <dgm:cxn modelId="{931FF480-3C7E-4E16-AF0A-ABF58653F95E}" srcId="{F903E69B-218D-480C-A8DE-395D63641D9E}" destId="{E927279E-3C9B-443F-80D3-ADD680FAA619}" srcOrd="6" destOrd="0" parTransId="{C4D1E2A1-9088-404F-9A46-0F50F9F042EF}" sibTransId="{ACE96AF7-B023-43A9-8C15-1B3440286C33}"/>
    <dgm:cxn modelId="{9ECC8486-9102-468B-A492-F737A80A3F8F}" srcId="{F903E69B-218D-480C-A8DE-395D63641D9E}" destId="{1FE89AAD-2C6A-4C87-92BF-0D8B34175C72}" srcOrd="4" destOrd="0" parTransId="{A177D0F7-508F-4FB1-A5F8-72EFD404CF32}" sibTransId="{A74DE47A-BE2C-4450-90FF-27ED5ACECA9D}"/>
    <dgm:cxn modelId="{2A8424AB-CFA6-4751-8F42-27A35249D602}" type="presOf" srcId="{F903E69B-218D-480C-A8DE-395D63641D9E}" destId="{66B1138F-2BD8-4875-A6DE-54FE8CBC729A}" srcOrd="0" destOrd="0" presId="urn:microsoft.com/office/officeart/2005/8/layout/default"/>
    <dgm:cxn modelId="{C6C2A7AD-D393-4862-AFD8-21B1C2FA533C}" srcId="{F903E69B-218D-480C-A8DE-395D63641D9E}" destId="{2299BDC4-33F4-4C83-9AA8-1515AF27D22F}" srcOrd="2" destOrd="0" parTransId="{8168960D-3E75-4E85-BE24-02681C628B48}" sibTransId="{1FB499A4-34F1-4F26-B9B8-914D1C6A7272}"/>
    <dgm:cxn modelId="{5261BCC0-59C5-4EE1-8714-4D71D0FCF08B}" srcId="{F903E69B-218D-480C-A8DE-395D63641D9E}" destId="{F991CA29-F082-4454-8645-ACC011ACFA8F}" srcOrd="5" destOrd="0" parTransId="{D384EB78-F6D8-448D-861C-CCDBE40630B9}" sibTransId="{B6F04D12-D586-4F99-9864-EFEC52EF3027}"/>
    <dgm:cxn modelId="{7A6E70C5-676B-46A2-A924-72E02E02D475}" type="presOf" srcId="{F991CA29-F082-4454-8645-ACC011ACFA8F}" destId="{4F519824-F427-477C-BE72-AC16F4F3E7C4}" srcOrd="0" destOrd="0" presId="urn:microsoft.com/office/officeart/2005/8/layout/default"/>
    <dgm:cxn modelId="{029049E6-6C4C-4248-A38C-66949E9F320D}" srcId="{F903E69B-218D-480C-A8DE-395D63641D9E}" destId="{FE6A756D-A43E-4DC1-9AB4-E52ECF05E241}" srcOrd="0" destOrd="0" parTransId="{2E18A48E-E0CC-475C-AED0-6E35655192F4}" sibTransId="{A16AFB72-DA60-49D2-B787-2BB6F23299D3}"/>
    <dgm:cxn modelId="{2B4068F4-9597-4B3E-9113-D8533BDF2B94}" srcId="{F903E69B-218D-480C-A8DE-395D63641D9E}" destId="{162B4956-F7F3-42BD-8CDC-BF9D047EE7F8}" srcOrd="1" destOrd="0" parTransId="{857C07E1-C161-4AFE-BE86-B645816ECB1D}" sibTransId="{BC18C187-6BC7-4D3D-9F21-FEE208D6A7DB}"/>
    <dgm:cxn modelId="{0C5B60FF-0E48-4623-84AC-73CC4A8439F8}" type="presOf" srcId="{41C85696-F98C-4394-87C2-334F22F0124E}" destId="{98D19B64-3645-4A5F-98E1-3CC24719A412}" srcOrd="0" destOrd="0" presId="urn:microsoft.com/office/officeart/2005/8/layout/default"/>
    <dgm:cxn modelId="{29E74798-F1F4-400D-9B53-04B3621F8C5A}" type="presParOf" srcId="{66B1138F-2BD8-4875-A6DE-54FE8CBC729A}" destId="{01FCBED6-8BFC-45B0-A2FD-33BE0CBAC98B}" srcOrd="0" destOrd="0" presId="urn:microsoft.com/office/officeart/2005/8/layout/default"/>
    <dgm:cxn modelId="{3B867A11-EE93-4889-A506-6F00A1CBA18A}" type="presParOf" srcId="{66B1138F-2BD8-4875-A6DE-54FE8CBC729A}" destId="{4B053C99-1C73-47FE-B7B2-40A14CAF9ED3}" srcOrd="1" destOrd="0" presId="urn:microsoft.com/office/officeart/2005/8/layout/default"/>
    <dgm:cxn modelId="{88D83BCB-1708-4977-9645-FF73B7EB9FFB}" type="presParOf" srcId="{66B1138F-2BD8-4875-A6DE-54FE8CBC729A}" destId="{D7ABD127-D5A5-4EB0-A0F9-788CDCF20EC8}" srcOrd="2" destOrd="0" presId="urn:microsoft.com/office/officeart/2005/8/layout/default"/>
    <dgm:cxn modelId="{2351C135-2134-400A-B2CD-B78F0C46419C}" type="presParOf" srcId="{66B1138F-2BD8-4875-A6DE-54FE8CBC729A}" destId="{31DCD9C7-2AD8-4026-8D15-846389886DE9}" srcOrd="3" destOrd="0" presId="urn:microsoft.com/office/officeart/2005/8/layout/default"/>
    <dgm:cxn modelId="{753923FC-BCA1-41A1-B312-79D4D2CB66EF}" type="presParOf" srcId="{66B1138F-2BD8-4875-A6DE-54FE8CBC729A}" destId="{3F8C8737-9AFC-4B4E-900F-6678FA29D2C9}" srcOrd="4" destOrd="0" presId="urn:microsoft.com/office/officeart/2005/8/layout/default"/>
    <dgm:cxn modelId="{3C6850EA-2546-4DB0-A9D0-9AD7DC4C2F19}" type="presParOf" srcId="{66B1138F-2BD8-4875-A6DE-54FE8CBC729A}" destId="{AB204924-16F4-4260-9219-79570CBD81B1}" srcOrd="5" destOrd="0" presId="urn:microsoft.com/office/officeart/2005/8/layout/default"/>
    <dgm:cxn modelId="{2D0163AB-14C4-4388-A8BD-5F6AA08388C0}" type="presParOf" srcId="{66B1138F-2BD8-4875-A6DE-54FE8CBC729A}" destId="{7034EBFA-EFF6-45CC-9B3E-128B690C428F}" srcOrd="6" destOrd="0" presId="urn:microsoft.com/office/officeart/2005/8/layout/default"/>
    <dgm:cxn modelId="{947FB7F0-160F-48E6-8447-998BC1F9D5B1}" type="presParOf" srcId="{66B1138F-2BD8-4875-A6DE-54FE8CBC729A}" destId="{5D575B42-ADA0-4C0D-A518-68CDE8729C8F}" srcOrd="7" destOrd="0" presId="urn:microsoft.com/office/officeart/2005/8/layout/default"/>
    <dgm:cxn modelId="{802EE82A-0F44-4781-BA98-1AB539050B84}" type="presParOf" srcId="{66B1138F-2BD8-4875-A6DE-54FE8CBC729A}" destId="{2CCCFA9B-CEAE-4D5D-A0A9-0AD3AB65B7D7}" srcOrd="8" destOrd="0" presId="urn:microsoft.com/office/officeart/2005/8/layout/default"/>
    <dgm:cxn modelId="{F8E3A9F9-82B7-48C0-857A-917A155E84D8}" type="presParOf" srcId="{66B1138F-2BD8-4875-A6DE-54FE8CBC729A}" destId="{3CB4CBB9-0699-44B5-A5DD-5A0E9C0E50DA}" srcOrd="9" destOrd="0" presId="urn:microsoft.com/office/officeart/2005/8/layout/default"/>
    <dgm:cxn modelId="{DACB72D2-BBC2-4464-B766-C621DF8504E5}" type="presParOf" srcId="{66B1138F-2BD8-4875-A6DE-54FE8CBC729A}" destId="{4F519824-F427-477C-BE72-AC16F4F3E7C4}" srcOrd="10" destOrd="0" presId="urn:microsoft.com/office/officeart/2005/8/layout/default"/>
    <dgm:cxn modelId="{1A6409DA-49FD-435F-BFD4-2C51D5DE6210}" type="presParOf" srcId="{66B1138F-2BD8-4875-A6DE-54FE8CBC729A}" destId="{033AF1FD-09D4-4F6A-9BF4-79715676DEFF}" srcOrd="11" destOrd="0" presId="urn:microsoft.com/office/officeart/2005/8/layout/default"/>
    <dgm:cxn modelId="{36A6B45B-C6BC-46EE-B603-1D0BA2BA0837}" type="presParOf" srcId="{66B1138F-2BD8-4875-A6DE-54FE8CBC729A}" destId="{230CD770-F5F2-4E90-861F-D9AF8E1DD51F}" srcOrd="12" destOrd="0" presId="urn:microsoft.com/office/officeart/2005/8/layout/default"/>
    <dgm:cxn modelId="{3F743B91-D09A-4165-B585-E920E1323F3C}" type="presParOf" srcId="{66B1138F-2BD8-4875-A6DE-54FE8CBC729A}" destId="{42DEE34B-4817-4742-9BC6-D8295392383A}" srcOrd="13" destOrd="0" presId="urn:microsoft.com/office/officeart/2005/8/layout/default"/>
    <dgm:cxn modelId="{6DB577E0-507C-4427-964D-DB19C68ACEBD}" type="presParOf" srcId="{66B1138F-2BD8-4875-A6DE-54FE8CBC729A}" destId="{98D19B64-3645-4A5F-98E1-3CC24719A412}" srcOrd="14" destOrd="0" presId="urn:microsoft.com/office/officeart/2005/8/layout/default"/>
    <dgm:cxn modelId="{52895417-14EB-44F7-80E8-EC1C6399AF53}" type="presParOf" srcId="{66B1138F-2BD8-4875-A6DE-54FE8CBC729A}" destId="{044A35B5-5C02-4FE3-BC98-936AFCC4622F}" srcOrd="15" destOrd="0" presId="urn:microsoft.com/office/officeart/2005/8/layout/default"/>
    <dgm:cxn modelId="{0005AD66-2569-4B7D-8FF9-6C429342501B}" type="presParOf" srcId="{66B1138F-2BD8-4875-A6DE-54FE8CBC729A}" destId="{8206AF6B-D2D3-4363-BA91-8F25CA784C5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F9F51-3337-476E-B269-77870BDDCA88}" type="doc">
      <dgm:prSet loTypeId="urn:microsoft.com/office/officeart/2005/8/layout/hProcess9" loCatId="process" qsTypeId="urn:microsoft.com/office/officeart/2005/8/quickstyle/simple1" qsCatId="simple" csTypeId="urn:microsoft.com/office/officeart/2005/8/colors/accent1_2" csCatId="accent1" phldr="1"/>
      <dgm:spPr/>
    </dgm:pt>
    <dgm:pt modelId="{F18D5D6C-BE0A-4835-B4B8-35BD56D51E6C}">
      <dgm:prSet phldrT="[Text]"/>
      <dgm:spPr>
        <a:solidFill>
          <a:schemeClr val="accent1">
            <a:lumMod val="40000"/>
            <a:lumOff val="60000"/>
          </a:schemeClr>
        </a:solidFill>
      </dgm:spPr>
      <dgm:t>
        <a:bodyPr/>
        <a:lstStyle/>
        <a:p>
          <a:r>
            <a:rPr lang="en-GB" dirty="0"/>
            <a:t>Concept</a:t>
          </a:r>
          <a:endParaRPr lang="en-US" dirty="0"/>
        </a:p>
      </dgm:t>
    </dgm:pt>
    <dgm:pt modelId="{F94AA1D0-8F29-4805-A1C5-9F1812EFD70B}" type="parTrans" cxnId="{53131187-88C2-4C53-BC02-431C16277FA3}">
      <dgm:prSet/>
      <dgm:spPr/>
      <dgm:t>
        <a:bodyPr/>
        <a:lstStyle/>
        <a:p>
          <a:endParaRPr lang="en-US"/>
        </a:p>
      </dgm:t>
    </dgm:pt>
    <dgm:pt modelId="{72AFC84A-B798-45D5-8AAE-87D160326EE4}" type="sibTrans" cxnId="{53131187-88C2-4C53-BC02-431C16277FA3}">
      <dgm:prSet/>
      <dgm:spPr/>
      <dgm:t>
        <a:bodyPr/>
        <a:lstStyle/>
        <a:p>
          <a:endParaRPr lang="en-US"/>
        </a:p>
      </dgm:t>
    </dgm:pt>
    <dgm:pt modelId="{7AB9EDF5-2ACF-482E-97CC-38DE4379F476}">
      <dgm:prSet phldrT="[Text]"/>
      <dgm:spPr>
        <a:solidFill>
          <a:schemeClr val="accent5">
            <a:lumMod val="60000"/>
            <a:lumOff val="40000"/>
          </a:schemeClr>
        </a:solidFill>
      </dgm:spPr>
      <dgm:t>
        <a:bodyPr/>
        <a:lstStyle/>
        <a:p>
          <a:r>
            <a:rPr lang="en-GB" dirty="0"/>
            <a:t>Prelim</a:t>
          </a:r>
          <a:endParaRPr lang="en-US" dirty="0"/>
        </a:p>
      </dgm:t>
    </dgm:pt>
    <dgm:pt modelId="{63BDFD35-1626-4225-9F64-AED73BE9FC40}" type="parTrans" cxnId="{FCC78EBF-45EA-4C4D-A3F4-3761B8D4A3B1}">
      <dgm:prSet/>
      <dgm:spPr/>
      <dgm:t>
        <a:bodyPr/>
        <a:lstStyle/>
        <a:p>
          <a:endParaRPr lang="en-US"/>
        </a:p>
      </dgm:t>
    </dgm:pt>
    <dgm:pt modelId="{C54728E5-A337-471C-9262-FAB84E01A683}" type="sibTrans" cxnId="{FCC78EBF-45EA-4C4D-A3F4-3761B8D4A3B1}">
      <dgm:prSet/>
      <dgm:spPr/>
      <dgm:t>
        <a:bodyPr/>
        <a:lstStyle/>
        <a:p>
          <a:endParaRPr lang="en-US"/>
        </a:p>
      </dgm:t>
    </dgm:pt>
    <dgm:pt modelId="{F61661EA-A09D-4706-AD1A-E95B1D98FDB9}">
      <dgm:prSet phldrT="[Text]"/>
      <dgm:spPr/>
      <dgm:t>
        <a:bodyPr/>
        <a:lstStyle/>
        <a:p>
          <a:r>
            <a:rPr lang="en-GB" dirty="0"/>
            <a:t>Detailed</a:t>
          </a:r>
          <a:endParaRPr lang="en-US" dirty="0"/>
        </a:p>
      </dgm:t>
    </dgm:pt>
    <dgm:pt modelId="{59FCCD52-4E58-4E40-8E09-A1F6E1F9869C}" type="parTrans" cxnId="{346A221B-E4B7-4C3F-A374-C7AE0AD96C99}">
      <dgm:prSet/>
      <dgm:spPr/>
      <dgm:t>
        <a:bodyPr/>
        <a:lstStyle/>
        <a:p>
          <a:endParaRPr lang="en-US"/>
        </a:p>
      </dgm:t>
    </dgm:pt>
    <dgm:pt modelId="{00B884B4-0452-49B3-B6A6-DC6907C07926}" type="sibTrans" cxnId="{346A221B-E4B7-4C3F-A374-C7AE0AD96C99}">
      <dgm:prSet/>
      <dgm:spPr/>
      <dgm:t>
        <a:bodyPr/>
        <a:lstStyle/>
        <a:p>
          <a:endParaRPr lang="en-US"/>
        </a:p>
      </dgm:t>
    </dgm:pt>
    <dgm:pt modelId="{FC2D09CB-E374-494A-B897-C9BED70F01C3}" type="pres">
      <dgm:prSet presAssocID="{E5AF9F51-3337-476E-B269-77870BDDCA88}" presName="CompostProcess" presStyleCnt="0">
        <dgm:presLayoutVars>
          <dgm:dir/>
          <dgm:resizeHandles val="exact"/>
        </dgm:presLayoutVars>
      </dgm:prSet>
      <dgm:spPr/>
    </dgm:pt>
    <dgm:pt modelId="{EF749732-EF16-437B-A749-930D4FFE0E0D}" type="pres">
      <dgm:prSet presAssocID="{E5AF9F51-3337-476E-B269-77870BDDCA88}" presName="arrow" presStyleLbl="bgShp" presStyleIdx="0" presStyleCnt="1"/>
      <dgm:spPr/>
    </dgm:pt>
    <dgm:pt modelId="{A3429735-2060-452B-A615-FB5CA082F61D}" type="pres">
      <dgm:prSet presAssocID="{E5AF9F51-3337-476E-B269-77870BDDCA88}" presName="linearProcess" presStyleCnt="0"/>
      <dgm:spPr/>
    </dgm:pt>
    <dgm:pt modelId="{3E591725-0D3D-4694-8F79-9050008C3651}" type="pres">
      <dgm:prSet presAssocID="{F18D5D6C-BE0A-4835-B4B8-35BD56D51E6C}" presName="textNode" presStyleLbl="node1" presStyleIdx="0" presStyleCnt="3">
        <dgm:presLayoutVars>
          <dgm:bulletEnabled val="1"/>
        </dgm:presLayoutVars>
      </dgm:prSet>
      <dgm:spPr/>
    </dgm:pt>
    <dgm:pt modelId="{1D76C036-E850-404E-BE2B-6988C71A9A18}" type="pres">
      <dgm:prSet presAssocID="{72AFC84A-B798-45D5-8AAE-87D160326EE4}" presName="sibTrans" presStyleCnt="0"/>
      <dgm:spPr/>
    </dgm:pt>
    <dgm:pt modelId="{758BA4E7-0428-494D-A5C4-62E96150517B}" type="pres">
      <dgm:prSet presAssocID="{7AB9EDF5-2ACF-482E-97CC-38DE4379F476}" presName="textNode" presStyleLbl="node1" presStyleIdx="1" presStyleCnt="3">
        <dgm:presLayoutVars>
          <dgm:bulletEnabled val="1"/>
        </dgm:presLayoutVars>
      </dgm:prSet>
      <dgm:spPr/>
    </dgm:pt>
    <dgm:pt modelId="{F91850F0-1ED1-4835-BC94-BD40CCEE5231}" type="pres">
      <dgm:prSet presAssocID="{C54728E5-A337-471C-9262-FAB84E01A683}" presName="sibTrans" presStyleCnt="0"/>
      <dgm:spPr/>
    </dgm:pt>
    <dgm:pt modelId="{6F9BB471-2A28-4418-B71D-A8BA6D8C0848}" type="pres">
      <dgm:prSet presAssocID="{F61661EA-A09D-4706-AD1A-E95B1D98FDB9}" presName="textNode" presStyleLbl="node1" presStyleIdx="2" presStyleCnt="3">
        <dgm:presLayoutVars>
          <dgm:bulletEnabled val="1"/>
        </dgm:presLayoutVars>
      </dgm:prSet>
      <dgm:spPr/>
    </dgm:pt>
  </dgm:ptLst>
  <dgm:cxnLst>
    <dgm:cxn modelId="{346A221B-E4B7-4C3F-A374-C7AE0AD96C99}" srcId="{E5AF9F51-3337-476E-B269-77870BDDCA88}" destId="{F61661EA-A09D-4706-AD1A-E95B1D98FDB9}" srcOrd="2" destOrd="0" parTransId="{59FCCD52-4E58-4E40-8E09-A1F6E1F9869C}" sibTransId="{00B884B4-0452-49B3-B6A6-DC6907C07926}"/>
    <dgm:cxn modelId="{63EC941D-095D-44FF-918A-27C31C090444}" type="presOf" srcId="{F61661EA-A09D-4706-AD1A-E95B1D98FDB9}" destId="{6F9BB471-2A28-4418-B71D-A8BA6D8C0848}" srcOrd="0" destOrd="0" presId="urn:microsoft.com/office/officeart/2005/8/layout/hProcess9"/>
    <dgm:cxn modelId="{1C25BD30-F522-4455-8203-840E4F06B3DC}" type="presOf" srcId="{E5AF9F51-3337-476E-B269-77870BDDCA88}" destId="{FC2D09CB-E374-494A-B897-C9BED70F01C3}" srcOrd="0" destOrd="0" presId="urn:microsoft.com/office/officeart/2005/8/layout/hProcess9"/>
    <dgm:cxn modelId="{53131187-88C2-4C53-BC02-431C16277FA3}" srcId="{E5AF9F51-3337-476E-B269-77870BDDCA88}" destId="{F18D5D6C-BE0A-4835-B4B8-35BD56D51E6C}" srcOrd="0" destOrd="0" parTransId="{F94AA1D0-8F29-4805-A1C5-9F1812EFD70B}" sibTransId="{72AFC84A-B798-45D5-8AAE-87D160326EE4}"/>
    <dgm:cxn modelId="{8000648A-8611-480A-945B-DF9E668C9328}" type="presOf" srcId="{F18D5D6C-BE0A-4835-B4B8-35BD56D51E6C}" destId="{3E591725-0D3D-4694-8F79-9050008C3651}" srcOrd="0" destOrd="0" presId="urn:microsoft.com/office/officeart/2005/8/layout/hProcess9"/>
    <dgm:cxn modelId="{FCC78EBF-45EA-4C4D-A3F4-3761B8D4A3B1}" srcId="{E5AF9F51-3337-476E-B269-77870BDDCA88}" destId="{7AB9EDF5-2ACF-482E-97CC-38DE4379F476}" srcOrd="1" destOrd="0" parTransId="{63BDFD35-1626-4225-9F64-AED73BE9FC40}" sibTransId="{C54728E5-A337-471C-9262-FAB84E01A683}"/>
    <dgm:cxn modelId="{05ADEECD-D0CE-405E-B2A4-C1F86E08E104}" type="presOf" srcId="{7AB9EDF5-2ACF-482E-97CC-38DE4379F476}" destId="{758BA4E7-0428-494D-A5C4-62E96150517B}" srcOrd="0" destOrd="0" presId="urn:microsoft.com/office/officeart/2005/8/layout/hProcess9"/>
    <dgm:cxn modelId="{8ABD6AB5-2B9D-4C46-83C8-5097866E3BC3}" type="presParOf" srcId="{FC2D09CB-E374-494A-B897-C9BED70F01C3}" destId="{EF749732-EF16-437B-A749-930D4FFE0E0D}" srcOrd="0" destOrd="0" presId="urn:microsoft.com/office/officeart/2005/8/layout/hProcess9"/>
    <dgm:cxn modelId="{00D74140-10EA-457F-8D49-EDE90C01610C}" type="presParOf" srcId="{FC2D09CB-E374-494A-B897-C9BED70F01C3}" destId="{A3429735-2060-452B-A615-FB5CA082F61D}" srcOrd="1" destOrd="0" presId="urn:microsoft.com/office/officeart/2005/8/layout/hProcess9"/>
    <dgm:cxn modelId="{9BD998A7-A585-497D-ADE6-9F5002AE67BD}" type="presParOf" srcId="{A3429735-2060-452B-A615-FB5CA082F61D}" destId="{3E591725-0D3D-4694-8F79-9050008C3651}" srcOrd="0" destOrd="0" presId="urn:microsoft.com/office/officeart/2005/8/layout/hProcess9"/>
    <dgm:cxn modelId="{3BE0A0B7-7565-45C5-9E6F-A2173C33D7AA}" type="presParOf" srcId="{A3429735-2060-452B-A615-FB5CA082F61D}" destId="{1D76C036-E850-404E-BE2B-6988C71A9A18}" srcOrd="1" destOrd="0" presId="urn:microsoft.com/office/officeart/2005/8/layout/hProcess9"/>
    <dgm:cxn modelId="{0B2A2973-ABD2-4D1D-BDA0-0F360AFDF596}" type="presParOf" srcId="{A3429735-2060-452B-A615-FB5CA082F61D}" destId="{758BA4E7-0428-494D-A5C4-62E96150517B}" srcOrd="2" destOrd="0" presId="urn:microsoft.com/office/officeart/2005/8/layout/hProcess9"/>
    <dgm:cxn modelId="{07EE00E8-5DEE-4725-B2D8-CB9F88A6B43D}" type="presParOf" srcId="{A3429735-2060-452B-A615-FB5CA082F61D}" destId="{F91850F0-1ED1-4835-BC94-BD40CCEE5231}" srcOrd="3" destOrd="0" presId="urn:microsoft.com/office/officeart/2005/8/layout/hProcess9"/>
    <dgm:cxn modelId="{A18B8E47-64B8-42C7-AE10-CD9B1E70879B}" type="presParOf" srcId="{A3429735-2060-452B-A615-FB5CA082F61D}" destId="{6F9BB471-2A28-4418-B71D-A8BA6D8C084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6089-059F-4546-A514-2CBE8097FE85}">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80E41-3D25-4CB5-8FA3-EB985E0A1E1C}">
      <dsp:nvSpPr>
        <dsp:cNvPr id="0" name=""/>
        <dsp:cNvSpPr/>
      </dsp:nvSpPr>
      <dsp:spPr>
        <a:xfrm>
          <a:off x="1280160" y="264160"/>
          <a:ext cx="1625600" cy="162560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Bringing all lighting requirements together in one place</a:t>
          </a:r>
          <a:endParaRPr lang="en-US" sz="1900" kern="1200" dirty="0"/>
        </a:p>
      </dsp:txBody>
      <dsp:txXfrm>
        <a:off x="1359515" y="343515"/>
        <a:ext cx="1466890" cy="1466890"/>
      </dsp:txXfrm>
    </dsp:sp>
    <dsp:sp modelId="{31507EBB-31AE-434D-ABFC-A2F8CBE74002}">
      <dsp:nvSpPr>
        <dsp:cNvPr id="0" name=""/>
        <dsp:cNvSpPr/>
      </dsp:nvSpPr>
      <dsp:spPr>
        <a:xfrm>
          <a:off x="3190240" y="264160"/>
          <a:ext cx="1625600" cy="16256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Sets out TII lighting policies</a:t>
          </a:r>
          <a:endParaRPr lang="en-US" sz="1900" kern="1200" dirty="0"/>
        </a:p>
      </dsp:txBody>
      <dsp:txXfrm>
        <a:off x="3269595" y="343515"/>
        <a:ext cx="1466890" cy="1466890"/>
      </dsp:txXfrm>
    </dsp:sp>
    <dsp:sp modelId="{BA8D8737-7F60-4444-AF0E-1A99617343FF}">
      <dsp:nvSpPr>
        <dsp:cNvPr id="0" name=""/>
        <dsp:cNvSpPr/>
      </dsp:nvSpPr>
      <dsp:spPr>
        <a:xfrm>
          <a:off x="1280160" y="2174240"/>
          <a:ext cx="1625600" cy="1625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Uses Industry Best Practice</a:t>
          </a:r>
          <a:endParaRPr lang="en-US" sz="1900" kern="1200" dirty="0"/>
        </a:p>
      </dsp:txBody>
      <dsp:txXfrm>
        <a:off x="1359515" y="2253595"/>
        <a:ext cx="1466890" cy="1466890"/>
      </dsp:txXfrm>
    </dsp:sp>
    <dsp:sp modelId="{54358573-6FE2-4161-ACAF-FD456C6B010A}">
      <dsp:nvSpPr>
        <dsp:cNvPr id="0" name=""/>
        <dsp:cNvSpPr/>
      </dsp:nvSpPr>
      <dsp:spPr>
        <a:xfrm>
          <a:off x="3190240" y="2174240"/>
          <a:ext cx="1625600" cy="162560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 balanced approach when considering lighting</a:t>
          </a:r>
          <a:endParaRPr lang="en-US" sz="1900" kern="1200" dirty="0"/>
        </a:p>
      </dsp:txBody>
      <dsp:txXfrm>
        <a:off x="3269595" y="2253595"/>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CBED6-8BFC-45B0-A2FD-33BE0CBAC98B}">
      <dsp:nvSpPr>
        <dsp:cNvPr id="0" name=""/>
        <dsp:cNvSpPr/>
      </dsp:nvSpPr>
      <dsp:spPr>
        <a:xfrm>
          <a:off x="0" y="126999"/>
          <a:ext cx="1904999" cy="1143000"/>
        </a:xfrm>
        <a:prstGeom prst="rect">
          <a:avLst/>
        </a:prstGeom>
        <a:solidFill>
          <a:srgbClr val="FFC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Landscape</a:t>
          </a:r>
        </a:p>
      </dsp:txBody>
      <dsp:txXfrm>
        <a:off x="0" y="126999"/>
        <a:ext cx="1904999" cy="1143000"/>
      </dsp:txXfrm>
    </dsp:sp>
    <dsp:sp modelId="{D7ABD127-D5A5-4EB0-A0F9-788CDCF20EC8}">
      <dsp:nvSpPr>
        <dsp:cNvPr id="0" name=""/>
        <dsp:cNvSpPr/>
      </dsp:nvSpPr>
      <dsp:spPr>
        <a:xfrm>
          <a:off x="2095500" y="126999"/>
          <a:ext cx="1904999" cy="1143000"/>
        </a:xfrm>
        <a:prstGeom prst="rect">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Townscape</a:t>
          </a:r>
        </a:p>
      </dsp:txBody>
      <dsp:txXfrm>
        <a:off x="2095500" y="126999"/>
        <a:ext cx="1904999" cy="1143000"/>
      </dsp:txXfrm>
    </dsp:sp>
    <dsp:sp modelId="{3F8C8737-9AFC-4B4E-900F-6678FA29D2C9}">
      <dsp:nvSpPr>
        <dsp:cNvPr id="0" name=""/>
        <dsp:cNvSpPr/>
      </dsp:nvSpPr>
      <dsp:spPr>
        <a:xfrm>
          <a:off x="4191000" y="126999"/>
          <a:ext cx="1904999" cy="1143000"/>
        </a:xfrm>
        <a:prstGeom prst="rect">
          <a:avLst/>
        </a:prstGeom>
        <a:solidFill>
          <a:srgbClr val="00B0F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Safety</a:t>
          </a:r>
        </a:p>
      </dsp:txBody>
      <dsp:txXfrm>
        <a:off x="4191000" y="126999"/>
        <a:ext cx="1904999" cy="1143000"/>
      </dsp:txXfrm>
    </dsp:sp>
    <dsp:sp modelId="{7034EBFA-EFF6-45CC-9B3E-128B690C428F}">
      <dsp:nvSpPr>
        <dsp:cNvPr id="0" name=""/>
        <dsp:cNvSpPr/>
      </dsp:nvSpPr>
      <dsp:spPr>
        <a:xfrm>
          <a:off x="0" y="1460500"/>
          <a:ext cx="1904999" cy="1143000"/>
        </a:xfrm>
        <a:prstGeom prst="rect">
          <a:avLst/>
        </a:prstGeom>
        <a:solidFill>
          <a:schemeClr val="tx2">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Biodiversity</a:t>
          </a:r>
        </a:p>
      </dsp:txBody>
      <dsp:txXfrm>
        <a:off x="0" y="1460500"/>
        <a:ext cx="1904999" cy="1143000"/>
      </dsp:txXfrm>
    </dsp:sp>
    <dsp:sp modelId="{2CCCFA9B-CEAE-4D5D-A0A9-0AD3AB65B7D7}">
      <dsp:nvSpPr>
        <dsp:cNvPr id="0" name=""/>
        <dsp:cNvSpPr/>
      </dsp:nvSpPr>
      <dsp:spPr>
        <a:xfrm>
          <a:off x="2095500" y="1460499"/>
          <a:ext cx="1904999" cy="1143000"/>
        </a:xfrm>
        <a:prstGeom prst="rect">
          <a:avLst/>
        </a:prstGeom>
        <a:solidFill>
          <a:srgbClr val="C0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Physical Fitness</a:t>
          </a:r>
        </a:p>
      </dsp:txBody>
      <dsp:txXfrm>
        <a:off x="2095500" y="1460499"/>
        <a:ext cx="1904999" cy="1143000"/>
      </dsp:txXfrm>
    </dsp:sp>
    <dsp:sp modelId="{4F519824-F427-477C-BE72-AC16F4F3E7C4}">
      <dsp:nvSpPr>
        <dsp:cNvPr id="0" name=""/>
        <dsp:cNvSpPr/>
      </dsp:nvSpPr>
      <dsp:spPr>
        <a:xfrm>
          <a:off x="4191000" y="1460499"/>
          <a:ext cx="1904999" cy="11430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Journey Ambience</a:t>
          </a:r>
        </a:p>
      </dsp:txBody>
      <dsp:txXfrm>
        <a:off x="4191000" y="1460499"/>
        <a:ext cx="1904999" cy="1143000"/>
      </dsp:txXfrm>
    </dsp:sp>
    <dsp:sp modelId="{230CD770-F5F2-4E90-861F-D9AF8E1DD51F}">
      <dsp:nvSpPr>
        <dsp:cNvPr id="0" name=""/>
        <dsp:cNvSpPr/>
      </dsp:nvSpPr>
      <dsp:spPr>
        <a:xfrm>
          <a:off x="0" y="2793999"/>
          <a:ext cx="1904999" cy="1143000"/>
        </a:xfrm>
        <a:prstGeom prst="rect">
          <a:avLst/>
        </a:prstGeom>
        <a:solidFill>
          <a:srgbClr val="7030A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Security</a:t>
          </a:r>
        </a:p>
      </dsp:txBody>
      <dsp:txXfrm>
        <a:off x="0" y="2793999"/>
        <a:ext cx="1904999" cy="1143000"/>
      </dsp:txXfrm>
    </dsp:sp>
    <dsp:sp modelId="{98D19B64-3645-4A5F-98E1-3CC24719A412}">
      <dsp:nvSpPr>
        <dsp:cNvPr id="0" name=""/>
        <dsp:cNvSpPr/>
      </dsp:nvSpPr>
      <dsp:spPr>
        <a:xfrm>
          <a:off x="2095500" y="2793999"/>
          <a:ext cx="1904999" cy="1143000"/>
        </a:xfrm>
        <a:prstGeom prst="rect">
          <a:avLst/>
        </a:prstGeom>
        <a:solidFill>
          <a:srgbClr val="2121B7"/>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Severance</a:t>
          </a:r>
        </a:p>
      </dsp:txBody>
      <dsp:txXfrm>
        <a:off x="2095500" y="2793999"/>
        <a:ext cx="1904999" cy="1143000"/>
      </dsp:txXfrm>
    </dsp:sp>
    <dsp:sp modelId="{8206AF6B-D2D3-4363-BA91-8F25CA784C55}">
      <dsp:nvSpPr>
        <dsp:cNvPr id="0" name=""/>
        <dsp:cNvSpPr/>
      </dsp:nvSpPr>
      <dsp:spPr>
        <a:xfrm>
          <a:off x="4191000" y="2794000"/>
          <a:ext cx="1904999" cy="114300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Government Policy</a:t>
          </a:r>
        </a:p>
      </dsp:txBody>
      <dsp:txXfrm>
        <a:off x="4191000" y="2794000"/>
        <a:ext cx="1904999"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9732-EF16-437B-A749-930D4FFE0E0D}">
      <dsp:nvSpPr>
        <dsp:cNvPr id="0" name=""/>
        <dsp:cNvSpPr/>
      </dsp:nvSpPr>
      <dsp:spPr>
        <a:xfrm>
          <a:off x="416641" y="0"/>
          <a:ext cx="4721942" cy="36027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91725-0D3D-4694-8F79-9050008C3651}">
      <dsp:nvSpPr>
        <dsp:cNvPr id="0" name=""/>
        <dsp:cNvSpPr/>
      </dsp:nvSpPr>
      <dsp:spPr>
        <a:xfrm>
          <a:off x="169" y="1080810"/>
          <a:ext cx="1758318" cy="144108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Concept</a:t>
          </a:r>
          <a:endParaRPr lang="en-US" sz="3100" kern="1200" dirty="0"/>
        </a:p>
      </dsp:txBody>
      <dsp:txXfrm>
        <a:off x="70517" y="1151158"/>
        <a:ext cx="1617622" cy="1300385"/>
      </dsp:txXfrm>
    </dsp:sp>
    <dsp:sp modelId="{758BA4E7-0428-494D-A5C4-62E96150517B}">
      <dsp:nvSpPr>
        <dsp:cNvPr id="0" name=""/>
        <dsp:cNvSpPr/>
      </dsp:nvSpPr>
      <dsp:spPr>
        <a:xfrm>
          <a:off x="1898453" y="1080810"/>
          <a:ext cx="1758318" cy="1441081"/>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Prelim</a:t>
          </a:r>
          <a:endParaRPr lang="en-US" sz="3100" kern="1200" dirty="0"/>
        </a:p>
      </dsp:txBody>
      <dsp:txXfrm>
        <a:off x="1968801" y="1151158"/>
        <a:ext cx="1617622" cy="1300385"/>
      </dsp:txXfrm>
    </dsp:sp>
    <dsp:sp modelId="{6F9BB471-2A28-4418-B71D-A8BA6D8C0848}">
      <dsp:nvSpPr>
        <dsp:cNvPr id="0" name=""/>
        <dsp:cNvSpPr/>
      </dsp:nvSpPr>
      <dsp:spPr>
        <a:xfrm>
          <a:off x="3796737" y="1080810"/>
          <a:ext cx="1758318" cy="14410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Detailed</a:t>
          </a:r>
          <a:endParaRPr lang="en-US" sz="3100" kern="1200" dirty="0"/>
        </a:p>
      </dsp:txBody>
      <dsp:txXfrm>
        <a:off x="3867085" y="1151158"/>
        <a:ext cx="1617622" cy="130038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367FD-F4A2-44B8-B937-CE9F6586492D}" type="datetimeFigureOut">
              <a:rPr lang="en-US" smtClean="0"/>
              <a:t>5/14/2018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A4A2A-8C12-42F1-8716-A09E62A2C304}" type="slidenum">
              <a:rPr lang="en-US" smtClean="0"/>
              <a:t>‹#›</a:t>
            </a:fld>
            <a:endParaRPr lang="en-US"/>
          </a:p>
        </p:txBody>
      </p:sp>
    </p:spTree>
    <p:extLst>
      <p:ext uri="{BB962C8B-B14F-4D97-AF65-F5344CB8AC3E}">
        <p14:creationId xmlns:p14="http://schemas.microsoft.com/office/powerpoint/2010/main" val="303902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a:t>
            </a:r>
          </a:p>
          <a:p>
            <a:endParaRPr lang="en-GB" dirty="0"/>
          </a:p>
          <a:p>
            <a:r>
              <a:rPr lang="en-GB" dirty="0"/>
              <a:t>TII standards and specifications for road lighting in process of being updated.</a:t>
            </a:r>
          </a:p>
          <a:p>
            <a:endParaRPr lang="en-GB" dirty="0"/>
          </a:p>
          <a:p>
            <a:r>
              <a:rPr lang="en-GB" dirty="0"/>
              <a:t>Expected to be published in coming months.</a:t>
            </a:r>
          </a:p>
          <a:p>
            <a:endParaRPr lang="en-GB" dirty="0"/>
          </a:p>
        </p:txBody>
      </p:sp>
      <p:sp>
        <p:nvSpPr>
          <p:cNvPr id="4" name="Slide Number Placeholder 3"/>
          <p:cNvSpPr>
            <a:spLocks noGrp="1"/>
          </p:cNvSpPr>
          <p:nvPr>
            <p:ph type="sldNum" sz="quarter" idx="10"/>
          </p:nvPr>
        </p:nvSpPr>
        <p:spPr/>
        <p:txBody>
          <a:bodyPr/>
          <a:lstStyle/>
          <a:p>
            <a:fld id="{631A4A2A-8C12-42F1-8716-A09E62A2C304}" type="slidenum">
              <a:rPr lang="en-US" smtClean="0"/>
              <a:t>2</a:t>
            </a:fld>
            <a:endParaRPr lang="en-US"/>
          </a:p>
        </p:txBody>
      </p:sp>
    </p:spTree>
    <p:extLst>
      <p:ext uri="{BB962C8B-B14F-4D97-AF65-F5344CB8AC3E}">
        <p14:creationId xmlns:p14="http://schemas.microsoft.com/office/powerpoint/2010/main" val="190056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always been a lack of guidance in terms of what should be considered for the lighting at concept, preliminary and design stages.</a:t>
            </a:r>
          </a:p>
          <a:p>
            <a:endParaRPr lang="en-GB" dirty="0"/>
          </a:p>
          <a:p>
            <a:r>
              <a:rPr lang="en-GB" dirty="0"/>
              <a:t>Lighting should be undertaken by competent and experienced lighting designers.</a:t>
            </a:r>
          </a:p>
          <a:p>
            <a:endParaRPr lang="en-GB" dirty="0"/>
          </a:p>
          <a:p>
            <a:r>
              <a:rPr lang="en-GB" dirty="0"/>
              <a:t>The document helps set out the provision of information and aspects to be considered at various stages of design process.</a:t>
            </a:r>
          </a:p>
          <a:p>
            <a:endParaRPr lang="en-GB" dirty="0"/>
          </a:p>
          <a:p>
            <a:r>
              <a:rPr lang="en-GB" dirty="0"/>
              <a:t>A similar approach to the traffic signal design has been taken where designers should compile a design file that captures information.</a:t>
            </a:r>
          </a:p>
          <a:p>
            <a:endParaRPr lang="en-GB" dirty="0"/>
          </a:p>
          <a:p>
            <a:r>
              <a:rPr lang="en-GB" dirty="0"/>
              <a:t>Safety needs to be considered at all stages particularly - Forgiving Roadside, application of passive safe columns and electrical disconnection systems to ensure disconnection with 0.4 seconds</a:t>
            </a:r>
          </a:p>
          <a:p>
            <a:pPr marL="171450" indent="-171450">
              <a:buFont typeface="Arial" panose="020B0604020202020204" pitchFamily="34" charset="0"/>
              <a:buChar char="•"/>
            </a:pPr>
            <a:r>
              <a:rPr lang="en-GB" dirty="0"/>
              <a:t> </a:t>
            </a:r>
          </a:p>
          <a:p>
            <a:endParaRPr lang="en-GB" dirty="0"/>
          </a:p>
          <a:p>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11</a:t>
            </a:fld>
            <a:endParaRPr lang="en-US"/>
          </a:p>
        </p:txBody>
      </p:sp>
    </p:spTree>
    <p:extLst>
      <p:ext uri="{BB962C8B-B14F-4D97-AF65-F5344CB8AC3E}">
        <p14:creationId xmlns:p14="http://schemas.microsoft.com/office/powerpoint/2010/main" val="206398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 does not stop at just lighting the mainline highspeed road network and  junctions, roundabouts and interchanges.</a:t>
            </a:r>
          </a:p>
          <a:p>
            <a:endParaRPr lang="en-GB" dirty="0"/>
          </a:p>
          <a:p>
            <a:r>
              <a:rPr lang="en-GB" dirty="0"/>
              <a:t>The current version is very UK centric and was compiled by highways England in 2007 and really only geared towards strategic road network.</a:t>
            </a:r>
          </a:p>
          <a:p>
            <a:endParaRPr lang="en-GB" dirty="0"/>
          </a:p>
          <a:p>
            <a:endParaRPr lang="en-GB" dirty="0"/>
          </a:p>
          <a:p>
            <a:r>
              <a:rPr lang="en-GB" dirty="0"/>
              <a:t>Guidance is given in the document to the lighting of other aspects such as Pedestrian Crossings and Traffic Calming Features.</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12</a:t>
            </a:fld>
            <a:endParaRPr lang="en-US"/>
          </a:p>
        </p:txBody>
      </p:sp>
    </p:spTree>
    <p:extLst>
      <p:ext uri="{BB962C8B-B14F-4D97-AF65-F5344CB8AC3E}">
        <p14:creationId xmlns:p14="http://schemas.microsoft.com/office/powerpoint/2010/main" val="309499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Lighting assessment tools will be provided and made available on the TII website.</a:t>
            </a:r>
          </a:p>
          <a:p>
            <a:endParaRPr lang="en-GB" dirty="0"/>
          </a:p>
          <a:p>
            <a:r>
              <a:rPr lang="en-GB" dirty="0"/>
              <a:t>The one depicted is to help understand cost associated with implementing lighting on the Mainline, understanding NPV and BCR figures over a 30 year assessment period along with sensitivity analysis for different night time accident saving figures, diming profiles and traffic growth factors.</a:t>
            </a:r>
          </a:p>
          <a:p>
            <a:endParaRPr lang="en-GB" dirty="0"/>
          </a:p>
          <a:p>
            <a:r>
              <a:rPr lang="en-GB" dirty="0"/>
              <a:t>Anther assessment tool will be available but a more simplified one for Local Authorities looking for funding for ad hoc lighting </a:t>
            </a:r>
          </a:p>
        </p:txBody>
      </p:sp>
      <p:sp>
        <p:nvSpPr>
          <p:cNvPr id="4" name="Slide Number Placeholder 3"/>
          <p:cNvSpPr>
            <a:spLocks noGrp="1"/>
          </p:cNvSpPr>
          <p:nvPr>
            <p:ph type="sldNum" sz="quarter" idx="10"/>
          </p:nvPr>
        </p:nvSpPr>
        <p:spPr/>
        <p:txBody>
          <a:bodyPr/>
          <a:lstStyle/>
          <a:p>
            <a:fld id="{631A4A2A-8C12-42F1-8716-A09E62A2C304}" type="slidenum">
              <a:rPr lang="en-US" smtClean="0"/>
              <a:t>13</a:t>
            </a:fld>
            <a:endParaRPr lang="en-US"/>
          </a:p>
        </p:txBody>
      </p:sp>
    </p:spTree>
    <p:extLst>
      <p:ext uri="{BB962C8B-B14F-4D97-AF65-F5344CB8AC3E}">
        <p14:creationId xmlns:p14="http://schemas.microsoft.com/office/powerpoint/2010/main" val="118235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Already we have seen publication of the Standardised Public Lighting Inventory</a:t>
            </a:r>
          </a:p>
          <a:p>
            <a:endParaRPr lang="en-GB" dirty="0"/>
          </a:p>
          <a:p>
            <a:r>
              <a:rPr lang="en-GB" dirty="0"/>
              <a:t>- The new standard links to this and provides a template in terms of the structure/format of lighting handover documentation.</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14</a:t>
            </a:fld>
            <a:endParaRPr lang="en-US"/>
          </a:p>
        </p:txBody>
      </p:sp>
    </p:spTree>
    <p:extLst>
      <p:ext uri="{BB962C8B-B14F-4D97-AF65-F5344CB8AC3E}">
        <p14:creationId xmlns:p14="http://schemas.microsoft.com/office/powerpoint/2010/main" val="317280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 change?</a:t>
            </a:r>
          </a:p>
          <a:p>
            <a:endParaRPr lang="en-GB" dirty="0"/>
          </a:p>
          <a:p>
            <a:r>
              <a:rPr lang="en-GB" dirty="0"/>
              <a:t>Last update (early 2000s or 1990s in some cases)!</a:t>
            </a:r>
          </a:p>
          <a:p>
            <a:endParaRPr lang="en-GB" dirty="0"/>
          </a:p>
          <a:p>
            <a:r>
              <a:rPr lang="en-GB" dirty="0"/>
              <a:t>Obvious reasons are changes in the referencing of standards.</a:t>
            </a:r>
          </a:p>
          <a:p>
            <a:endParaRPr lang="en-GB" dirty="0"/>
          </a:p>
          <a:p>
            <a:r>
              <a:rPr lang="en-GB" dirty="0"/>
              <a:t>More importantly standards have changed and the existing ones do not currently match the approach taken for designing and implementing current lighting installations</a:t>
            </a:r>
          </a:p>
          <a:p>
            <a:endParaRPr lang="en-GB" dirty="0"/>
          </a:p>
          <a:p>
            <a:r>
              <a:rPr lang="en-GB" dirty="0"/>
              <a:t>A lot of the lighting information now conflicts given how much things have evolved in more recent times</a:t>
            </a:r>
          </a:p>
          <a:p>
            <a:endParaRPr lang="en-GB" dirty="0"/>
          </a:p>
          <a:p>
            <a:r>
              <a:rPr lang="en-GB" dirty="0"/>
              <a:t>Lamp technology and method of control have changed!</a:t>
            </a:r>
          </a:p>
          <a:p>
            <a:endParaRPr lang="en-GB" dirty="0"/>
          </a:p>
          <a:p>
            <a:pPr marL="171450" indent="-171450">
              <a:buFont typeface="Arial" panose="020B0604020202020204" pitchFamily="34" charset="0"/>
              <a:buChar char="•"/>
            </a:pPr>
            <a:r>
              <a:rPr lang="en-GB" dirty="0"/>
              <a:t>A move to LED from HID</a:t>
            </a:r>
          </a:p>
          <a:p>
            <a:pPr marL="171450" indent="-171450">
              <a:buFont typeface="Arial" panose="020B0604020202020204" pitchFamily="34" charset="0"/>
              <a:buChar char="•"/>
            </a:pPr>
            <a:r>
              <a:rPr lang="en-GB" dirty="0"/>
              <a:t>Application of Dimming – the right light in the right place at the right time.</a:t>
            </a:r>
          </a:p>
          <a:p>
            <a:pPr marL="171450" indent="-171450">
              <a:buFont typeface="Arial" panose="020B0604020202020204" pitchFamily="34" charset="0"/>
              <a:buChar char="•"/>
            </a:pPr>
            <a:r>
              <a:rPr lang="en-GB" dirty="0"/>
              <a:t>Drawing on best practice from organisations such as the ILP</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Improved technology requiring less visits to the roadside should minimise operatives visiting site and setting out TM which in turn should lead to a safer road!</a:t>
            </a:r>
          </a:p>
          <a:p>
            <a:endParaRPr lang="en-GB" dirty="0"/>
          </a:p>
          <a:p>
            <a:r>
              <a:rPr lang="en-GB" dirty="0"/>
              <a:t>Also a more formal and structured approach in terms of the design process and handover into maintenance.</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3</a:t>
            </a:fld>
            <a:endParaRPr lang="en-US"/>
          </a:p>
        </p:txBody>
      </p:sp>
    </p:spTree>
    <p:extLst>
      <p:ext uri="{BB962C8B-B14F-4D97-AF65-F5344CB8AC3E}">
        <p14:creationId xmlns:p14="http://schemas.microsoft.com/office/powerpoint/2010/main" val="310851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lighting documents nearing completion and to be hopefully issued soon following completion of stakeholder consultation is:</a:t>
            </a:r>
          </a:p>
          <a:p>
            <a:endParaRPr lang="en-GB" dirty="0"/>
          </a:p>
          <a:p>
            <a:r>
              <a:rPr lang="en-GB" dirty="0"/>
              <a:t>DN-LHT-03038 – TD 34 in the old DMRB speak</a:t>
            </a:r>
          </a:p>
          <a:p>
            <a:endParaRPr lang="en-GB" dirty="0"/>
          </a:p>
          <a:p>
            <a:pPr marL="171450" indent="-171450">
              <a:buFont typeface="Arial" panose="020B0604020202020204" pitchFamily="34" charset="0"/>
              <a:buChar char="•"/>
            </a:pPr>
            <a:r>
              <a:rPr lang="en-GB" dirty="0"/>
              <a:t>This proposed document is a significant re-write to the current one.</a:t>
            </a:r>
          </a:p>
          <a:p>
            <a:endParaRPr lang="en-GB" dirty="0"/>
          </a:p>
          <a:p>
            <a:pPr marL="171450" indent="-171450">
              <a:buFont typeface="Arial" panose="020B0604020202020204" pitchFamily="34" charset="0"/>
              <a:buChar char="•"/>
            </a:pPr>
            <a:r>
              <a:rPr lang="en-GB" dirty="0"/>
              <a:t>It brings all of the lighting requirements together – at present requirements are littered across many documents that have inconsistent requirements</a:t>
            </a:r>
          </a:p>
          <a:p>
            <a:endParaRPr lang="en-GB" dirty="0"/>
          </a:p>
          <a:p>
            <a:pPr marL="171450" indent="-171450">
              <a:buFont typeface="Arial" panose="020B0604020202020204" pitchFamily="34" charset="0"/>
              <a:buChar char="•"/>
            </a:pPr>
            <a:r>
              <a:rPr lang="en-GB" dirty="0"/>
              <a:t>It captures current TII lighting policies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Safety, Environmental Impact, Energy Conservation and Good practice have all been considered</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4</a:t>
            </a:fld>
            <a:endParaRPr lang="en-US"/>
          </a:p>
        </p:txBody>
      </p:sp>
    </p:spTree>
    <p:extLst>
      <p:ext uri="{BB962C8B-B14F-4D97-AF65-F5344CB8AC3E}">
        <p14:creationId xmlns:p14="http://schemas.microsoft.com/office/powerpoint/2010/main" val="422024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of road lighting needs a balanced approach.</a:t>
            </a:r>
          </a:p>
          <a:p>
            <a:endParaRPr lang="en-GB" dirty="0"/>
          </a:p>
          <a:p>
            <a:r>
              <a:rPr lang="en-GB" dirty="0"/>
              <a:t>Not 30% of nigh time collisions any more on the rural high speed network.  More like 10%</a:t>
            </a:r>
          </a:p>
          <a:p>
            <a:endParaRPr lang="en-GB" dirty="0"/>
          </a:p>
          <a:p>
            <a:r>
              <a:rPr lang="en-GB" dirty="0"/>
              <a:t>HE undertook research in mid 2000s and this was conclusion reached.</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5</a:t>
            </a:fld>
            <a:endParaRPr lang="en-US"/>
          </a:p>
        </p:txBody>
      </p:sp>
    </p:spTree>
    <p:extLst>
      <p:ext uri="{BB962C8B-B14F-4D97-AF65-F5344CB8AC3E}">
        <p14:creationId xmlns:p14="http://schemas.microsoft.com/office/powerpoint/2010/main" val="158146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Lighting Standards have moved on significantly in more recent years.</a:t>
            </a:r>
          </a:p>
          <a:p>
            <a:endParaRPr lang="en-GB" dirty="0"/>
          </a:p>
          <a:p>
            <a:r>
              <a:rPr lang="en-GB" dirty="0"/>
              <a:t>Once a upon a time there were limited number of lighting classes applied.</a:t>
            </a:r>
          </a:p>
          <a:p>
            <a:endParaRPr lang="en-GB" dirty="0"/>
          </a:p>
          <a:p>
            <a:r>
              <a:rPr lang="en-GB" dirty="0"/>
              <a:t>The range of lighting classes was restricted and I would say this meant that part of the road network may have been either over-lit or under-lit.</a:t>
            </a:r>
          </a:p>
          <a:p>
            <a:endParaRPr lang="en-GB" dirty="0"/>
          </a:p>
          <a:p>
            <a:r>
              <a:rPr lang="en-GB" dirty="0"/>
              <a:t>A more considered approach is needed when selecting the right lighting parameters – fitting in with current standards that consider risks associated with safety and balanced with environmental setting.</a:t>
            </a:r>
          </a:p>
          <a:p>
            <a:endParaRPr lang="en-GB" dirty="0"/>
          </a:p>
          <a:p>
            <a:r>
              <a:rPr lang="en-GB" dirty="0"/>
              <a:t>A tool will be made available on the TII website to encourage designer to take a more considered approach to selection of lighting classes.</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6</a:t>
            </a:fld>
            <a:endParaRPr lang="en-US"/>
          </a:p>
        </p:txBody>
      </p:sp>
    </p:spTree>
    <p:extLst>
      <p:ext uri="{BB962C8B-B14F-4D97-AF65-F5344CB8AC3E}">
        <p14:creationId xmlns:p14="http://schemas.microsoft.com/office/powerpoint/2010/main" val="37613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technologies permit the right light at the right time.</a:t>
            </a:r>
          </a:p>
          <a:p>
            <a:endParaRPr lang="en-GB" dirty="0"/>
          </a:p>
          <a:p>
            <a:r>
              <a:rPr lang="en-GB" dirty="0"/>
              <a:t>The new standard ensures the designer considers the application of dimming during the hours of darkness when there is little traffic usage on road.</a:t>
            </a:r>
          </a:p>
          <a:p>
            <a:endParaRPr lang="en-GB" dirty="0"/>
          </a:p>
          <a:p>
            <a:r>
              <a:rPr lang="en-GB" dirty="0"/>
              <a:t>Historically – we over light in early years to ensure a minimum maintained level of lighting as the light source depreciates – technologies such as Constant Lighting Output (CLO) ensure a smarter way of minimising energy consumption.</a:t>
            </a:r>
          </a:p>
          <a:p>
            <a:endParaRPr lang="en-GB" dirty="0"/>
          </a:p>
          <a:p>
            <a:r>
              <a:rPr lang="en-GB" dirty="0"/>
              <a:t> </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7</a:t>
            </a:fld>
            <a:endParaRPr lang="en-US"/>
          </a:p>
        </p:txBody>
      </p:sp>
    </p:spTree>
    <p:extLst>
      <p:ext uri="{BB962C8B-B14F-4D97-AF65-F5344CB8AC3E}">
        <p14:creationId xmlns:p14="http://schemas.microsoft.com/office/powerpoint/2010/main" val="27061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Lighting on the Mainline is predominately unlit and lighting generally restricted to urban locations</a:t>
            </a:r>
          </a:p>
          <a:p>
            <a:endParaRPr lang="en-GB" dirty="0"/>
          </a:p>
          <a:p>
            <a:r>
              <a:rPr lang="en-GB" dirty="0"/>
              <a:t>Often much confusion in the lighting industry about determining where lights start and finish.  </a:t>
            </a:r>
          </a:p>
          <a:p>
            <a:endParaRPr lang="en-GB" dirty="0"/>
          </a:p>
          <a:p>
            <a:r>
              <a:rPr lang="en-GB" dirty="0"/>
              <a:t>The new Standard helps clarifies this, outline TII policy in terms of the extents at junctions, roundabouts and interchanges and draws on best practice guidance (ILP) where appropriate </a:t>
            </a:r>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8</a:t>
            </a:fld>
            <a:endParaRPr lang="en-US"/>
          </a:p>
        </p:txBody>
      </p:sp>
    </p:spTree>
    <p:extLst>
      <p:ext uri="{BB962C8B-B14F-4D97-AF65-F5344CB8AC3E}">
        <p14:creationId xmlns:p14="http://schemas.microsoft.com/office/powerpoint/2010/main" val="99299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there was limited data - Analysis of the Network Safety Ranking (Arup) indicated that junctions lit to a smaller foot print are no less safe</a:t>
            </a:r>
          </a:p>
          <a:p>
            <a:endParaRPr lang="en-GB" dirty="0"/>
          </a:p>
          <a:p>
            <a:r>
              <a:rPr lang="en-GB" dirty="0"/>
              <a:t>Lights switched off and extents cut back at four junctions in August of last year</a:t>
            </a:r>
          </a:p>
          <a:p>
            <a:endParaRPr lang="en-GB" dirty="0"/>
          </a:p>
          <a:p>
            <a:pPr marL="171450" indent="-171450">
              <a:buFont typeface="Arial" panose="020B0604020202020204" pitchFamily="34" charset="0"/>
              <a:buChar char="•"/>
            </a:pPr>
            <a:r>
              <a:rPr lang="en-GB" dirty="0"/>
              <a:t>M1 J6 (Balbriggan)</a:t>
            </a:r>
          </a:p>
          <a:p>
            <a:pPr marL="171450" indent="-171450">
              <a:buFont typeface="Arial" panose="020B0604020202020204" pitchFamily="34" charset="0"/>
              <a:buChar char="•"/>
            </a:pPr>
            <a:r>
              <a:rPr lang="en-GB" dirty="0"/>
              <a:t>M6 J3 (</a:t>
            </a:r>
            <a:r>
              <a:rPr lang="en-GB" dirty="0" err="1"/>
              <a:t>Rochfortbridge</a:t>
            </a:r>
            <a:r>
              <a:rPr lang="en-GB" dirty="0"/>
              <a:t>)</a:t>
            </a:r>
          </a:p>
          <a:p>
            <a:pPr marL="171450" indent="-171450">
              <a:buFont typeface="Arial" panose="020B0604020202020204" pitchFamily="34" charset="0"/>
              <a:buChar char="•"/>
            </a:pPr>
            <a:r>
              <a:rPr lang="en-GB" dirty="0"/>
              <a:t>M9 J3 (</a:t>
            </a:r>
            <a:r>
              <a:rPr lang="en-GB" dirty="0" err="1"/>
              <a:t>Athy</a:t>
            </a:r>
            <a:r>
              <a:rPr lang="en-GB" dirty="0"/>
              <a:t>)</a:t>
            </a:r>
          </a:p>
          <a:p>
            <a:pPr marL="171450" indent="-171450">
              <a:buFont typeface="Arial" panose="020B0604020202020204" pitchFamily="34" charset="0"/>
              <a:buChar char="•"/>
            </a:pPr>
            <a:r>
              <a:rPr lang="en-GB" dirty="0"/>
              <a:t>M4 J9 (Enfield)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 safety or other issues have been identified in the pilots.</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TII intend to roll out anther 15 junctions this summer.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a:t>
            </a:r>
            <a:r>
              <a:rPr lang="en-US" dirty="0"/>
              <a:t>f we go back to older lighting starts of 1992 and earlier – lighting extents at junctions for instance tended to be limited to just 1 or 2 columns past conflict points but the extents of the light has appeared to ‘sprawl’</a:t>
            </a:r>
          </a:p>
        </p:txBody>
      </p:sp>
      <p:sp>
        <p:nvSpPr>
          <p:cNvPr id="4" name="Slide Number Placeholder 3"/>
          <p:cNvSpPr>
            <a:spLocks noGrp="1"/>
          </p:cNvSpPr>
          <p:nvPr>
            <p:ph type="sldNum" sz="quarter" idx="10"/>
          </p:nvPr>
        </p:nvSpPr>
        <p:spPr/>
        <p:txBody>
          <a:bodyPr/>
          <a:lstStyle/>
          <a:p>
            <a:fld id="{631A4A2A-8C12-42F1-8716-A09E62A2C304}" type="slidenum">
              <a:rPr lang="en-US" smtClean="0"/>
              <a:t>9</a:t>
            </a:fld>
            <a:endParaRPr lang="en-US"/>
          </a:p>
        </p:txBody>
      </p:sp>
    </p:spTree>
    <p:extLst>
      <p:ext uri="{BB962C8B-B14F-4D97-AF65-F5344CB8AC3E}">
        <p14:creationId xmlns:p14="http://schemas.microsoft.com/office/powerpoint/2010/main" val="188418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Glare can be an issue and we need to restrict it.</a:t>
            </a:r>
          </a:p>
          <a:p>
            <a:endParaRPr lang="en-GB" dirty="0"/>
          </a:p>
          <a:p>
            <a:r>
              <a:rPr lang="en-GB" dirty="0"/>
              <a:t>The move to road lighting LED from HID perhaps compounds this issue for many although perhaps not as much as the glare from newer light technologies on cars.</a:t>
            </a:r>
          </a:p>
          <a:p>
            <a:endParaRPr lang="en-GB" dirty="0"/>
          </a:p>
          <a:p>
            <a:r>
              <a:rPr lang="en-GB" dirty="0"/>
              <a:t>A metric known as ‘Threshold Increment’ is used as one of the lighting parameters used to ensure discomfort or disability glare is restricted into the drivers eye.  But light spill outside of the road surround and into adjacent properties need also to be considered.</a:t>
            </a:r>
          </a:p>
          <a:p>
            <a:endParaRPr lang="en-GB" dirty="0"/>
          </a:p>
          <a:p>
            <a:r>
              <a:rPr lang="en-GB" dirty="0"/>
              <a:t>Best practice and a restriction in luminous intensity class is stipulated and the surrounding environment is considered in terms limiting the light in rural areas where the surrounds are dark. </a:t>
            </a:r>
          </a:p>
          <a:p>
            <a:endParaRPr lang="en-GB" dirty="0"/>
          </a:p>
          <a:p>
            <a:endParaRPr lang="en-US" dirty="0"/>
          </a:p>
        </p:txBody>
      </p:sp>
      <p:sp>
        <p:nvSpPr>
          <p:cNvPr id="4" name="Slide Number Placeholder 3"/>
          <p:cNvSpPr>
            <a:spLocks noGrp="1"/>
          </p:cNvSpPr>
          <p:nvPr>
            <p:ph type="sldNum" sz="quarter" idx="10"/>
          </p:nvPr>
        </p:nvSpPr>
        <p:spPr/>
        <p:txBody>
          <a:bodyPr/>
          <a:lstStyle/>
          <a:p>
            <a:fld id="{631A4A2A-8C12-42F1-8716-A09E62A2C304}" type="slidenum">
              <a:rPr lang="en-US" smtClean="0"/>
              <a:t>10</a:t>
            </a:fld>
            <a:endParaRPr lang="en-US"/>
          </a:p>
        </p:txBody>
      </p:sp>
    </p:spTree>
    <p:extLst>
      <p:ext uri="{BB962C8B-B14F-4D97-AF65-F5344CB8AC3E}">
        <p14:creationId xmlns:p14="http://schemas.microsoft.com/office/powerpoint/2010/main" val="265214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1"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2"/>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1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0"/>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1999"/>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0"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0"/>
            <a:ext cx="864000" cy="261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1"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22880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0"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0"/>
            <a:ext cx="864000" cy="261273"/>
          </a:xfrm>
          <a:prstGeom prst="rect">
            <a:avLst/>
          </a:prstGeom>
        </p:spPr>
      </p:pic>
    </p:spTree>
    <p:extLst>
      <p:ext uri="{BB962C8B-B14F-4D97-AF65-F5344CB8AC3E}">
        <p14:creationId xmlns:p14="http://schemas.microsoft.com/office/powerpoint/2010/main" val="1903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0"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0"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extLst>
      <p:ext uri="{BB962C8B-B14F-4D97-AF65-F5344CB8AC3E}">
        <p14:creationId xmlns:p14="http://schemas.microsoft.com/office/powerpoint/2010/main" val="313463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extLst>
      <p:ext uri="{BB962C8B-B14F-4D97-AF65-F5344CB8AC3E}">
        <p14:creationId xmlns:p14="http://schemas.microsoft.com/office/powerpoint/2010/main" val="155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01316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6"/>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2"/>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732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5488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2"/>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79"/>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88186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2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extLst>
      <p:ext uri="{BB962C8B-B14F-4D97-AF65-F5344CB8AC3E}">
        <p14:creationId xmlns:p14="http://schemas.microsoft.com/office/powerpoint/2010/main" val="6743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0"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0"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2"/>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1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56156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05252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37994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0"/>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0688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9532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98760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1999"/>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59681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19486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82668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26601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extLst>
      <p:ext uri="{BB962C8B-B14F-4D97-AF65-F5344CB8AC3E}">
        <p14:creationId xmlns:p14="http://schemas.microsoft.com/office/powerpoint/2010/main" val="39844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6"/>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2"/>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2"/>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79"/>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2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6"/>
            <a:ext cx="864000" cy="26127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6"/>
            <a:ext cx="864000" cy="261273"/>
          </a:xfrm>
          <a:prstGeom prst="rect">
            <a:avLst/>
          </a:prstGeom>
        </p:spPr>
      </p:pic>
    </p:spTree>
    <p:extLst>
      <p:ext uri="{BB962C8B-B14F-4D97-AF65-F5344CB8AC3E}">
        <p14:creationId xmlns:p14="http://schemas.microsoft.com/office/powerpoint/2010/main" val="33859584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2.xml"/><Relationship Id="rId7" Type="http://schemas.openxmlformats.org/officeDocument/2006/relationships/image" Target="../media/image30.emf"/><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659B4-55B6-4A97-BAA0-CA48DA6CB02C}"/>
              </a:ext>
            </a:extLst>
          </p:cNvPr>
          <p:cNvSpPr>
            <a:spLocks noGrp="1"/>
          </p:cNvSpPr>
          <p:nvPr>
            <p:ph type="title"/>
          </p:nvPr>
        </p:nvSpPr>
        <p:spPr/>
        <p:txBody>
          <a:bodyPr/>
          <a:lstStyle/>
          <a:p>
            <a:pPr algn="ctr"/>
            <a:r>
              <a:rPr lang="en-GB" dirty="0"/>
              <a:t>TII </a:t>
            </a:r>
            <a:br>
              <a:rPr lang="en-GB" dirty="0"/>
            </a:br>
            <a:r>
              <a:rPr lang="en-GB" dirty="0"/>
              <a:t>Lighting Standards &amp; Specification Updates</a:t>
            </a:r>
            <a:br>
              <a:rPr lang="en-GB" dirty="0"/>
            </a:br>
            <a:br>
              <a:rPr lang="en-GB" dirty="0"/>
            </a:br>
            <a:br>
              <a:rPr lang="en-GB" dirty="0"/>
            </a:br>
            <a:r>
              <a:rPr lang="en-GB" dirty="0"/>
              <a:t>Chris Corr </a:t>
            </a:r>
            <a:r>
              <a:rPr lang="en-GB" sz="1800" dirty="0"/>
              <a:t>BSc CEng MIET MILP MCIHT</a:t>
            </a:r>
            <a:br>
              <a:rPr lang="en-US" dirty="0"/>
            </a:br>
            <a:endParaRPr lang="en-US" dirty="0"/>
          </a:p>
        </p:txBody>
      </p:sp>
    </p:spTree>
    <p:extLst>
      <p:ext uri="{BB962C8B-B14F-4D97-AF65-F5344CB8AC3E}">
        <p14:creationId xmlns:p14="http://schemas.microsoft.com/office/powerpoint/2010/main" val="22463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A53C-0990-453A-9BE7-417E334647E4}"/>
              </a:ext>
            </a:extLst>
          </p:cNvPr>
          <p:cNvSpPr>
            <a:spLocks noGrp="1"/>
          </p:cNvSpPr>
          <p:nvPr>
            <p:ph type="title"/>
          </p:nvPr>
        </p:nvSpPr>
        <p:spPr/>
        <p:txBody>
          <a:bodyPr/>
          <a:lstStyle/>
          <a:p>
            <a:pPr algn="ctr"/>
            <a:r>
              <a:rPr lang="en-GB" dirty="0"/>
              <a:t>Environmental Control</a:t>
            </a:r>
            <a:endParaRPr lang="en-US" dirty="0"/>
          </a:p>
        </p:txBody>
      </p:sp>
      <p:graphicFrame>
        <p:nvGraphicFramePr>
          <p:cNvPr id="3" name="Table 2">
            <a:extLst>
              <a:ext uri="{FF2B5EF4-FFF2-40B4-BE49-F238E27FC236}">
                <a16:creationId xmlns:a16="http://schemas.microsoft.com/office/drawing/2014/main" id="{37A9883F-1638-418D-AB03-BE5C665CD891}"/>
              </a:ext>
            </a:extLst>
          </p:cNvPr>
          <p:cNvGraphicFramePr>
            <a:graphicFrameLocks noGrp="1"/>
          </p:cNvGraphicFramePr>
          <p:nvPr>
            <p:extLst>
              <p:ext uri="{D42A27DB-BD31-4B8C-83A1-F6EECF244321}">
                <p14:modId xmlns:p14="http://schemas.microsoft.com/office/powerpoint/2010/main" val="397067417"/>
              </p:ext>
            </p:extLst>
          </p:nvPr>
        </p:nvGraphicFramePr>
        <p:xfrm>
          <a:off x="649461" y="1097417"/>
          <a:ext cx="6489094" cy="2346960"/>
        </p:xfrm>
        <a:graphic>
          <a:graphicData uri="http://schemas.openxmlformats.org/drawingml/2006/table">
            <a:tbl>
              <a:tblPr firstRow="1" firstCol="1" bandRow="1"/>
              <a:tblGrid>
                <a:gridCol w="472758">
                  <a:extLst>
                    <a:ext uri="{9D8B030D-6E8A-4147-A177-3AD203B41FA5}">
                      <a16:colId xmlns:a16="http://schemas.microsoft.com/office/drawing/2014/main" val="2605112693"/>
                    </a:ext>
                  </a:extLst>
                </a:gridCol>
                <a:gridCol w="964247">
                  <a:extLst>
                    <a:ext uri="{9D8B030D-6E8A-4147-A177-3AD203B41FA5}">
                      <a16:colId xmlns:a16="http://schemas.microsoft.com/office/drawing/2014/main" val="1491158457"/>
                    </a:ext>
                  </a:extLst>
                </a:gridCol>
                <a:gridCol w="990600">
                  <a:extLst>
                    <a:ext uri="{9D8B030D-6E8A-4147-A177-3AD203B41FA5}">
                      <a16:colId xmlns:a16="http://schemas.microsoft.com/office/drawing/2014/main" val="1832743905"/>
                    </a:ext>
                  </a:extLst>
                </a:gridCol>
                <a:gridCol w="3032760">
                  <a:extLst>
                    <a:ext uri="{9D8B030D-6E8A-4147-A177-3AD203B41FA5}">
                      <a16:colId xmlns:a16="http://schemas.microsoft.com/office/drawing/2014/main" val="1177370239"/>
                    </a:ext>
                  </a:extLst>
                </a:gridCol>
                <a:gridCol w="1028729">
                  <a:extLst>
                    <a:ext uri="{9D8B030D-6E8A-4147-A177-3AD203B41FA5}">
                      <a16:colId xmlns:a16="http://schemas.microsoft.com/office/drawing/2014/main" val="1954723643"/>
                    </a:ext>
                  </a:extLst>
                </a:gridCol>
              </a:tblGrid>
              <a:tr h="146267">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Zone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Surrounding</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Lighting Environment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Examples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Luminous Intensity Classes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98191"/>
                  </a:ext>
                </a:extLst>
              </a:tr>
              <a:tr h="0">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Protected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Dark</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UNESCO Starlight Reserves, IDA Dark Sky Parks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G6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65150"/>
                  </a:ext>
                </a:extLst>
              </a:tr>
              <a:tr h="0">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Natural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Intrinsically Dark</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National Parks, Areas of outstanding Beauty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G5 or higher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283454"/>
                  </a:ext>
                </a:extLst>
              </a:tr>
              <a:tr h="0">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Rural</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Low District Brightness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Villages or relatively dark outer suburban locations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G4 or higher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814620"/>
                  </a:ext>
                </a:extLst>
              </a:tr>
              <a:tr h="0">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Suburban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Medium District Brightness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Small town centres or suburban locations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G3 or higher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450785"/>
                  </a:ext>
                </a:extLst>
              </a:tr>
              <a:tr h="0">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E4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Urban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High District Brightness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a:effectLst/>
                          <a:latin typeface="Arial" panose="020B0604020202020204" pitchFamily="34" charset="0"/>
                          <a:ea typeface="Calibri" panose="020F0502020204030204" pitchFamily="34" charset="0"/>
                          <a:cs typeface="Times New Roman" panose="02020603050405020304" pitchFamily="18" charset="0"/>
                        </a:rPr>
                        <a:t>Town/city centres with high levels of night time activity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00"/>
                        </a:spcBef>
                        <a:spcAft>
                          <a:spcPts val="12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G2 or higher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791668"/>
                  </a:ext>
                </a:extLst>
              </a:tr>
            </a:tbl>
          </a:graphicData>
        </a:graphic>
      </p:graphicFrame>
      <p:pic>
        <p:nvPicPr>
          <p:cNvPr id="5" name="Picture 4">
            <a:extLst>
              <a:ext uri="{FF2B5EF4-FFF2-40B4-BE49-F238E27FC236}">
                <a16:creationId xmlns:a16="http://schemas.microsoft.com/office/drawing/2014/main" id="{0022DFED-38F4-46F2-B8A7-8D415C593E6D}"/>
              </a:ext>
            </a:extLst>
          </p:cNvPr>
          <p:cNvPicPr>
            <a:picLocks noChangeAspect="1"/>
          </p:cNvPicPr>
          <p:nvPr/>
        </p:nvPicPr>
        <p:blipFill>
          <a:blip r:embed="rId3"/>
          <a:stretch>
            <a:fillRect/>
          </a:stretch>
        </p:blipFill>
        <p:spPr>
          <a:xfrm>
            <a:off x="649460" y="3719946"/>
            <a:ext cx="4100659" cy="2355108"/>
          </a:xfrm>
          <a:prstGeom prst="rect">
            <a:avLst/>
          </a:prstGeom>
        </p:spPr>
      </p:pic>
      <p:pic>
        <p:nvPicPr>
          <p:cNvPr id="7" name="Picture 6">
            <a:extLst>
              <a:ext uri="{FF2B5EF4-FFF2-40B4-BE49-F238E27FC236}">
                <a16:creationId xmlns:a16="http://schemas.microsoft.com/office/drawing/2014/main" id="{6E478FA0-EC9E-4744-948C-E81EA35F45D1}"/>
              </a:ext>
            </a:extLst>
          </p:cNvPr>
          <p:cNvPicPr>
            <a:picLocks noChangeAspect="1"/>
          </p:cNvPicPr>
          <p:nvPr/>
        </p:nvPicPr>
        <p:blipFill>
          <a:blip r:embed="rId4"/>
          <a:stretch>
            <a:fillRect/>
          </a:stretch>
        </p:blipFill>
        <p:spPr>
          <a:xfrm>
            <a:off x="4934845" y="3818451"/>
            <a:ext cx="4011728" cy="1002932"/>
          </a:xfrm>
          <a:prstGeom prst="rect">
            <a:avLst/>
          </a:prstGeom>
        </p:spPr>
      </p:pic>
      <p:sp>
        <p:nvSpPr>
          <p:cNvPr id="6" name="TextBox 5">
            <a:extLst>
              <a:ext uri="{FF2B5EF4-FFF2-40B4-BE49-F238E27FC236}">
                <a16:creationId xmlns:a16="http://schemas.microsoft.com/office/drawing/2014/main" id="{65C61BAD-E976-4A87-ACE7-885238A1A1F8}"/>
              </a:ext>
            </a:extLst>
          </p:cNvPr>
          <p:cNvSpPr txBox="1"/>
          <p:nvPr/>
        </p:nvSpPr>
        <p:spPr>
          <a:xfrm>
            <a:off x="2692719" y="5951943"/>
            <a:ext cx="2057400" cy="246221"/>
          </a:xfrm>
          <a:prstGeom prst="rect">
            <a:avLst/>
          </a:prstGeom>
          <a:noFill/>
        </p:spPr>
        <p:txBody>
          <a:bodyPr wrap="square" rtlCol="0">
            <a:spAutoFit/>
          </a:bodyPr>
          <a:lstStyle/>
          <a:p>
            <a:pPr algn="r"/>
            <a:r>
              <a:rPr lang="en-GB" sz="1000" dirty="0"/>
              <a:t>Image from ILP GN 01 </a:t>
            </a:r>
            <a:endParaRPr lang="en-US" sz="1000" dirty="0"/>
          </a:p>
        </p:txBody>
      </p:sp>
      <p:sp>
        <p:nvSpPr>
          <p:cNvPr id="8" name="TextBox 7">
            <a:extLst>
              <a:ext uri="{FF2B5EF4-FFF2-40B4-BE49-F238E27FC236}">
                <a16:creationId xmlns:a16="http://schemas.microsoft.com/office/drawing/2014/main" id="{F1FA7949-B876-49DF-BD5A-5D2326015AFC}"/>
              </a:ext>
            </a:extLst>
          </p:cNvPr>
          <p:cNvSpPr txBox="1"/>
          <p:nvPr/>
        </p:nvSpPr>
        <p:spPr>
          <a:xfrm>
            <a:off x="6889173" y="4821383"/>
            <a:ext cx="2057400" cy="246221"/>
          </a:xfrm>
          <a:prstGeom prst="rect">
            <a:avLst/>
          </a:prstGeom>
          <a:noFill/>
        </p:spPr>
        <p:txBody>
          <a:bodyPr wrap="square" rtlCol="0">
            <a:spAutoFit/>
          </a:bodyPr>
          <a:lstStyle/>
          <a:p>
            <a:pPr algn="r"/>
            <a:r>
              <a:rPr lang="en-GB" sz="1000" dirty="0"/>
              <a:t>www.delmarfins.com</a:t>
            </a:r>
            <a:endParaRPr lang="en-US" sz="1000" dirty="0"/>
          </a:p>
        </p:txBody>
      </p:sp>
    </p:spTree>
    <p:extLst>
      <p:ext uri="{BB962C8B-B14F-4D97-AF65-F5344CB8AC3E}">
        <p14:creationId xmlns:p14="http://schemas.microsoft.com/office/powerpoint/2010/main" val="366646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AD2-2C98-4138-A20D-F4DB582D9543}"/>
              </a:ext>
            </a:extLst>
          </p:cNvPr>
          <p:cNvSpPr>
            <a:spLocks noGrp="1"/>
          </p:cNvSpPr>
          <p:nvPr>
            <p:ph type="title"/>
          </p:nvPr>
        </p:nvSpPr>
        <p:spPr/>
        <p:txBody>
          <a:bodyPr/>
          <a:lstStyle/>
          <a:p>
            <a:pPr algn="ctr"/>
            <a:r>
              <a:rPr lang="en-GB" dirty="0"/>
              <a:t>Lighting Design Process</a:t>
            </a:r>
            <a:endParaRPr lang="en-US" dirty="0"/>
          </a:p>
        </p:txBody>
      </p:sp>
      <p:graphicFrame>
        <p:nvGraphicFramePr>
          <p:cNvPr id="4" name="Diagram 3">
            <a:extLst>
              <a:ext uri="{FF2B5EF4-FFF2-40B4-BE49-F238E27FC236}">
                <a16:creationId xmlns:a16="http://schemas.microsoft.com/office/drawing/2014/main" id="{0357014F-505E-475C-8256-F392B7955FEF}"/>
              </a:ext>
            </a:extLst>
          </p:cNvPr>
          <p:cNvGraphicFramePr/>
          <p:nvPr>
            <p:extLst>
              <p:ext uri="{D42A27DB-BD31-4B8C-83A1-F6EECF244321}">
                <p14:modId xmlns:p14="http://schemas.microsoft.com/office/powerpoint/2010/main" val="1915350985"/>
              </p:ext>
            </p:extLst>
          </p:nvPr>
        </p:nvGraphicFramePr>
        <p:xfrm>
          <a:off x="1794387" y="1627649"/>
          <a:ext cx="5555226" cy="360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6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212C-ADE4-4B4E-8D04-8B7B48366103}"/>
              </a:ext>
            </a:extLst>
          </p:cNvPr>
          <p:cNvSpPr>
            <a:spLocks noGrp="1"/>
          </p:cNvSpPr>
          <p:nvPr>
            <p:ph type="title"/>
          </p:nvPr>
        </p:nvSpPr>
        <p:spPr/>
        <p:txBody>
          <a:bodyPr/>
          <a:lstStyle/>
          <a:p>
            <a:pPr algn="ctr"/>
            <a:r>
              <a:rPr lang="en-GB" dirty="0"/>
              <a:t>Lighting In Villages and Towns</a:t>
            </a:r>
            <a:endParaRPr lang="en-US" dirty="0"/>
          </a:p>
        </p:txBody>
      </p:sp>
      <p:pic>
        <p:nvPicPr>
          <p:cNvPr id="2050" name="Picture 2" descr="Image result for pedestrian crossing lighting">
            <a:extLst>
              <a:ext uri="{FF2B5EF4-FFF2-40B4-BE49-F238E27FC236}">
                <a16:creationId xmlns:a16="http://schemas.microsoft.com/office/drawing/2014/main" id="{3B17B2BB-88D4-4E4A-AB7D-B43C0E1C9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518" y="930501"/>
            <a:ext cx="5654964" cy="2374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149412-A5A1-4724-99D9-59C2CD8BE71B}"/>
              </a:ext>
            </a:extLst>
          </p:cNvPr>
          <p:cNvPicPr>
            <a:picLocks noChangeAspect="1"/>
          </p:cNvPicPr>
          <p:nvPr/>
        </p:nvPicPr>
        <p:blipFill>
          <a:blip r:embed="rId4"/>
          <a:stretch>
            <a:fillRect/>
          </a:stretch>
        </p:blipFill>
        <p:spPr>
          <a:xfrm>
            <a:off x="2045855" y="3512546"/>
            <a:ext cx="5052291" cy="2492738"/>
          </a:xfrm>
          <a:prstGeom prst="rect">
            <a:avLst/>
          </a:prstGeom>
        </p:spPr>
      </p:pic>
    </p:spTree>
    <p:extLst>
      <p:ext uri="{BB962C8B-B14F-4D97-AF65-F5344CB8AC3E}">
        <p14:creationId xmlns:p14="http://schemas.microsoft.com/office/powerpoint/2010/main" val="40883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4857-F600-4B67-98BC-AFCEC336EFD5}"/>
              </a:ext>
            </a:extLst>
          </p:cNvPr>
          <p:cNvSpPr>
            <a:spLocks noGrp="1"/>
          </p:cNvSpPr>
          <p:nvPr>
            <p:ph type="title"/>
          </p:nvPr>
        </p:nvSpPr>
        <p:spPr/>
        <p:txBody>
          <a:bodyPr/>
          <a:lstStyle/>
          <a:p>
            <a:pPr algn="ctr"/>
            <a:r>
              <a:rPr lang="en-GB" dirty="0"/>
              <a:t>Lighting Assessment Tools</a:t>
            </a:r>
            <a:endParaRPr lang="en-US" dirty="0"/>
          </a:p>
        </p:txBody>
      </p:sp>
      <p:graphicFrame>
        <p:nvGraphicFramePr>
          <p:cNvPr id="7" name="Object 6">
            <a:extLst>
              <a:ext uri="{FF2B5EF4-FFF2-40B4-BE49-F238E27FC236}">
                <a16:creationId xmlns:a16="http://schemas.microsoft.com/office/drawing/2014/main" id="{ED70E9C4-DE3E-48AE-8BDC-2CF65430B57E}"/>
              </a:ext>
            </a:extLst>
          </p:cNvPr>
          <p:cNvGraphicFramePr>
            <a:graphicFrameLocks noChangeAspect="1"/>
          </p:cNvGraphicFramePr>
          <p:nvPr>
            <p:extLst>
              <p:ext uri="{D42A27DB-BD31-4B8C-83A1-F6EECF244321}">
                <p14:modId xmlns:p14="http://schemas.microsoft.com/office/powerpoint/2010/main" val="170861173"/>
              </p:ext>
            </p:extLst>
          </p:nvPr>
        </p:nvGraphicFramePr>
        <p:xfrm>
          <a:off x="152400" y="964160"/>
          <a:ext cx="4658357" cy="2705244"/>
        </p:xfrm>
        <a:graphic>
          <a:graphicData uri="http://schemas.openxmlformats.org/presentationml/2006/ole">
            <mc:AlternateContent xmlns:mc="http://schemas.openxmlformats.org/markup-compatibility/2006">
              <mc:Choice xmlns:v="urn:schemas-microsoft-com:vml" Requires="v">
                <p:oleObj spid="_x0000_s2114" name="Worksheet" r:id="rId4" imgW="9858221" imgH="5724525" progId="Excel.Sheet.12">
                  <p:embed/>
                </p:oleObj>
              </mc:Choice>
              <mc:Fallback>
                <p:oleObj name="Worksheet" r:id="rId4" imgW="9858221" imgH="5724525" progId="Excel.Sheet.12">
                  <p:embed/>
                  <p:pic>
                    <p:nvPicPr>
                      <p:cNvPr id="0" name=""/>
                      <p:cNvPicPr/>
                      <p:nvPr/>
                    </p:nvPicPr>
                    <p:blipFill>
                      <a:blip r:embed="rId5"/>
                      <a:stretch>
                        <a:fillRect/>
                      </a:stretch>
                    </p:blipFill>
                    <p:spPr>
                      <a:xfrm>
                        <a:off x="152400" y="964160"/>
                        <a:ext cx="4658357" cy="270524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25ABEC0-70FB-4B57-9A2B-3705E1608D41}"/>
              </a:ext>
            </a:extLst>
          </p:cNvPr>
          <p:cNvGraphicFramePr>
            <a:graphicFrameLocks noChangeAspect="1"/>
          </p:cNvGraphicFramePr>
          <p:nvPr>
            <p:extLst>
              <p:ext uri="{D42A27DB-BD31-4B8C-83A1-F6EECF244321}">
                <p14:modId xmlns:p14="http://schemas.microsoft.com/office/powerpoint/2010/main" val="1225502577"/>
              </p:ext>
            </p:extLst>
          </p:nvPr>
        </p:nvGraphicFramePr>
        <p:xfrm>
          <a:off x="4444805" y="800937"/>
          <a:ext cx="4699195" cy="2868467"/>
        </p:xfrm>
        <a:graphic>
          <a:graphicData uri="http://schemas.openxmlformats.org/presentationml/2006/ole">
            <mc:AlternateContent xmlns:mc="http://schemas.openxmlformats.org/markup-compatibility/2006">
              <mc:Choice xmlns:v="urn:schemas-microsoft-com:vml" Requires="v">
                <p:oleObj spid="_x0000_s2115" name="Worksheet" r:id="rId6" imgW="9220259" imgH="5629275" progId="Excel.Sheet.12">
                  <p:embed/>
                </p:oleObj>
              </mc:Choice>
              <mc:Fallback>
                <p:oleObj name="Worksheet" r:id="rId6" imgW="9220259" imgH="5629275" progId="Excel.Sheet.12">
                  <p:embed/>
                  <p:pic>
                    <p:nvPicPr>
                      <p:cNvPr id="0" name=""/>
                      <p:cNvPicPr/>
                      <p:nvPr/>
                    </p:nvPicPr>
                    <p:blipFill>
                      <a:blip r:embed="rId7"/>
                      <a:stretch>
                        <a:fillRect/>
                      </a:stretch>
                    </p:blipFill>
                    <p:spPr>
                      <a:xfrm>
                        <a:off x="4444805" y="800937"/>
                        <a:ext cx="4699195" cy="286846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2993EF1B-AC44-40D1-8798-184FB453AFAC}"/>
              </a:ext>
            </a:extLst>
          </p:cNvPr>
          <p:cNvPicPr>
            <a:picLocks noChangeAspect="1"/>
          </p:cNvPicPr>
          <p:nvPr/>
        </p:nvPicPr>
        <p:blipFill>
          <a:blip r:embed="rId8"/>
          <a:stretch>
            <a:fillRect/>
          </a:stretch>
        </p:blipFill>
        <p:spPr>
          <a:xfrm>
            <a:off x="152400" y="3563743"/>
            <a:ext cx="9144000" cy="2583182"/>
          </a:xfrm>
          <a:prstGeom prst="rect">
            <a:avLst/>
          </a:prstGeom>
        </p:spPr>
      </p:pic>
    </p:spTree>
    <p:extLst>
      <p:ext uri="{BB962C8B-B14F-4D97-AF65-F5344CB8AC3E}">
        <p14:creationId xmlns:p14="http://schemas.microsoft.com/office/powerpoint/2010/main" val="25892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91C0-B36B-432B-922A-DC2215546DB6}"/>
              </a:ext>
            </a:extLst>
          </p:cNvPr>
          <p:cNvSpPr>
            <a:spLocks noGrp="1"/>
          </p:cNvSpPr>
          <p:nvPr>
            <p:ph type="title"/>
          </p:nvPr>
        </p:nvSpPr>
        <p:spPr/>
        <p:txBody>
          <a:bodyPr/>
          <a:lstStyle/>
          <a:p>
            <a:r>
              <a:rPr lang="en-GB" dirty="0"/>
              <a:t>Standardised Public Lighting Inventory</a:t>
            </a:r>
            <a:endParaRPr lang="en-US" dirty="0"/>
          </a:p>
        </p:txBody>
      </p:sp>
      <p:pic>
        <p:nvPicPr>
          <p:cNvPr id="4" name="Picture 3">
            <a:extLst>
              <a:ext uri="{FF2B5EF4-FFF2-40B4-BE49-F238E27FC236}">
                <a16:creationId xmlns:a16="http://schemas.microsoft.com/office/drawing/2014/main" id="{EF335164-5519-479D-BD42-F4DF46B7A199}"/>
              </a:ext>
            </a:extLst>
          </p:cNvPr>
          <p:cNvPicPr>
            <a:picLocks noChangeAspect="1"/>
          </p:cNvPicPr>
          <p:nvPr/>
        </p:nvPicPr>
        <p:blipFill>
          <a:blip r:embed="rId3"/>
          <a:stretch>
            <a:fillRect/>
          </a:stretch>
        </p:blipFill>
        <p:spPr>
          <a:xfrm>
            <a:off x="4699143" y="667016"/>
            <a:ext cx="3457650" cy="2877120"/>
          </a:xfrm>
          <a:prstGeom prst="rect">
            <a:avLst/>
          </a:prstGeom>
        </p:spPr>
      </p:pic>
      <p:pic>
        <p:nvPicPr>
          <p:cNvPr id="6" name="Picture 5">
            <a:extLst>
              <a:ext uri="{FF2B5EF4-FFF2-40B4-BE49-F238E27FC236}">
                <a16:creationId xmlns:a16="http://schemas.microsoft.com/office/drawing/2014/main" id="{B1EB97CA-9CDF-4127-829D-6A244D87BA8E}"/>
              </a:ext>
            </a:extLst>
          </p:cNvPr>
          <p:cNvPicPr>
            <a:picLocks noChangeAspect="1"/>
          </p:cNvPicPr>
          <p:nvPr/>
        </p:nvPicPr>
        <p:blipFill>
          <a:blip r:embed="rId4"/>
          <a:stretch>
            <a:fillRect/>
          </a:stretch>
        </p:blipFill>
        <p:spPr>
          <a:xfrm>
            <a:off x="367704" y="1108694"/>
            <a:ext cx="3112914" cy="1173887"/>
          </a:xfrm>
          <a:prstGeom prst="rect">
            <a:avLst/>
          </a:prstGeom>
        </p:spPr>
      </p:pic>
      <p:pic>
        <p:nvPicPr>
          <p:cNvPr id="11" name="Picture 10">
            <a:extLst>
              <a:ext uri="{FF2B5EF4-FFF2-40B4-BE49-F238E27FC236}">
                <a16:creationId xmlns:a16="http://schemas.microsoft.com/office/drawing/2014/main" id="{53479769-5998-424C-B497-D47B5CEFEC47}"/>
              </a:ext>
            </a:extLst>
          </p:cNvPr>
          <p:cNvPicPr>
            <a:picLocks noChangeAspect="1"/>
          </p:cNvPicPr>
          <p:nvPr/>
        </p:nvPicPr>
        <p:blipFill>
          <a:blip r:embed="rId5"/>
          <a:stretch>
            <a:fillRect/>
          </a:stretch>
        </p:blipFill>
        <p:spPr>
          <a:xfrm>
            <a:off x="4725774" y="3544136"/>
            <a:ext cx="3250205" cy="1114356"/>
          </a:xfrm>
          <a:prstGeom prst="rect">
            <a:avLst/>
          </a:prstGeom>
        </p:spPr>
      </p:pic>
      <p:pic>
        <p:nvPicPr>
          <p:cNvPr id="12" name="Picture 11">
            <a:extLst>
              <a:ext uri="{FF2B5EF4-FFF2-40B4-BE49-F238E27FC236}">
                <a16:creationId xmlns:a16="http://schemas.microsoft.com/office/drawing/2014/main" id="{224DD8F0-0181-43BC-986C-287C6294789F}"/>
              </a:ext>
            </a:extLst>
          </p:cNvPr>
          <p:cNvPicPr>
            <a:picLocks noChangeAspect="1"/>
          </p:cNvPicPr>
          <p:nvPr/>
        </p:nvPicPr>
        <p:blipFill>
          <a:blip r:embed="rId6"/>
          <a:stretch>
            <a:fillRect/>
          </a:stretch>
        </p:blipFill>
        <p:spPr>
          <a:xfrm>
            <a:off x="4725774" y="5091083"/>
            <a:ext cx="3277962" cy="741729"/>
          </a:xfrm>
          <a:prstGeom prst="rect">
            <a:avLst/>
          </a:prstGeom>
        </p:spPr>
      </p:pic>
      <p:pic>
        <p:nvPicPr>
          <p:cNvPr id="13" name="Picture 12">
            <a:extLst>
              <a:ext uri="{FF2B5EF4-FFF2-40B4-BE49-F238E27FC236}">
                <a16:creationId xmlns:a16="http://schemas.microsoft.com/office/drawing/2014/main" id="{F1952686-F229-4C2B-A017-839DD9E4C059}"/>
              </a:ext>
            </a:extLst>
          </p:cNvPr>
          <p:cNvPicPr>
            <a:picLocks noChangeAspect="1"/>
          </p:cNvPicPr>
          <p:nvPr/>
        </p:nvPicPr>
        <p:blipFill>
          <a:blip r:embed="rId7"/>
          <a:stretch>
            <a:fillRect/>
          </a:stretch>
        </p:blipFill>
        <p:spPr>
          <a:xfrm>
            <a:off x="357515" y="4658492"/>
            <a:ext cx="3123103" cy="1227880"/>
          </a:xfrm>
          <a:prstGeom prst="rect">
            <a:avLst/>
          </a:prstGeom>
        </p:spPr>
      </p:pic>
      <p:pic>
        <p:nvPicPr>
          <p:cNvPr id="14" name="Picture 13">
            <a:extLst>
              <a:ext uri="{FF2B5EF4-FFF2-40B4-BE49-F238E27FC236}">
                <a16:creationId xmlns:a16="http://schemas.microsoft.com/office/drawing/2014/main" id="{ED049C09-946B-4EC0-9771-78A5E1BE7262}"/>
              </a:ext>
            </a:extLst>
          </p:cNvPr>
          <p:cNvPicPr>
            <a:picLocks noChangeAspect="1"/>
          </p:cNvPicPr>
          <p:nvPr/>
        </p:nvPicPr>
        <p:blipFill>
          <a:blip r:embed="rId8"/>
          <a:stretch>
            <a:fillRect/>
          </a:stretch>
        </p:blipFill>
        <p:spPr>
          <a:xfrm>
            <a:off x="394385" y="2667932"/>
            <a:ext cx="3049362" cy="1433382"/>
          </a:xfrm>
          <a:prstGeom prst="rect">
            <a:avLst/>
          </a:prstGeom>
        </p:spPr>
      </p:pic>
    </p:spTree>
    <p:extLst>
      <p:ext uri="{BB962C8B-B14F-4D97-AF65-F5344CB8AC3E}">
        <p14:creationId xmlns:p14="http://schemas.microsoft.com/office/powerpoint/2010/main" val="276907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0322-F260-4729-BE11-BD41216EA832}"/>
              </a:ext>
            </a:extLst>
          </p:cNvPr>
          <p:cNvSpPr>
            <a:spLocks noGrp="1"/>
          </p:cNvSpPr>
          <p:nvPr>
            <p:ph type="title"/>
          </p:nvPr>
        </p:nvSpPr>
        <p:spPr>
          <a:xfrm>
            <a:off x="496861" y="1390989"/>
            <a:ext cx="8146633" cy="471344"/>
          </a:xfrm>
        </p:spPr>
        <p:txBody>
          <a:bodyPr/>
          <a:lstStyle/>
          <a:p>
            <a:pPr algn="ctr"/>
            <a:r>
              <a:rPr lang="en-GB" dirty="0"/>
              <a:t>Thank you</a:t>
            </a:r>
            <a:endParaRPr lang="en-US" dirty="0"/>
          </a:p>
        </p:txBody>
      </p:sp>
    </p:spTree>
    <p:extLst>
      <p:ext uri="{BB962C8B-B14F-4D97-AF65-F5344CB8AC3E}">
        <p14:creationId xmlns:p14="http://schemas.microsoft.com/office/powerpoint/2010/main" val="27006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A80D-031C-49F9-8335-57A747FB094A}"/>
              </a:ext>
            </a:extLst>
          </p:cNvPr>
          <p:cNvSpPr>
            <a:spLocks noGrp="1"/>
          </p:cNvSpPr>
          <p:nvPr>
            <p:ph type="title"/>
          </p:nvPr>
        </p:nvSpPr>
        <p:spPr>
          <a:xfrm>
            <a:off x="415745" y="406858"/>
            <a:ext cx="8146633" cy="471344"/>
          </a:xfrm>
        </p:spPr>
        <p:txBody>
          <a:bodyPr/>
          <a:lstStyle/>
          <a:p>
            <a:pPr algn="ctr"/>
            <a:r>
              <a:rPr lang="en-GB" dirty="0"/>
              <a:t>Updating TII Road Lighting </a:t>
            </a:r>
            <a:br>
              <a:rPr lang="en-GB" dirty="0"/>
            </a:br>
            <a:r>
              <a:rPr lang="en-GB" dirty="0"/>
              <a:t>Standards &amp; Specifications</a:t>
            </a:r>
            <a:br>
              <a:rPr lang="en-GB" dirty="0"/>
            </a:br>
            <a:br>
              <a:rPr lang="en-GB" dirty="0"/>
            </a:br>
            <a:endParaRPr lang="en-US" dirty="0"/>
          </a:p>
        </p:txBody>
      </p:sp>
      <p:pic>
        <p:nvPicPr>
          <p:cNvPr id="4" name="Picture 3">
            <a:extLst>
              <a:ext uri="{FF2B5EF4-FFF2-40B4-BE49-F238E27FC236}">
                <a16:creationId xmlns:a16="http://schemas.microsoft.com/office/drawing/2014/main" id="{43C615F2-435F-4F8A-BEB4-522CDCA90D50}"/>
              </a:ext>
            </a:extLst>
          </p:cNvPr>
          <p:cNvPicPr>
            <a:picLocks noChangeAspect="1"/>
          </p:cNvPicPr>
          <p:nvPr/>
        </p:nvPicPr>
        <p:blipFill>
          <a:blip r:embed="rId3"/>
          <a:stretch>
            <a:fillRect/>
          </a:stretch>
        </p:blipFill>
        <p:spPr>
          <a:xfrm>
            <a:off x="1450914" y="1613188"/>
            <a:ext cx="1250226" cy="176329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462C03E-9AAF-445B-B51A-CFC0A8025DCC}"/>
              </a:ext>
            </a:extLst>
          </p:cNvPr>
          <p:cNvPicPr>
            <a:picLocks noChangeAspect="1"/>
          </p:cNvPicPr>
          <p:nvPr/>
        </p:nvPicPr>
        <p:blipFill>
          <a:blip r:embed="rId4"/>
          <a:stretch>
            <a:fillRect/>
          </a:stretch>
        </p:blipFill>
        <p:spPr>
          <a:xfrm>
            <a:off x="3038032" y="1613188"/>
            <a:ext cx="1231626" cy="175845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865BD75-9236-496D-87FF-687E8DA52807}"/>
              </a:ext>
            </a:extLst>
          </p:cNvPr>
          <p:cNvPicPr>
            <a:picLocks noChangeAspect="1"/>
          </p:cNvPicPr>
          <p:nvPr/>
        </p:nvPicPr>
        <p:blipFill>
          <a:blip r:embed="rId5"/>
          <a:stretch>
            <a:fillRect/>
          </a:stretch>
        </p:blipFill>
        <p:spPr>
          <a:xfrm>
            <a:off x="1474661" y="3775092"/>
            <a:ext cx="1226479" cy="174433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BDC7CF9-2CAB-45A8-8171-C2F61D788CF7}"/>
              </a:ext>
            </a:extLst>
          </p:cNvPr>
          <p:cNvPicPr>
            <a:picLocks noChangeAspect="1"/>
          </p:cNvPicPr>
          <p:nvPr/>
        </p:nvPicPr>
        <p:blipFill>
          <a:blip r:embed="rId6"/>
          <a:stretch>
            <a:fillRect/>
          </a:stretch>
        </p:blipFill>
        <p:spPr>
          <a:xfrm>
            <a:off x="4681264" y="1613188"/>
            <a:ext cx="1239459" cy="175603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41D889C-1D36-456D-8A78-DABED46E371B}"/>
              </a:ext>
            </a:extLst>
          </p:cNvPr>
          <p:cNvPicPr>
            <a:picLocks noChangeAspect="1"/>
          </p:cNvPicPr>
          <p:nvPr/>
        </p:nvPicPr>
        <p:blipFill>
          <a:blip r:embed="rId7"/>
          <a:stretch>
            <a:fillRect/>
          </a:stretch>
        </p:blipFill>
        <p:spPr>
          <a:xfrm>
            <a:off x="3038032" y="3757282"/>
            <a:ext cx="1231626" cy="17621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4D1120F-C220-4C93-B9C7-7987049E6888}"/>
              </a:ext>
            </a:extLst>
          </p:cNvPr>
          <p:cNvPicPr>
            <a:picLocks noChangeAspect="1"/>
          </p:cNvPicPr>
          <p:nvPr/>
        </p:nvPicPr>
        <p:blipFill>
          <a:blip r:embed="rId8"/>
          <a:stretch>
            <a:fillRect/>
          </a:stretch>
        </p:blipFill>
        <p:spPr>
          <a:xfrm>
            <a:off x="4681264" y="3741124"/>
            <a:ext cx="1223907" cy="17529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FF6B5E4-FAF8-440A-8E61-BE511424C629}"/>
              </a:ext>
            </a:extLst>
          </p:cNvPr>
          <p:cNvPicPr>
            <a:picLocks noChangeAspect="1"/>
          </p:cNvPicPr>
          <p:nvPr/>
        </p:nvPicPr>
        <p:blipFill>
          <a:blip r:embed="rId9"/>
          <a:stretch>
            <a:fillRect/>
          </a:stretch>
        </p:blipFill>
        <p:spPr>
          <a:xfrm>
            <a:off x="6347674" y="1613188"/>
            <a:ext cx="1232126" cy="175603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89AF0EE-894E-4830-8B34-9E365126F012}"/>
              </a:ext>
            </a:extLst>
          </p:cNvPr>
          <p:cNvPicPr>
            <a:picLocks noChangeAspect="1"/>
          </p:cNvPicPr>
          <p:nvPr/>
        </p:nvPicPr>
        <p:blipFill>
          <a:blip r:embed="rId10"/>
          <a:stretch>
            <a:fillRect/>
          </a:stretch>
        </p:blipFill>
        <p:spPr>
          <a:xfrm>
            <a:off x="6347674" y="3741124"/>
            <a:ext cx="1238397" cy="1769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50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FDCD-3DBA-43A2-8C8C-F3B012831D97}"/>
              </a:ext>
            </a:extLst>
          </p:cNvPr>
          <p:cNvSpPr>
            <a:spLocks noGrp="1"/>
          </p:cNvSpPr>
          <p:nvPr>
            <p:ph type="title"/>
          </p:nvPr>
        </p:nvSpPr>
        <p:spPr/>
        <p:txBody>
          <a:bodyPr/>
          <a:lstStyle/>
          <a:p>
            <a:pPr algn="ctr"/>
            <a:r>
              <a:rPr lang="en-GB" dirty="0"/>
              <a:t>Reasons for the Updates</a:t>
            </a:r>
            <a:endParaRPr lang="en-US" dirty="0"/>
          </a:p>
        </p:txBody>
      </p:sp>
      <p:sp>
        <p:nvSpPr>
          <p:cNvPr id="4" name="Text Placeholder 3">
            <a:extLst>
              <a:ext uri="{FF2B5EF4-FFF2-40B4-BE49-F238E27FC236}">
                <a16:creationId xmlns:a16="http://schemas.microsoft.com/office/drawing/2014/main" id="{F6F62847-B57E-4101-BB55-AD632E79C99A}"/>
              </a:ext>
            </a:extLst>
          </p:cNvPr>
          <p:cNvSpPr>
            <a:spLocks noGrp="1"/>
          </p:cNvSpPr>
          <p:nvPr>
            <p:ph type="body" sz="quarter" idx="4294967295"/>
          </p:nvPr>
        </p:nvSpPr>
        <p:spPr>
          <a:xfrm>
            <a:off x="1312863" y="1793875"/>
            <a:ext cx="7831137" cy="346075"/>
          </a:xfrm>
          <a:prstGeom prst="rect">
            <a:avLst/>
          </a:prstGeom>
        </p:spPr>
        <p:txBody>
          <a:bodyPr/>
          <a:lstStyle/>
          <a:p>
            <a:endParaRPr lang="en-GB" dirty="0"/>
          </a:p>
          <a:p>
            <a:endParaRPr lang="en-US" dirty="0"/>
          </a:p>
        </p:txBody>
      </p:sp>
      <p:pic>
        <p:nvPicPr>
          <p:cNvPr id="3" name="Picture 2">
            <a:extLst>
              <a:ext uri="{FF2B5EF4-FFF2-40B4-BE49-F238E27FC236}">
                <a16:creationId xmlns:a16="http://schemas.microsoft.com/office/drawing/2014/main" id="{9EE15265-B60E-46CD-AB52-2917F7190BC1}"/>
              </a:ext>
            </a:extLst>
          </p:cNvPr>
          <p:cNvPicPr>
            <a:picLocks noChangeAspect="1"/>
          </p:cNvPicPr>
          <p:nvPr/>
        </p:nvPicPr>
        <p:blipFill>
          <a:blip r:embed="rId3"/>
          <a:stretch>
            <a:fillRect/>
          </a:stretch>
        </p:blipFill>
        <p:spPr>
          <a:xfrm>
            <a:off x="674325" y="798962"/>
            <a:ext cx="7795351" cy="5260076"/>
          </a:xfrm>
          <a:prstGeom prst="rect">
            <a:avLst/>
          </a:prstGeom>
        </p:spPr>
      </p:pic>
    </p:spTree>
    <p:extLst>
      <p:ext uri="{BB962C8B-B14F-4D97-AF65-F5344CB8AC3E}">
        <p14:creationId xmlns:p14="http://schemas.microsoft.com/office/powerpoint/2010/main" val="402729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4B3-27EC-46E4-B197-E30465C01AAE}"/>
              </a:ext>
            </a:extLst>
          </p:cNvPr>
          <p:cNvSpPr>
            <a:spLocks noGrp="1"/>
          </p:cNvSpPr>
          <p:nvPr>
            <p:ph type="title"/>
          </p:nvPr>
        </p:nvSpPr>
        <p:spPr/>
        <p:txBody>
          <a:bodyPr/>
          <a:lstStyle/>
          <a:p>
            <a:pPr algn="ctr"/>
            <a:r>
              <a:rPr lang="en-GB" dirty="0"/>
              <a:t>DN-LHT-03038 – Design of Road Lighting on the National Network</a:t>
            </a:r>
            <a:endParaRPr lang="en-US" dirty="0"/>
          </a:p>
        </p:txBody>
      </p:sp>
      <p:graphicFrame>
        <p:nvGraphicFramePr>
          <p:cNvPr id="5" name="Diagram 4">
            <a:extLst>
              <a:ext uri="{FF2B5EF4-FFF2-40B4-BE49-F238E27FC236}">
                <a16:creationId xmlns:a16="http://schemas.microsoft.com/office/drawing/2014/main" id="{34D6CDF6-DAAD-40BE-BE89-B28FEE049232}"/>
              </a:ext>
            </a:extLst>
          </p:cNvPr>
          <p:cNvGraphicFramePr/>
          <p:nvPr>
            <p:extLst>
              <p:ext uri="{D42A27DB-BD31-4B8C-83A1-F6EECF244321}">
                <p14:modId xmlns:p14="http://schemas.microsoft.com/office/powerpoint/2010/main" val="1027177049"/>
              </p:ext>
            </p:extLst>
          </p:nvPr>
        </p:nvGraphicFramePr>
        <p:xfrm>
          <a:off x="1343401" y="14489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76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27FD-6AD5-410F-97F0-96D0DA0EAEDE}"/>
              </a:ext>
            </a:extLst>
          </p:cNvPr>
          <p:cNvSpPr>
            <a:spLocks noGrp="1"/>
          </p:cNvSpPr>
          <p:nvPr>
            <p:ph type="title"/>
          </p:nvPr>
        </p:nvSpPr>
        <p:spPr/>
        <p:txBody>
          <a:bodyPr/>
          <a:lstStyle/>
          <a:p>
            <a:pPr algn="ctr"/>
            <a:r>
              <a:rPr lang="en-GB" dirty="0"/>
              <a:t>A Balanced Approach</a:t>
            </a:r>
            <a:endParaRPr lang="en-US" dirty="0"/>
          </a:p>
        </p:txBody>
      </p:sp>
      <p:graphicFrame>
        <p:nvGraphicFramePr>
          <p:cNvPr id="8" name="Diagram 7">
            <a:extLst>
              <a:ext uri="{FF2B5EF4-FFF2-40B4-BE49-F238E27FC236}">
                <a16:creationId xmlns:a16="http://schemas.microsoft.com/office/drawing/2014/main" id="{BA6A7660-E0BA-4D3B-83EA-544EFA84DB7D}"/>
              </a:ext>
            </a:extLst>
          </p:cNvPr>
          <p:cNvGraphicFramePr/>
          <p:nvPr>
            <p:extLst>
              <p:ext uri="{D42A27DB-BD31-4B8C-83A1-F6EECF244321}">
                <p14:modId xmlns:p14="http://schemas.microsoft.com/office/powerpoint/2010/main" val="1743621317"/>
              </p:ext>
            </p:extLst>
          </p:nvPr>
        </p:nvGraphicFramePr>
        <p:xfrm>
          <a:off x="1347354" y="1282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44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44BD14-C75C-4098-A161-8047E52A7982}"/>
              </a:ext>
            </a:extLst>
          </p:cNvPr>
          <p:cNvSpPr>
            <a:spLocks noGrp="1"/>
          </p:cNvSpPr>
          <p:nvPr>
            <p:ph type="title"/>
          </p:nvPr>
        </p:nvSpPr>
        <p:spPr/>
        <p:txBody>
          <a:bodyPr/>
          <a:lstStyle/>
          <a:p>
            <a:pPr algn="ctr"/>
            <a:r>
              <a:rPr lang="en-GB" dirty="0"/>
              <a:t>Selection of the Lighting Class</a:t>
            </a:r>
            <a:endParaRPr lang="en-US" dirty="0"/>
          </a:p>
        </p:txBody>
      </p:sp>
      <p:graphicFrame>
        <p:nvGraphicFramePr>
          <p:cNvPr id="2" name="Table 1">
            <a:extLst>
              <a:ext uri="{FF2B5EF4-FFF2-40B4-BE49-F238E27FC236}">
                <a16:creationId xmlns:a16="http://schemas.microsoft.com/office/drawing/2014/main" id="{2B942F47-F90C-4157-80DA-5CB20780C691}"/>
              </a:ext>
            </a:extLst>
          </p:cNvPr>
          <p:cNvGraphicFramePr>
            <a:graphicFrameLocks noGrp="1"/>
          </p:cNvGraphicFramePr>
          <p:nvPr>
            <p:extLst>
              <p:ext uri="{D42A27DB-BD31-4B8C-83A1-F6EECF244321}">
                <p14:modId xmlns:p14="http://schemas.microsoft.com/office/powerpoint/2010/main" val="2074344115"/>
              </p:ext>
            </p:extLst>
          </p:nvPr>
        </p:nvGraphicFramePr>
        <p:xfrm>
          <a:off x="623455" y="875829"/>
          <a:ext cx="4098756" cy="5098953"/>
        </p:xfrm>
        <a:graphic>
          <a:graphicData uri="http://schemas.openxmlformats.org/drawingml/2006/table">
            <a:tbl>
              <a:tblPr firstRow="1" firstCol="1" bandRow="1">
                <a:effectLst/>
              </a:tblPr>
              <a:tblGrid>
                <a:gridCol w="1508200">
                  <a:extLst>
                    <a:ext uri="{9D8B030D-6E8A-4147-A177-3AD203B41FA5}">
                      <a16:colId xmlns:a16="http://schemas.microsoft.com/office/drawing/2014/main" val="315063572"/>
                    </a:ext>
                  </a:extLst>
                </a:gridCol>
                <a:gridCol w="1508200">
                  <a:extLst>
                    <a:ext uri="{9D8B030D-6E8A-4147-A177-3AD203B41FA5}">
                      <a16:colId xmlns:a16="http://schemas.microsoft.com/office/drawing/2014/main" val="2792123671"/>
                    </a:ext>
                  </a:extLst>
                </a:gridCol>
                <a:gridCol w="567793">
                  <a:extLst>
                    <a:ext uri="{9D8B030D-6E8A-4147-A177-3AD203B41FA5}">
                      <a16:colId xmlns:a16="http://schemas.microsoft.com/office/drawing/2014/main" val="707854274"/>
                    </a:ext>
                  </a:extLst>
                </a:gridCol>
                <a:gridCol w="514563">
                  <a:extLst>
                    <a:ext uri="{9D8B030D-6E8A-4147-A177-3AD203B41FA5}">
                      <a16:colId xmlns:a16="http://schemas.microsoft.com/office/drawing/2014/main" val="4172824996"/>
                    </a:ext>
                  </a:extLst>
                </a:gridCol>
              </a:tblGrid>
              <a:tr h="137934">
                <a:tc gridSpan="4">
                  <a:txBody>
                    <a:bodyPr/>
                    <a:lstStyle/>
                    <a:p>
                      <a:pPr>
                        <a:lnSpc>
                          <a:spcPct val="107000"/>
                        </a:lnSpc>
                        <a:spcAft>
                          <a:spcPts val="0"/>
                        </a:spcAft>
                      </a:pPr>
                      <a:r>
                        <a:rPr lang="en-US" sz="600">
                          <a:effectLst/>
                          <a:latin typeface="Arial" panose="020B0604020202020204" pitchFamily="34" charset="0"/>
                          <a:ea typeface="Times New Roman" panose="02020603050405020304" pitchFamily="18" charset="0"/>
                          <a:cs typeface="Arial" panose="020B0604020202020204" pitchFamily="34" charset="0"/>
                        </a:rPr>
                        <a:t>Parameters for the selection of M/ME lighting class.</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495695"/>
                  </a:ext>
                </a:extLst>
              </a:tr>
              <a:tr h="371107">
                <a:tc>
                  <a:txBody>
                    <a:bodyPr/>
                    <a:lstStyle/>
                    <a:p>
                      <a:pPr>
                        <a:lnSpc>
                          <a:spcPct val="107000"/>
                        </a:lnSpc>
                        <a:spcAft>
                          <a:spcPts val="0"/>
                        </a:spcAft>
                      </a:pP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Parameter</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Options</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Weighting Value V</a:t>
                      </a:r>
                      <a:r>
                        <a:rPr lang="en-US" sz="600" b="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600" b="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a:t>
                      </a: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Selected</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94544"/>
                  </a:ext>
                </a:extLst>
              </a:tr>
              <a:tr h="198800">
                <a:tc rowSpan="3">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Speed</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 (&gt;100 km/h)</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537685"/>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(70 km/h to 100 km/h)</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66069082"/>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 (40 km/h to 70 km/h)</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188873629"/>
                  </a:ext>
                </a:extLst>
              </a:tr>
              <a:tr h="198800">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 (&lt; 40 Km/h)</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75090388"/>
                  </a:ext>
                </a:extLst>
              </a:tr>
              <a:tr h="247404">
                <a:tc rowSpan="3">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Traffic volume</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 to High (ADT&gt;40,000)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947679"/>
                  </a:ext>
                </a:extLst>
              </a:tr>
              <a:tr h="247404">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 to Moderate (ADT between 7,000 and 40,000)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014947695"/>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low (ADT &lt;7000)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999188106"/>
                  </a:ext>
                </a:extLst>
              </a:tr>
              <a:tr h="247404">
                <a:tc rowSpan="3">
                  <a:txBody>
                    <a:bodyPr/>
                    <a:lstStyle/>
                    <a:p>
                      <a:pPr>
                        <a:lnSpc>
                          <a:spcPct val="107000"/>
                        </a:lnSpc>
                        <a:spcAft>
                          <a:spcPts val="0"/>
                        </a:spcAft>
                      </a:pPr>
                      <a:r>
                        <a:rPr lang="en-US"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Traffic Composition</a:t>
                      </a:r>
                      <a:endParaRPr lang="en-US" sz="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1)</a:t>
                      </a:r>
                      <a:endParaRPr lang="en-US" sz="600" dirty="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Mixed with high % of non-motorised</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637787"/>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Mixed</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20833964"/>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Motorised only</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084986434"/>
                  </a:ext>
                </a:extLst>
              </a:tr>
              <a:tr h="198800">
                <a:tc rowSpan="2">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Separation of carriageways</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600" dirty="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138281"/>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130638792"/>
                  </a:ext>
                </a:extLst>
              </a:tr>
              <a:tr h="198800">
                <a:tc rowSpan="2">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Junction Spacing</a:t>
                      </a:r>
                      <a:endParaRPr lang="en-US" sz="6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2)</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(&lt;3km)</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382925"/>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 (&gt;3km)</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502268038"/>
                  </a:ext>
                </a:extLst>
              </a:tr>
              <a:tr h="198800">
                <a:tc rowSpan="2">
                  <a:txBody>
                    <a:bodyPr/>
                    <a:lstStyle/>
                    <a:p>
                      <a:pPr>
                        <a:lnSpc>
                          <a:spcPct val="107000"/>
                        </a:lnSpc>
                        <a:spcAft>
                          <a:spcPts val="0"/>
                        </a:spcAft>
                      </a:pPr>
                      <a:r>
                        <a:rPr lang="en-US" sz="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Parked Vehicles</a:t>
                      </a:r>
                      <a:endParaRPr lang="en-US" sz="600" dirty="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Present</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135180"/>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present</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915262058"/>
                  </a:ext>
                </a:extLst>
              </a:tr>
              <a:tr h="198800">
                <a:tc rowSpan="3">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Ambient Luminance</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731266"/>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2953720186"/>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Low</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338459808"/>
                  </a:ext>
                </a:extLst>
              </a:tr>
              <a:tr h="198800">
                <a:tc rowSpan="2">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guidance/ traffic control</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Poor</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941844"/>
                  </a:ext>
                </a:extLst>
              </a:tr>
              <a:tr h="198800">
                <a:tc vMerge="1">
                  <a:txBody>
                    <a:bodyPr/>
                    <a:lstStyle/>
                    <a:p>
                      <a:endParaRPr lang="en-US"/>
                    </a:p>
                  </a:txBody>
                  <a:tcPr/>
                </a:tc>
                <a:tc>
                  <a:txBody>
                    <a:bodyPr/>
                    <a:lstStyle/>
                    <a:p>
                      <a:pP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 or Good</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893654543"/>
                  </a:ext>
                </a:extLst>
              </a:tr>
              <a:tr h="131366">
                <a:tc gridSpan="3">
                  <a:txBody>
                    <a:bodyPr/>
                    <a:lstStyle/>
                    <a:p>
                      <a:pPr algn="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 of Weighting Values</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US" sz="6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421377"/>
                  </a:ext>
                </a:extLst>
              </a:tr>
              <a:tr h="137934">
                <a:tc gridSpan="3">
                  <a:txBody>
                    <a:bodyPr/>
                    <a:lstStyle/>
                    <a:p>
                      <a:pPr algn="r">
                        <a:lnSpc>
                          <a:spcPct val="107000"/>
                        </a:lnSpc>
                        <a:spcAft>
                          <a:spcPts val="0"/>
                        </a:spcAft>
                      </a:pPr>
                      <a:r>
                        <a:rPr lang="en-US" sz="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Lighting Class </a:t>
                      </a:r>
                      <a:endParaRPr lang="en-US" sz="60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US" sz="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600" dirty="0">
                        <a:effectLst/>
                        <a:latin typeface="Arial" panose="020B0604020202020204" pitchFamily="34" charset="0"/>
                        <a:ea typeface="Calibri" panose="020F0502020204030204" pitchFamily="34" charset="0"/>
                        <a:cs typeface="Times New Roman" panose="02020603050405020304" pitchFamily="18" charset="0"/>
                      </a:endParaRPr>
                    </a:p>
                  </a:txBody>
                  <a:tcPr marL="40358" marR="403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2935972"/>
                  </a:ext>
                </a:extLst>
              </a:tr>
            </a:tbl>
          </a:graphicData>
        </a:graphic>
      </p:graphicFrame>
      <p:pic>
        <p:nvPicPr>
          <p:cNvPr id="6" name="Picture 5">
            <a:extLst>
              <a:ext uri="{FF2B5EF4-FFF2-40B4-BE49-F238E27FC236}">
                <a16:creationId xmlns:a16="http://schemas.microsoft.com/office/drawing/2014/main" id="{42C609B0-A455-4FAE-BF65-79E26B19FCAF}"/>
              </a:ext>
            </a:extLst>
          </p:cNvPr>
          <p:cNvPicPr>
            <a:picLocks noChangeAspect="1"/>
          </p:cNvPicPr>
          <p:nvPr/>
        </p:nvPicPr>
        <p:blipFill>
          <a:blip r:embed="rId3"/>
          <a:stretch>
            <a:fillRect/>
          </a:stretch>
        </p:blipFill>
        <p:spPr>
          <a:xfrm>
            <a:off x="5004838" y="1036719"/>
            <a:ext cx="3787944" cy="3212061"/>
          </a:xfrm>
          <a:prstGeom prst="rect">
            <a:avLst/>
          </a:prstGeom>
        </p:spPr>
      </p:pic>
      <p:sp>
        <p:nvSpPr>
          <p:cNvPr id="7" name="Multiplication Sign 6">
            <a:extLst>
              <a:ext uri="{FF2B5EF4-FFF2-40B4-BE49-F238E27FC236}">
                <a16:creationId xmlns:a16="http://schemas.microsoft.com/office/drawing/2014/main" id="{E46236A2-5E1E-48D7-BB8B-2C515A801132}"/>
              </a:ext>
            </a:extLst>
          </p:cNvPr>
          <p:cNvSpPr/>
          <p:nvPr/>
        </p:nvSpPr>
        <p:spPr>
          <a:xfrm>
            <a:off x="5287465" y="875829"/>
            <a:ext cx="3222690" cy="3314699"/>
          </a:xfrm>
          <a:prstGeom prst="mathMultiply">
            <a:avLst/>
          </a:prstGeom>
          <a:solidFill>
            <a:srgbClr val="FF0000">
              <a:alpha val="2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8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E90D-9DAC-4933-B110-D0DA7B34807C}"/>
              </a:ext>
            </a:extLst>
          </p:cNvPr>
          <p:cNvSpPr>
            <a:spLocks noGrp="1"/>
          </p:cNvSpPr>
          <p:nvPr>
            <p:ph type="title"/>
          </p:nvPr>
        </p:nvSpPr>
        <p:spPr/>
        <p:txBody>
          <a:bodyPr/>
          <a:lstStyle/>
          <a:p>
            <a:pPr algn="ctr"/>
            <a:r>
              <a:rPr lang="en-GB" dirty="0"/>
              <a:t>The Right Light at the Right Time</a:t>
            </a:r>
            <a:endParaRPr lang="en-US" dirty="0"/>
          </a:p>
        </p:txBody>
      </p:sp>
      <p:pic>
        <p:nvPicPr>
          <p:cNvPr id="1026" name="Picture 2" descr="http://northcliffe.org/images/sites/news/DIMMING_OF_LED_STREET_LIGHTING/c2.jpg">
            <a:extLst>
              <a:ext uri="{FF2B5EF4-FFF2-40B4-BE49-F238E27FC236}">
                <a16:creationId xmlns:a16="http://schemas.microsoft.com/office/drawing/2014/main" id="{53A37566-A35C-4E5E-A3F2-36AD4A1EB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04" y="1477169"/>
            <a:ext cx="3424877" cy="1585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orthcliffe.org/images/sites/news/DIMMING_OF_LED_STREET_LIGHTING/a2.jpg">
            <a:extLst>
              <a:ext uri="{FF2B5EF4-FFF2-40B4-BE49-F238E27FC236}">
                <a16:creationId xmlns:a16="http://schemas.microsoft.com/office/drawing/2014/main" id="{21B1BF6B-2851-44BA-83ED-AE24C75CD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587" y="1477169"/>
            <a:ext cx="3430776" cy="1615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B24868-D7A5-4E1B-AE55-B11999E58AEF}"/>
              </a:ext>
            </a:extLst>
          </p:cNvPr>
          <p:cNvPicPr>
            <a:picLocks noChangeAspect="1"/>
          </p:cNvPicPr>
          <p:nvPr/>
        </p:nvPicPr>
        <p:blipFill>
          <a:blip r:embed="rId5"/>
          <a:stretch>
            <a:fillRect/>
          </a:stretch>
        </p:blipFill>
        <p:spPr>
          <a:xfrm>
            <a:off x="397604" y="3340909"/>
            <a:ext cx="8222226" cy="2580569"/>
          </a:xfrm>
          <a:prstGeom prst="rect">
            <a:avLst/>
          </a:prstGeom>
        </p:spPr>
      </p:pic>
      <p:sp>
        <p:nvSpPr>
          <p:cNvPr id="3" name="TextBox 2">
            <a:extLst>
              <a:ext uri="{FF2B5EF4-FFF2-40B4-BE49-F238E27FC236}">
                <a16:creationId xmlns:a16="http://schemas.microsoft.com/office/drawing/2014/main" id="{08B702D0-A901-4992-8CF9-19EEC093AC7A}"/>
              </a:ext>
            </a:extLst>
          </p:cNvPr>
          <p:cNvSpPr txBox="1"/>
          <p:nvPr/>
        </p:nvSpPr>
        <p:spPr>
          <a:xfrm>
            <a:off x="2217381" y="3062364"/>
            <a:ext cx="2057400" cy="246221"/>
          </a:xfrm>
          <a:prstGeom prst="rect">
            <a:avLst/>
          </a:prstGeom>
          <a:noFill/>
        </p:spPr>
        <p:txBody>
          <a:bodyPr wrap="square" rtlCol="0">
            <a:spAutoFit/>
          </a:bodyPr>
          <a:lstStyle/>
          <a:p>
            <a:pPr algn="r"/>
            <a:r>
              <a:rPr lang="en-GB" sz="1000" dirty="0"/>
              <a:t>www.northcliff.org</a:t>
            </a:r>
            <a:endParaRPr lang="en-US" sz="1000" dirty="0"/>
          </a:p>
        </p:txBody>
      </p:sp>
      <p:sp>
        <p:nvSpPr>
          <p:cNvPr id="7" name="TextBox 6">
            <a:extLst>
              <a:ext uri="{FF2B5EF4-FFF2-40B4-BE49-F238E27FC236}">
                <a16:creationId xmlns:a16="http://schemas.microsoft.com/office/drawing/2014/main" id="{BC5383FB-849B-49EC-B4F4-0DA88C582705}"/>
              </a:ext>
            </a:extLst>
          </p:cNvPr>
          <p:cNvSpPr txBox="1"/>
          <p:nvPr/>
        </p:nvSpPr>
        <p:spPr>
          <a:xfrm>
            <a:off x="6256963" y="3056249"/>
            <a:ext cx="2057400" cy="246221"/>
          </a:xfrm>
          <a:prstGeom prst="rect">
            <a:avLst/>
          </a:prstGeom>
          <a:noFill/>
        </p:spPr>
        <p:txBody>
          <a:bodyPr wrap="square" rtlCol="0">
            <a:spAutoFit/>
          </a:bodyPr>
          <a:lstStyle/>
          <a:p>
            <a:pPr algn="r"/>
            <a:r>
              <a:rPr lang="en-GB" sz="1000" dirty="0"/>
              <a:t>www.northcliff.org</a:t>
            </a:r>
            <a:endParaRPr lang="en-US" sz="1000" dirty="0"/>
          </a:p>
        </p:txBody>
      </p:sp>
    </p:spTree>
    <p:extLst>
      <p:ext uri="{BB962C8B-B14F-4D97-AF65-F5344CB8AC3E}">
        <p14:creationId xmlns:p14="http://schemas.microsoft.com/office/powerpoint/2010/main" val="125102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14968-D21D-4557-B4B5-6D92738621C8}"/>
              </a:ext>
            </a:extLst>
          </p:cNvPr>
          <p:cNvPicPr>
            <a:picLocks noChangeAspect="1"/>
          </p:cNvPicPr>
          <p:nvPr/>
        </p:nvPicPr>
        <p:blipFill>
          <a:blip r:embed="rId3"/>
          <a:stretch>
            <a:fillRect/>
          </a:stretch>
        </p:blipFill>
        <p:spPr>
          <a:xfrm>
            <a:off x="4441566" y="1273048"/>
            <a:ext cx="2069848" cy="1357948"/>
          </a:xfrm>
          <a:prstGeom prst="rect">
            <a:avLst/>
          </a:prstGeom>
        </p:spPr>
      </p:pic>
      <p:pic>
        <p:nvPicPr>
          <p:cNvPr id="6" name="Picture 5">
            <a:extLst>
              <a:ext uri="{FF2B5EF4-FFF2-40B4-BE49-F238E27FC236}">
                <a16:creationId xmlns:a16="http://schemas.microsoft.com/office/drawing/2014/main" id="{62D9365E-6496-4B5D-B444-ED52FD1967C2}"/>
              </a:ext>
            </a:extLst>
          </p:cNvPr>
          <p:cNvPicPr>
            <a:picLocks noChangeAspect="1"/>
          </p:cNvPicPr>
          <p:nvPr/>
        </p:nvPicPr>
        <p:blipFill>
          <a:blip r:embed="rId4"/>
          <a:stretch>
            <a:fillRect/>
          </a:stretch>
        </p:blipFill>
        <p:spPr>
          <a:xfrm>
            <a:off x="4351634" y="2927511"/>
            <a:ext cx="2249711" cy="1259473"/>
          </a:xfrm>
          <a:prstGeom prst="rect">
            <a:avLst/>
          </a:prstGeom>
        </p:spPr>
      </p:pic>
      <p:pic>
        <p:nvPicPr>
          <p:cNvPr id="7" name="Picture 6">
            <a:extLst>
              <a:ext uri="{FF2B5EF4-FFF2-40B4-BE49-F238E27FC236}">
                <a16:creationId xmlns:a16="http://schemas.microsoft.com/office/drawing/2014/main" id="{0A544468-890C-4533-B13E-669076F8EE90}"/>
              </a:ext>
            </a:extLst>
          </p:cNvPr>
          <p:cNvPicPr>
            <a:picLocks noChangeAspect="1"/>
          </p:cNvPicPr>
          <p:nvPr/>
        </p:nvPicPr>
        <p:blipFill>
          <a:blip r:embed="rId5"/>
          <a:stretch>
            <a:fillRect/>
          </a:stretch>
        </p:blipFill>
        <p:spPr>
          <a:xfrm>
            <a:off x="6690435" y="1394244"/>
            <a:ext cx="1913533" cy="1293347"/>
          </a:xfrm>
          <a:prstGeom prst="rect">
            <a:avLst/>
          </a:prstGeom>
        </p:spPr>
      </p:pic>
      <p:sp>
        <p:nvSpPr>
          <p:cNvPr id="8" name="Title 4">
            <a:extLst>
              <a:ext uri="{FF2B5EF4-FFF2-40B4-BE49-F238E27FC236}">
                <a16:creationId xmlns:a16="http://schemas.microsoft.com/office/drawing/2014/main" id="{D74A3A01-1BCB-457B-8BD8-0F0DD4860AFD}"/>
              </a:ext>
            </a:extLst>
          </p:cNvPr>
          <p:cNvSpPr txBox="1">
            <a:spLocks/>
          </p:cNvSpPr>
          <p:nvPr/>
        </p:nvSpPr>
        <p:spPr>
          <a:xfrm>
            <a:off x="496861" y="252000"/>
            <a:ext cx="8146633" cy="471344"/>
          </a:xfrm>
          <a:prstGeom prst="rect">
            <a:avLst/>
          </a:prstGeom>
        </p:spPr>
        <p:txBody>
          <a:bodyPr lIns="0" tIns="0" rIns="0" bIns="0">
            <a:noAutofit/>
          </a:bodyPr>
          <a:lstStyle>
            <a:lvl1pPr marL="0" indent="0" algn="l" defTabSz="1197317" rtl="0" eaLnBrk="1" latinLnBrk="0" hangingPunct="1">
              <a:lnSpc>
                <a:spcPts val="5333"/>
              </a:lnSpc>
              <a:spcBef>
                <a:spcPts val="0"/>
              </a:spcBef>
              <a:buNone/>
              <a:defRPr sz="3800" kern="1200">
                <a:solidFill>
                  <a:schemeClr val="accent2"/>
                </a:solidFill>
                <a:latin typeface="Times New Roman"/>
                <a:ea typeface="+mj-ea"/>
                <a:cs typeface="Times New Roman"/>
              </a:defRPr>
            </a:lvl1pPr>
          </a:lstStyle>
          <a:p>
            <a:pPr algn="ctr"/>
            <a:r>
              <a:rPr lang="en-GB" dirty="0"/>
              <a:t>Lighting Extents</a:t>
            </a:r>
            <a:endParaRPr lang="en-US" dirty="0"/>
          </a:p>
        </p:txBody>
      </p:sp>
      <p:pic>
        <p:nvPicPr>
          <p:cNvPr id="12" name="Picture 11">
            <a:extLst>
              <a:ext uri="{FF2B5EF4-FFF2-40B4-BE49-F238E27FC236}">
                <a16:creationId xmlns:a16="http://schemas.microsoft.com/office/drawing/2014/main" id="{042123DE-4538-4EDF-900A-C97520A4063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0366" y="2687591"/>
            <a:ext cx="1743930" cy="1627505"/>
          </a:xfrm>
          <a:prstGeom prst="rect">
            <a:avLst/>
          </a:prstGeom>
          <a:noFill/>
          <a:ln>
            <a:noFill/>
          </a:ln>
        </p:spPr>
      </p:pic>
      <p:pic>
        <p:nvPicPr>
          <p:cNvPr id="13" name="Picture 12">
            <a:extLst>
              <a:ext uri="{FF2B5EF4-FFF2-40B4-BE49-F238E27FC236}">
                <a16:creationId xmlns:a16="http://schemas.microsoft.com/office/drawing/2014/main" id="{87A7BFBA-920C-4E93-B2FC-60420A8EC74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511414" y="4611611"/>
            <a:ext cx="2341640" cy="1124944"/>
          </a:xfrm>
          <a:prstGeom prst="rect">
            <a:avLst/>
          </a:prstGeom>
          <a:noFill/>
          <a:ln>
            <a:noFill/>
          </a:ln>
        </p:spPr>
      </p:pic>
      <p:pic>
        <p:nvPicPr>
          <p:cNvPr id="14" name="Picture 13" descr="C:\Users\sheng.yuan\AppData\Local\Microsoft\Windows\INetCache\Content.Word\Half Cloverleaf Quadrants 1 and 3.png">
            <a:extLst>
              <a:ext uri="{FF2B5EF4-FFF2-40B4-BE49-F238E27FC236}">
                <a16:creationId xmlns:a16="http://schemas.microsoft.com/office/drawing/2014/main" id="{58480CEA-DB17-40D7-8085-499F4CF0F6E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481826" y="4483499"/>
            <a:ext cx="2208609" cy="1295244"/>
          </a:xfrm>
          <a:prstGeom prst="rect">
            <a:avLst/>
          </a:prstGeom>
          <a:noFill/>
          <a:ln>
            <a:noFill/>
          </a:ln>
        </p:spPr>
      </p:pic>
      <p:pic>
        <p:nvPicPr>
          <p:cNvPr id="4" name="Picture 3">
            <a:extLst>
              <a:ext uri="{FF2B5EF4-FFF2-40B4-BE49-F238E27FC236}">
                <a16:creationId xmlns:a16="http://schemas.microsoft.com/office/drawing/2014/main" id="{D7F54BDB-077D-4C2C-9787-72A815D75ABD}"/>
              </a:ext>
            </a:extLst>
          </p:cNvPr>
          <p:cNvPicPr>
            <a:picLocks noChangeAspect="1"/>
          </p:cNvPicPr>
          <p:nvPr/>
        </p:nvPicPr>
        <p:blipFill>
          <a:blip r:embed="rId9"/>
          <a:stretch>
            <a:fillRect/>
          </a:stretch>
        </p:blipFill>
        <p:spPr>
          <a:xfrm>
            <a:off x="149158" y="911756"/>
            <a:ext cx="4243158" cy="5290982"/>
          </a:xfrm>
          <a:prstGeom prst="rect">
            <a:avLst/>
          </a:prstGeom>
        </p:spPr>
      </p:pic>
    </p:spTree>
    <p:extLst>
      <p:ext uri="{BB962C8B-B14F-4D97-AF65-F5344CB8AC3E}">
        <p14:creationId xmlns:p14="http://schemas.microsoft.com/office/powerpoint/2010/main" val="14447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636E-8262-450A-A3E9-C9D2FB3D6363}"/>
              </a:ext>
            </a:extLst>
          </p:cNvPr>
          <p:cNvSpPr>
            <a:spLocks noGrp="1"/>
          </p:cNvSpPr>
          <p:nvPr>
            <p:ph type="title"/>
          </p:nvPr>
        </p:nvSpPr>
        <p:spPr/>
        <p:txBody>
          <a:bodyPr/>
          <a:lstStyle/>
          <a:p>
            <a:pPr algn="ctr"/>
            <a:r>
              <a:rPr lang="en-GB" dirty="0"/>
              <a:t>Reducing extents at Grade Separated Junctions</a:t>
            </a:r>
            <a:endParaRPr lang="en-US" dirty="0"/>
          </a:p>
        </p:txBody>
      </p:sp>
      <p:pic>
        <p:nvPicPr>
          <p:cNvPr id="4" name="Picture Placeholder 7">
            <a:extLst>
              <a:ext uri="{FF2B5EF4-FFF2-40B4-BE49-F238E27FC236}">
                <a16:creationId xmlns:a16="http://schemas.microsoft.com/office/drawing/2014/main" id="{95EC399E-151E-40AA-88C9-6FA19450347A}"/>
              </a:ext>
            </a:extLst>
          </p:cNvPr>
          <p:cNvPicPr>
            <a:picLocks noChangeAspect="1"/>
          </p:cNvPicPr>
          <p:nvPr/>
        </p:nvPicPr>
        <p:blipFill>
          <a:blip r:embed="rId3">
            <a:extLst>
              <a:ext uri="{28A0092B-C50C-407E-A947-70E740481C1C}">
                <a14:useLocalDpi xmlns:a14="http://schemas.microsoft.com/office/drawing/2010/main" val="0"/>
              </a:ext>
            </a:extLst>
          </a:blip>
          <a:srcRect l="51" r="51"/>
          <a:stretch>
            <a:fillRect/>
          </a:stretch>
        </p:blipFill>
        <p:spPr>
          <a:xfrm>
            <a:off x="360189" y="2445263"/>
            <a:ext cx="3691205" cy="1967474"/>
          </a:xfrm>
          <a:prstGeom prst="rect">
            <a:avLst/>
          </a:prstGeom>
        </p:spPr>
      </p:pic>
      <p:pic>
        <p:nvPicPr>
          <p:cNvPr id="5" name="Picture Placeholder 3">
            <a:extLst>
              <a:ext uri="{FF2B5EF4-FFF2-40B4-BE49-F238E27FC236}">
                <a16:creationId xmlns:a16="http://schemas.microsoft.com/office/drawing/2014/main" id="{23CC7A81-8500-4918-96FC-9D5DA9C6A4A9}"/>
              </a:ext>
            </a:extLst>
          </p:cNvPr>
          <p:cNvPicPr>
            <a:picLocks noChangeAspect="1"/>
          </p:cNvPicPr>
          <p:nvPr/>
        </p:nvPicPr>
        <p:blipFill>
          <a:blip r:embed="rId4">
            <a:extLst>
              <a:ext uri="{28A0092B-C50C-407E-A947-70E740481C1C}">
                <a14:useLocalDpi xmlns:a14="http://schemas.microsoft.com/office/drawing/2010/main" val="0"/>
              </a:ext>
            </a:extLst>
          </a:blip>
          <a:srcRect l="51" r="51"/>
          <a:stretch>
            <a:fillRect/>
          </a:stretch>
        </p:blipFill>
        <p:spPr>
          <a:xfrm>
            <a:off x="5070763" y="2455463"/>
            <a:ext cx="3652935" cy="1947075"/>
          </a:xfrm>
          <a:prstGeom prst="rect">
            <a:avLst/>
          </a:prstGeom>
        </p:spPr>
      </p:pic>
      <p:sp>
        <p:nvSpPr>
          <p:cNvPr id="6" name="Arrow: Down 5">
            <a:extLst>
              <a:ext uri="{FF2B5EF4-FFF2-40B4-BE49-F238E27FC236}">
                <a16:creationId xmlns:a16="http://schemas.microsoft.com/office/drawing/2014/main" id="{3B229B82-DE47-4AD0-B045-AB78F914E16C}"/>
              </a:ext>
            </a:extLst>
          </p:cNvPr>
          <p:cNvSpPr/>
          <p:nvPr/>
        </p:nvSpPr>
        <p:spPr>
          <a:xfrm rot="16200000">
            <a:off x="4421332" y="3073964"/>
            <a:ext cx="301337" cy="710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up standard theme test">
  <a:themeElements>
    <a:clrScheme name="arup standard theme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64AB668F-5BDA-4BA2-8D5D-D7C60843F7FA}"/>
    </a:ext>
  </a:extLst>
</a:theme>
</file>

<file path=ppt/theme/theme2.xml><?xml version="1.0" encoding="utf-8"?>
<a:theme xmlns:a="http://schemas.openxmlformats.org/drawingml/2006/main" name="1_arup standard theme test">
  <a:themeElements>
    <a:clrScheme name="arup standard theme test">
      <a:dk1>
        <a:srgbClr val="000000"/>
      </a:dk1>
      <a:lt1>
        <a:srgbClr val="FFFFFF"/>
      </a:lt1>
      <a:dk2>
        <a:srgbClr val="D2D2D2"/>
      </a:dk2>
      <a:lt2>
        <a:srgbClr val="828282"/>
      </a:lt2>
      <a:accent1>
        <a:srgbClr val="28AF73"/>
      </a:accent1>
      <a:accent2>
        <a:srgbClr val="28AF73"/>
      </a:accent2>
      <a:accent3>
        <a:srgbClr val="28AF73"/>
      </a:accent3>
      <a:accent4>
        <a:srgbClr val="28AF73"/>
      </a:accent4>
      <a:accent5>
        <a:srgbClr val="28AF73"/>
      </a:accent5>
      <a:accent6>
        <a:srgbClr val="28AF73"/>
      </a:accent6>
      <a:hlink>
        <a:srgbClr val="7F7F7F"/>
      </a:hlink>
      <a:folHlink>
        <a:srgbClr val="7F7F7F"/>
      </a:folHlink>
    </a:clrScheme>
    <a:fontScheme name="arup standard theme test">
      <a:majorFont>
        <a:latin typeface="Times New Roman" panose="02020603050405020304"/>
        <a:ea typeface=""/>
        <a:cs typeface=""/>
      </a:majorFont>
      <a:minorFont>
        <a:latin typeface="Times New Roman" panose="02020603050405020304"/>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0F13A90C-C0A4-4AAF-A572-524C36D9D6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Arup Theme Standard (4x3)</Template>
  <TotalTime>825</TotalTime>
  <Words>1472</Words>
  <Application>Microsoft Office PowerPoint</Application>
  <PresentationFormat>On-screen Show (4:3)</PresentationFormat>
  <Paragraphs>254</Paragraphs>
  <Slides>15</Slides>
  <Notes>13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ＭＳ Ｐゴシック</vt:lpstr>
      <vt:lpstr>Arial</vt:lpstr>
      <vt:lpstr>Calibri</vt:lpstr>
      <vt:lpstr>Lucida Grande</vt:lpstr>
      <vt:lpstr>Times New Roman</vt:lpstr>
      <vt:lpstr>arup standard theme test</vt:lpstr>
      <vt:lpstr>1_arup standard theme test</vt:lpstr>
      <vt:lpstr>Worksheet</vt:lpstr>
      <vt:lpstr>TII  Lighting Standards &amp; Specification Updates   Chris Corr BSc CEng MIET MILP MCIHT </vt:lpstr>
      <vt:lpstr>Updating TII Road Lighting  Standards &amp; Specifications  </vt:lpstr>
      <vt:lpstr>Reasons for the Updates</vt:lpstr>
      <vt:lpstr>DN-LHT-03038 – Design of Road Lighting on the National Network</vt:lpstr>
      <vt:lpstr>A Balanced Approach</vt:lpstr>
      <vt:lpstr>Selection of the Lighting Class</vt:lpstr>
      <vt:lpstr>The Right Light at the Right Time</vt:lpstr>
      <vt:lpstr>PowerPoint Presentation</vt:lpstr>
      <vt:lpstr>Reducing extents at Grade Separated Junctions</vt:lpstr>
      <vt:lpstr>Environmental Control</vt:lpstr>
      <vt:lpstr>Lighting Design Process</vt:lpstr>
      <vt:lpstr>Lighting In Villages and Towns</vt:lpstr>
      <vt:lpstr>Lighting Assessment Tools</vt:lpstr>
      <vt:lpstr>Standardised Public Lighting Inventory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Lighting – Development of new TII Lighting Standards</dc:title>
  <dc:creator>Chris Corr</dc:creator>
  <cp:lastModifiedBy>Chris Corr</cp:lastModifiedBy>
  <cp:revision>54</cp:revision>
  <dcterms:created xsi:type="dcterms:W3CDTF">2018-05-10T10:31:58Z</dcterms:created>
  <dcterms:modified xsi:type="dcterms:W3CDTF">2018-05-14T13:21:02Z</dcterms:modified>
</cp:coreProperties>
</file>