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67" r:id="rId5"/>
    <p:sldId id="268" r:id="rId6"/>
    <p:sldId id="269" r:id="rId7"/>
    <p:sldId id="270" r:id="rId8"/>
    <p:sldId id="276" r:id="rId9"/>
    <p:sldId id="272" r:id="rId10"/>
    <p:sldId id="273" r:id="rId11"/>
    <p:sldId id="274" r:id="rId12"/>
    <p:sldId id="275" r:id="rId13"/>
    <p:sldId id="277"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7E88C9-C146-43DA-9BA9-7BC129743E36}"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28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189658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168117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207835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7E88C9-C146-43DA-9BA9-7BC129743E36}"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6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409363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244399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288323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78726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218DA0-E0AF-4278-910C-AFDF3A510BAD}" type="datetimeFigureOut">
              <a:rPr lang="en-GB" smtClean="0"/>
              <a:t>02/02/2022</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7E88C9-C146-43DA-9BA9-7BC129743E36}" type="slidenum">
              <a:rPr lang="en-GB" smtClean="0"/>
              <a:t>‹#›</a:t>
            </a:fld>
            <a:endParaRPr lang="en-GB" dirty="0"/>
          </a:p>
        </p:txBody>
      </p:sp>
    </p:spTree>
    <p:extLst>
      <p:ext uri="{BB962C8B-B14F-4D97-AF65-F5344CB8AC3E}">
        <p14:creationId xmlns:p14="http://schemas.microsoft.com/office/powerpoint/2010/main" val="335735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218DA0-E0AF-4278-910C-AFDF3A510BAD}" type="datetimeFigureOut">
              <a:rPr lang="en-GB" smtClean="0"/>
              <a:t>02/02/2022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87E88C9-C146-43DA-9BA9-7BC129743E36}" type="slidenum">
              <a:rPr lang="en-GB" smtClean="0"/>
              <a:t>‹#›</a:t>
            </a:fld>
            <a:endParaRPr lang="en-GB" dirty="0"/>
          </a:p>
        </p:txBody>
      </p:sp>
    </p:spTree>
    <p:extLst>
      <p:ext uri="{BB962C8B-B14F-4D97-AF65-F5344CB8AC3E}">
        <p14:creationId xmlns:p14="http://schemas.microsoft.com/office/powerpoint/2010/main" val="393194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218DA0-E0AF-4278-910C-AFDF3A510BAD}" type="datetimeFigureOut">
              <a:rPr lang="en-GB" smtClean="0"/>
              <a:t>02/02/2022</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7E88C9-C146-43DA-9BA9-7BC129743E36}"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5462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D0A513-E370-457A-B709-5F32B96BA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50AC02B-DCE7-4E0D-ADF6-86386C916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482A85D-CD80-4811-B1B6-C3F136B10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A784AD-E0F4-4EEF-AA74-7A12C2FF1661}"/>
              </a:ext>
            </a:extLst>
          </p:cNvPr>
          <p:cNvSpPr>
            <a:spLocks noGrp="1"/>
          </p:cNvSpPr>
          <p:nvPr>
            <p:ph type="ctrTitle"/>
          </p:nvPr>
        </p:nvSpPr>
        <p:spPr>
          <a:xfrm>
            <a:off x="5961344" y="758952"/>
            <a:ext cx="5542398" cy="3566160"/>
          </a:xfrm>
        </p:spPr>
        <p:txBody>
          <a:bodyPr>
            <a:normAutofit/>
          </a:bodyPr>
          <a:lstStyle/>
          <a:p>
            <a:r>
              <a:rPr lang="en-GB" dirty="0">
                <a:solidFill>
                  <a:srgbClr val="FFFFFF"/>
                </a:solidFill>
              </a:rPr>
              <a:t>TII Fencing Retrofit</a:t>
            </a:r>
          </a:p>
        </p:txBody>
      </p:sp>
      <p:sp>
        <p:nvSpPr>
          <p:cNvPr id="3" name="Subtitle 2">
            <a:extLst>
              <a:ext uri="{FF2B5EF4-FFF2-40B4-BE49-F238E27FC236}">
                <a16:creationId xmlns:a16="http://schemas.microsoft.com/office/drawing/2014/main" id="{90060BD2-92BE-4165-844B-505A11510DEE}"/>
              </a:ext>
            </a:extLst>
          </p:cNvPr>
          <p:cNvSpPr>
            <a:spLocks noGrp="1"/>
          </p:cNvSpPr>
          <p:nvPr>
            <p:ph type="subTitle" idx="1"/>
          </p:nvPr>
        </p:nvSpPr>
        <p:spPr>
          <a:xfrm>
            <a:off x="5961343" y="4455620"/>
            <a:ext cx="5542399" cy="1143000"/>
          </a:xfrm>
        </p:spPr>
        <p:txBody>
          <a:bodyPr>
            <a:normAutofit fontScale="77500" lnSpcReduction="20000"/>
          </a:bodyPr>
          <a:lstStyle/>
          <a:p>
            <a:r>
              <a:rPr lang="en-GB" dirty="0">
                <a:solidFill>
                  <a:schemeClr val="bg2"/>
                </a:solidFill>
              </a:rPr>
              <a:t>Site Visit observation/Lessons learned</a:t>
            </a:r>
          </a:p>
          <a:p>
            <a:endParaRPr lang="en-GB" dirty="0">
              <a:solidFill>
                <a:schemeClr val="bg2"/>
              </a:solidFill>
            </a:endParaRPr>
          </a:p>
          <a:p>
            <a:pPr algn="just"/>
            <a:r>
              <a:rPr lang="en-GB" dirty="0">
                <a:solidFill>
                  <a:schemeClr val="bg2"/>
                </a:solidFill>
              </a:rPr>
              <a:t> 03-02-2022                           john carton</a:t>
            </a:r>
          </a:p>
        </p:txBody>
      </p:sp>
      <p:pic>
        <p:nvPicPr>
          <p:cNvPr id="5" name="Picture 4" descr="Logo, company name&#10;&#10;Description automatically generated">
            <a:extLst>
              <a:ext uri="{FF2B5EF4-FFF2-40B4-BE49-F238E27FC236}">
                <a16:creationId xmlns:a16="http://schemas.microsoft.com/office/drawing/2014/main" id="{8E17AC72-E1AA-40B9-B425-7680EB19E5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600" y="2537386"/>
            <a:ext cx="3160434" cy="1755797"/>
          </a:xfrm>
          <a:prstGeom prst="rect">
            <a:avLst/>
          </a:prstGeom>
        </p:spPr>
      </p:pic>
      <p:cxnSp>
        <p:nvCxnSpPr>
          <p:cNvPr id="18" name="Straight Connector 17">
            <a:extLst>
              <a:ext uri="{FF2B5EF4-FFF2-40B4-BE49-F238E27FC236}">
                <a16:creationId xmlns:a16="http://schemas.microsoft.com/office/drawing/2014/main" id="{DA4AC0D3-E53A-467F-AC69-13CED2B336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8D768BBC-F6D4-4B73-9EFD-7ABC07A0EEB6}"/>
              </a:ext>
            </a:extLst>
          </p:cNvPr>
          <p:cNvPicPr>
            <a:picLocks noChangeAspect="1"/>
          </p:cNvPicPr>
          <p:nvPr/>
        </p:nvPicPr>
        <p:blipFill>
          <a:blip r:embed="rId3"/>
          <a:stretch>
            <a:fillRect/>
          </a:stretch>
        </p:blipFill>
        <p:spPr>
          <a:xfrm>
            <a:off x="1110384" y="4454051"/>
            <a:ext cx="3055086" cy="1755797"/>
          </a:xfrm>
          <a:prstGeom prst="rect">
            <a:avLst/>
          </a:prstGeom>
        </p:spPr>
      </p:pic>
    </p:spTree>
    <p:extLst>
      <p:ext uri="{BB962C8B-B14F-4D97-AF65-F5344CB8AC3E}">
        <p14:creationId xmlns:p14="http://schemas.microsoft.com/office/powerpoint/2010/main" val="133194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8C69-4D51-4699-A83C-BD8D70EFF208}"/>
              </a:ext>
            </a:extLst>
          </p:cNvPr>
          <p:cNvSpPr>
            <a:spLocks noGrp="1"/>
          </p:cNvSpPr>
          <p:nvPr>
            <p:ph type="title"/>
          </p:nvPr>
        </p:nvSpPr>
        <p:spPr>
          <a:xfrm>
            <a:off x="1097280" y="286603"/>
            <a:ext cx="10058400" cy="1450757"/>
          </a:xfrm>
        </p:spPr>
        <p:txBody>
          <a:bodyPr>
            <a:normAutofit/>
          </a:bodyPr>
          <a:lstStyle/>
          <a:p>
            <a:r>
              <a:rPr lang="en-IE" dirty="0"/>
              <a:t>8. Gates</a:t>
            </a:r>
          </a:p>
        </p:txBody>
      </p:sp>
      <p:sp>
        <p:nvSpPr>
          <p:cNvPr id="3" name="Content Placeholder 2">
            <a:extLst>
              <a:ext uri="{FF2B5EF4-FFF2-40B4-BE49-F238E27FC236}">
                <a16:creationId xmlns:a16="http://schemas.microsoft.com/office/drawing/2014/main" id="{8B33078A-A962-49EA-921D-DE36EC271238}"/>
              </a:ext>
            </a:extLst>
          </p:cNvPr>
          <p:cNvSpPr>
            <a:spLocks noGrp="1"/>
          </p:cNvSpPr>
          <p:nvPr>
            <p:ph idx="1"/>
          </p:nvPr>
        </p:nvSpPr>
        <p:spPr>
          <a:xfrm>
            <a:off x="6351639" y="1845734"/>
            <a:ext cx="4804041" cy="4023360"/>
          </a:xfrm>
        </p:spPr>
        <p:txBody>
          <a:bodyPr>
            <a:normAutofit/>
          </a:bodyPr>
          <a:lstStyle/>
          <a:p>
            <a:pPr>
              <a:buFont typeface="Arial" panose="020B0604020202020204" pitchFamily="34" charset="0"/>
              <a:buChar char="•"/>
            </a:pPr>
            <a:r>
              <a:rPr lang="en-IE" dirty="0"/>
              <a:t>Gates should be to the TII standard – SCD-00310 or SCD-00309</a:t>
            </a:r>
          </a:p>
          <a:p>
            <a:pPr>
              <a:buFont typeface="Arial" panose="020B0604020202020204" pitchFamily="34" charset="0"/>
              <a:buChar char="•"/>
            </a:pPr>
            <a:r>
              <a:rPr lang="en-IE" dirty="0"/>
              <a:t>TAMS II stickers on many gates. This is a </a:t>
            </a:r>
            <a:r>
              <a:rPr lang="en-IE" b="0" i="0" dirty="0">
                <a:effectLst/>
                <a:latin typeface="arial" panose="020B0604020202020204" pitchFamily="34" charset="0"/>
              </a:rPr>
              <a:t>Targeted Agriculture Modernisation Scheme grant specification.</a:t>
            </a:r>
          </a:p>
          <a:p>
            <a:pPr>
              <a:buFont typeface="Arial" panose="020B0604020202020204" pitchFamily="34" charset="0"/>
              <a:buChar char="•"/>
            </a:pPr>
            <a:r>
              <a:rPr lang="en-IE" dirty="0">
                <a:latin typeface="arial" panose="020B0604020202020204" pitchFamily="34" charset="0"/>
              </a:rPr>
              <a:t>Gates should only open inward.</a:t>
            </a:r>
          </a:p>
          <a:p>
            <a:pPr>
              <a:buFont typeface="Arial" panose="020B0604020202020204" pitchFamily="34" charset="0"/>
              <a:buChar char="•"/>
            </a:pPr>
            <a:r>
              <a:rPr lang="en-IE" dirty="0">
                <a:latin typeface="arial" panose="020B0604020202020204" pitchFamily="34" charset="0"/>
              </a:rPr>
              <a:t>Gates should be set back if possible. Requires landowner agreement</a:t>
            </a:r>
          </a:p>
          <a:p>
            <a:pPr>
              <a:buFont typeface="Arial" panose="020B0604020202020204" pitchFamily="34" charset="0"/>
              <a:buChar char="•"/>
            </a:pPr>
            <a:r>
              <a:rPr lang="en-IE" dirty="0">
                <a:latin typeface="arial" panose="020B0604020202020204" pitchFamily="34" charset="0"/>
              </a:rPr>
              <a:t>Gates should have separate hanger and receiver posts and should not be hung from the fence end posts.</a:t>
            </a:r>
            <a:endParaRPr lang="en-IE" dirty="0"/>
          </a:p>
        </p:txBody>
      </p:sp>
      <p:pic>
        <p:nvPicPr>
          <p:cNvPr id="5" name="Picture 4">
            <a:extLst>
              <a:ext uri="{FF2B5EF4-FFF2-40B4-BE49-F238E27FC236}">
                <a16:creationId xmlns:a16="http://schemas.microsoft.com/office/drawing/2014/main" id="{B16077CA-BFEC-4815-A717-9464DD0917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9506" y="1916319"/>
            <a:ext cx="2607014" cy="3471012"/>
          </a:xfrm>
          <a:prstGeom prst="rect">
            <a:avLst/>
          </a:prstGeom>
        </p:spPr>
      </p:pic>
      <p:pic>
        <p:nvPicPr>
          <p:cNvPr id="7" name="Picture 6">
            <a:extLst>
              <a:ext uri="{FF2B5EF4-FFF2-40B4-BE49-F238E27FC236}">
                <a16:creationId xmlns:a16="http://schemas.microsoft.com/office/drawing/2014/main" id="{CEDF7F4A-D3EE-4052-BC1B-87EB9E226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936" y="1916319"/>
            <a:ext cx="2752928" cy="3471012"/>
          </a:xfrm>
          <a:prstGeom prst="rect">
            <a:avLst/>
          </a:prstGeom>
        </p:spPr>
      </p:pic>
    </p:spTree>
    <p:extLst>
      <p:ext uri="{BB962C8B-B14F-4D97-AF65-F5344CB8AC3E}">
        <p14:creationId xmlns:p14="http://schemas.microsoft.com/office/powerpoint/2010/main" val="139577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50B0-0DE9-40D5-A2E1-3AC4EEF88CA7}"/>
              </a:ext>
            </a:extLst>
          </p:cNvPr>
          <p:cNvSpPr>
            <a:spLocks noGrp="1"/>
          </p:cNvSpPr>
          <p:nvPr>
            <p:ph type="title"/>
          </p:nvPr>
        </p:nvSpPr>
        <p:spPr>
          <a:xfrm>
            <a:off x="1097280" y="286603"/>
            <a:ext cx="10058400" cy="1450757"/>
          </a:xfrm>
        </p:spPr>
        <p:txBody>
          <a:bodyPr>
            <a:normAutofit/>
          </a:bodyPr>
          <a:lstStyle/>
          <a:p>
            <a:r>
              <a:rPr lang="en-IE" dirty="0"/>
              <a:t>9. Terminations</a:t>
            </a:r>
          </a:p>
        </p:txBody>
      </p:sp>
      <p:sp>
        <p:nvSpPr>
          <p:cNvPr id="3" name="Content Placeholder 2">
            <a:extLst>
              <a:ext uri="{FF2B5EF4-FFF2-40B4-BE49-F238E27FC236}">
                <a16:creationId xmlns:a16="http://schemas.microsoft.com/office/drawing/2014/main" id="{CBA86E28-A0F1-4BFF-869B-334598B15A5B}"/>
              </a:ext>
            </a:extLst>
          </p:cNvPr>
          <p:cNvSpPr>
            <a:spLocks noGrp="1"/>
          </p:cNvSpPr>
          <p:nvPr>
            <p:ph idx="1"/>
          </p:nvPr>
        </p:nvSpPr>
        <p:spPr>
          <a:xfrm>
            <a:off x="6351639" y="1845734"/>
            <a:ext cx="4804041" cy="4023360"/>
          </a:xfrm>
        </p:spPr>
        <p:txBody>
          <a:bodyPr>
            <a:normAutofit/>
          </a:bodyPr>
          <a:lstStyle/>
          <a:p>
            <a:pPr>
              <a:buFont typeface="Arial" panose="020B0604020202020204" pitchFamily="34" charset="0"/>
              <a:buChar char="•"/>
            </a:pPr>
            <a:r>
              <a:rPr lang="en-IE" dirty="0"/>
              <a:t> Terminations or tie ins to existing boundaries can be a challenge</a:t>
            </a:r>
          </a:p>
          <a:p>
            <a:pPr>
              <a:buFont typeface="Arial" panose="020B0604020202020204" pitchFamily="34" charset="0"/>
              <a:buChar char="•"/>
            </a:pPr>
            <a:r>
              <a:rPr lang="en-IE" dirty="0"/>
              <a:t>No perfect solution in a retro fit situation.</a:t>
            </a:r>
          </a:p>
          <a:p>
            <a:pPr>
              <a:buFont typeface="Arial" panose="020B0604020202020204" pitchFamily="34" charset="0"/>
              <a:buChar char="•"/>
            </a:pPr>
            <a:r>
              <a:rPr lang="en-IE" dirty="0"/>
              <a:t>An end post should be placed at the very end where possible. Otherwise the tie in section should be as short as possible and infilled with a small section of mesh fence.</a:t>
            </a:r>
          </a:p>
          <a:p>
            <a:pPr>
              <a:buFont typeface="Arial" panose="020B0604020202020204" pitchFamily="34" charset="0"/>
              <a:buChar char="•"/>
            </a:pPr>
            <a:r>
              <a:rPr lang="en-IE" dirty="0"/>
              <a:t>The mesh should not be terminated and tensioned off existing posts, trees etc.</a:t>
            </a:r>
          </a:p>
          <a:p>
            <a:pPr>
              <a:buFont typeface="Arial" panose="020B0604020202020204" pitchFamily="34" charset="0"/>
              <a:buChar char="•"/>
            </a:pPr>
            <a:endParaRPr lang="en-IE" dirty="0"/>
          </a:p>
        </p:txBody>
      </p:sp>
      <p:pic>
        <p:nvPicPr>
          <p:cNvPr id="4" name="Picture 3">
            <a:extLst>
              <a:ext uri="{FF2B5EF4-FFF2-40B4-BE49-F238E27FC236}">
                <a16:creationId xmlns:a16="http://schemas.microsoft.com/office/drawing/2014/main" id="{4B11A288-B261-4F32-A0BF-211EDF1E7C38}"/>
              </a:ext>
            </a:extLst>
          </p:cNvPr>
          <p:cNvPicPr>
            <a:picLocks noChangeAspect="1"/>
          </p:cNvPicPr>
          <p:nvPr/>
        </p:nvPicPr>
        <p:blipFill>
          <a:blip r:embed="rId2"/>
          <a:stretch>
            <a:fillRect/>
          </a:stretch>
        </p:blipFill>
        <p:spPr>
          <a:xfrm>
            <a:off x="3752850" y="1916318"/>
            <a:ext cx="2502035" cy="3471012"/>
          </a:xfrm>
          <a:prstGeom prst="rect">
            <a:avLst/>
          </a:prstGeom>
        </p:spPr>
      </p:pic>
      <p:pic>
        <p:nvPicPr>
          <p:cNvPr id="6" name="Picture 5">
            <a:extLst>
              <a:ext uri="{FF2B5EF4-FFF2-40B4-BE49-F238E27FC236}">
                <a16:creationId xmlns:a16="http://schemas.microsoft.com/office/drawing/2014/main" id="{497D9EF8-452C-40AB-861E-3F682C99B03F}"/>
              </a:ext>
            </a:extLst>
          </p:cNvPr>
          <p:cNvPicPr>
            <a:picLocks noChangeAspect="1"/>
          </p:cNvPicPr>
          <p:nvPr/>
        </p:nvPicPr>
        <p:blipFill>
          <a:blip r:embed="rId3"/>
          <a:stretch>
            <a:fillRect/>
          </a:stretch>
        </p:blipFill>
        <p:spPr>
          <a:xfrm>
            <a:off x="792111" y="1848801"/>
            <a:ext cx="2661208" cy="3538529"/>
          </a:xfrm>
          <a:prstGeom prst="rect">
            <a:avLst/>
          </a:prstGeom>
        </p:spPr>
      </p:pic>
    </p:spTree>
    <p:extLst>
      <p:ext uri="{BB962C8B-B14F-4D97-AF65-F5344CB8AC3E}">
        <p14:creationId xmlns:p14="http://schemas.microsoft.com/office/powerpoint/2010/main" val="288574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577F96B-B46E-4602-BDD3-0C052E5983B1}"/>
              </a:ext>
            </a:extLst>
          </p:cNvPr>
          <p:cNvSpPr>
            <a:spLocks noGrp="1"/>
          </p:cNvSpPr>
          <p:nvPr>
            <p:ph type="title"/>
          </p:nvPr>
        </p:nvSpPr>
        <p:spPr>
          <a:xfrm>
            <a:off x="5144679" y="634946"/>
            <a:ext cx="6405063" cy="1450757"/>
          </a:xfrm>
        </p:spPr>
        <p:txBody>
          <a:bodyPr>
            <a:normAutofit/>
          </a:bodyPr>
          <a:lstStyle/>
          <a:p>
            <a:r>
              <a:rPr lang="en-IE" dirty="0"/>
              <a:t>10. Removal of Other Hazards</a:t>
            </a:r>
          </a:p>
        </p:txBody>
      </p:sp>
      <p:pic>
        <p:nvPicPr>
          <p:cNvPr id="2" name="Picture 1">
            <a:extLst>
              <a:ext uri="{FF2B5EF4-FFF2-40B4-BE49-F238E27FC236}">
                <a16:creationId xmlns:a16="http://schemas.microsoft.com/office/drawing/2014/main" id="{4FDEB1F2-CF90-4069-A73A-43092D19DE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3999" y="581098"/>
            <a:ext cx="4020297" cy="2476136"/>
          </a:xfrm>
          <a:prstGeom prst="rect">
            <a:avLst/>
          </a:prstGeom>
        </p:spPr>
      </p:pic>
      <p:cxnSp>
        <p:nvCxnSpPr>
          <p:cNvPr id="28" name="Straight Connector 27">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0A249BC-4B51-4784-A521-6063C65860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999" y="3218101"/>
            <a:ext cx="4020296" cy="2476136"/>
          </a:xfrm>
          <a:prstGeom prst="rect">
            <a:avLst/>
          </a:prstGeom>
        </p:spPr>
      </p:pic>
      <p:sp>
        <p:nvSpPr>
          <p:cNvPr id="6" name="Content Placeholder 5">
            <a:extLst>
              <a:ext uri="{FF2B5EF4-FFF2-40B4-BE49-F238E27FC236}">
                <a16:creationId xmlns:a16="http://schemas.microsoft.com/office/drawing/2014/main" id="{8446A669-08FA-48F7-8814-F3D2E9CCF112}"/>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IE" dirty="0"/>
              <a:t> It is encouraged to remove other road side hazards in conjunction with the fence construction where possible.</a:t>
            </a:r>
          </a:p>
          <a:p>
            <a:pPr>
              <a:buFont typeface="Arial" panose="020B0604020202020204" pitchFamily="34" charset="0"/>
              <a:buChar char="•"/>
            </a:pPr>
            <a:r>
              <a:rPr lang="en-IE" dirty="0"/>
              <a:t>These are usually identified in Section 3 of the Assessment Report as discussed earlier.</a:t>
            </a:r>
          </a:p>
          <a:p>
            <a:pPr>
              <a:buFont typeface="Arial" panose="020B0604020202020204" pitchFamily="34" charset="0"/>
              <a:buChar char="•"/>
            </a:pPr>
            <a:r>
              <a:rPr lang="en-IE" dirty="0"/>
              <a:t>Can include trees, rocks, poles, gates, open drains etc.</a:t>
            </a:r>
          </a:p>
          <a:p>
            <a:pPr>
              <a:buFont typeface="Arial" panose="020B0604020202020204" pitchFamily="34" charset="0"/>
              <a:buChar char="•"/>
            </a:pPr>
            <a:r>
              <a:rPr lang="en-IE" dirty="0"/>
              <a:t>Items can be included in the tender and funding allocated with agreement from the RRSE.</a:t>
            </a:r>
          </a:p>
          <a:p>
            <a:pPr>
              <a:buFont typeface="Arial" panose="020B0604020202020204" pitchFamily="34" charset="0"/>
              <a:buChar char="•"/>
            </a:pPr>
            <a:r>
              <a:rPr lang="en-IE" dirty="0"/>
              <a:t>Hazards should be removed completely, trees grubbed below ground level and topsoiled.</a:t>
            </a:r>
          </a:p>
        </p:txBody>
      </p:sp>
      <p:sp>
        <p:nvSpPr>
          <p:cNvPr id="30" name="Rectangle 29">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927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7854F4-EFBD-435A-AD51-EA1FB260E2E8}"/>
              </a:ext>
            </a:extLst>
          </p:cNvPr>
          <p:cNvSpPr>
            <a:spLocks noGrp="1"/>
          </p:cNvSpPr>
          <p:nvPr>
            <p:ph type="title"/>
          </p:nvPr>
        </p:nvSpPr>
        <p:spPr>
          <a:xfrm>
            <a:off x="1097280" y="286603"/>
            <a:ext cx="10058400" cy="1450757"/>
          </a:xfrm>
        </p:spPr>
        <p:txBody>
          <a:bodyPr>
            <a:normAutofit/>
          </a:bodyPr>
          <a:lstStyle/>
          <a:p>
            <a:r>
              <a:rPr lang="en-GB" dirty="0"/>
              <a:t>Other Issues</a:t>
            </a:r>
          </a:p>
        </p:txBody>
      </p:sp>
      <p:sp>
        <p:nvSpPr>
          <p:cNvPr id="7" name="Content Placeholder 6">
            <a:extLst>
              <a:ext uri="{FF2B5EF4-FFF2-40B4-BE49-F238E27FC236}">
                <a16:creationId xmlns:a16="http://schemas.microsoft.com/office/drawing/2014/main" id="{0C4E0C17-AC76-46ED-B47C-98139B6B13B6}"/>
              </a:ext>
            </a:extLst>
          </p:cNvPr>
          <p:cNvSpPr>
            <a:spLocks noGrp="1"/>
          </p:cNvSpPr>
          <p:nvPr>
            <p:ph idx="1"/>
          </p:nvPr>
        </p:nvSpPr>
        <p:spPr>
          <a:xfrm>
            <a:off x="6351639" y="1845734"/>
            <a:ext cx="4804041" cy="4023360"/>
          </a:xfrm>
        </p:spPr>
        <p:txBody>
          <a:bodyPr>
            <a:normAutofit fontScale="92500" lnSpcReduction="10000"/>
          </a:bodyPr>
          <a:lstStyle/>
          <a:p>
            <a:pPr>
              <a:buFont typeface="Arial" panose="020B0604020202020204" pitchFamily="34" charset="0"/>
              <a:buChar char="•"/>
            </a:pPr>
            <a:r>
              <a:rPr lang="en-GB" dirty="0"/>
              <a:t>Long protruding wires at gripples/joiners (animals may harm themselves)</a:t>
            </a:r>
          </a:p>
          <a:p>
            <a:pPr>
              <a:buFont typeface="Arial" panose="020B0604020202020204" pitchFamily="34" charset="0"/>
              <a:buChar char="•"/>
            </a:pPr>
            <a:r>
              <a:rPr lang="en-GB" dirty="0"/>
              <a:t>Flat top intermediate posts/incorrect weather detail. – Section 1 SCD.</a:t>
            </a:r>
          </a:p>
          <a:p>
            <a:pPr>
              <a:buFont typeface="Arial" panose="020B0604020202020204" pitchFamily="34" charset="0"/>
              <a:buChar char="•"/>
            </a:pPr>
            <a:r>
              <a:rPr lang="en-GB" dirty="0"/>
              <a:t>Staple spacing and embedment. -  Note 11 SCD</a:t>
            </a:r>
          </a:p>
          <a:p>
            <a:pPr>
              <a:buFont typeface="Arial" panose="020B0604020202020204" pitchFamily="34" charset="0"/>
              <a:buChar char="•"/>
            </a:pPr>
            <a:r>
              <a:rPr lang="en-GB" dirty="0"/>
              <a:t>Landscaping of verges if required. The finished verge/fence line should be discussed with the landowner during the engagement process. Any minor seeding etc can then be included in the tender and funding allocated accordingly. Requests for significant planting etc should be discussed with TII Road Safety and can be assessed on a case by case basis.</a:t>
            </a:r>
          </a:p>
          <a:p>
            <a:endParaRPr lang="en-GB" dirty="0"/>
          </a:p>
          <a:p>
            <a:pPr>
              <a:buFont typeface="Arial" panose="020B0604020202020204" pitchFamily="34" charset="0"/>
              <a:buChar char="•"/>
            </a:pPr>
            <a:endParaRPr lang="en-GB" dirty="0"/>
          </a:p>
          <a:p>
            <a:endParaRPr lang="en-GB" dirty="0"/>
          </a:p>
        </p:txBody>
      </p:sp>
      <p:pic>
        <p:nvPicPr>
          <p:cNvPr id="5" name="Picture 4">
            <a:extLst>
              <a:ext uri="{FF2B5EF4-FFF2-40B4-BE49-F238E27FC236}">
                <a16:creationId xmlns:a16="http://schemas.microsoft.com/office/drawing/2014/main" id="{BCF4687F-B200-4BEA-AE85-751E349006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200" y="1903326"/>
            <a:ext cx="2611925" cy="3484006"/>
          </a:xfrm>
          <a:prstGeom prst="rect">
            <a:avLst/>
          </a:prstGeom>
        </p:spPr>
      </p:pic>
      <p:pic>
        <p:nvPicPr>
          <p:cNvPr id="2" name="Picture 1">
            <a:extLst>
              <a:ext uri="{FF2B5EF4-FFF2-40B4-BE49-F238E27FC236}">
                <a16:creationId xmlns:a16="http://schemas.microsoft.com/office/drawing/2014/main" id="{7DE323DD-1E2A-4BA5-8629-95FCC83CA61C}"/>
              </a:ext>
            </a:extLst>
          </p:cNvPr>
          <p:cNvPicPr>
            <a:picLocks noChangeAspect="1"/>
          </p:cNvPicPr>
          <p:nvPr/>
        </p:nvPicPr>
        <p:blipFill>
          <a:blip r:embed="rId3"/>
          <a:stretch>
            <a:fillRect/>
          </a:stretch>
        </p:blipFill>
        <p:spPr>
          <a:xfrm>
            <a:off x="3540546" y="1903327"/>
            <a:ext cx="2555452" cy="1744546"/>
          </a:xfrm>
          <a:prstGeom prst="rect">
            <a:avLst/>
          </a:prstGeom>
        </p:spPr>
      </p:pic>
      <p:pic>
        <p:nvPicPr>
          <p:cNvPr id="3" name="Picture 2">
            <a:extLst>
              <a:ext uri="{FF2B5EF4-FFF2-40B4-BE49-F238E27FC236}">
                <a16:creationId xmlns:a16="http://schemas.microsoft.com/office/drawing/2014/main" id="{BB359F0F-3147-4025-BC40-EDFED60E0423}"/>
              </a:ext>
            </a:extLst>
          </p:cNvPr>
          <p:cNvPicPr>
            <a:picLocks noChangeAspect="1"/>
          </p:cNvPicPr>
          <p:nvPr/>
        </p:nvPicPr>
        <p:blipFill>
          <a:blip r:embed="rId4"/>
          <a:stretch>
            <a:fillRect/>
          </a:stretch>
        </p:blipFill>
        <p:spPr>
          <a:xfrm>
            <a:off x="3540547" y="3749041"/>
            <a:ext cx="2555452" cy="1638291"/>
          </a:xfrm>
          <a:prstGeom prst="rect">
            <a:avLst/>
          </a:prstGeom>
        </p:spPr>
      </p:pic>
    </p:spTree>
    <p:extLst>
      <p:ext uri="{BB962C8B-B14F-4D97-AF65-F5344CB8AC3E}">
        <p14:creationId xmlns:p14="http://schemas.microsoft.com/office/powerpoint/2010/main" val="374917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84AD-E0F4-4EEF-AA74-7A12C2FF1661}"/>
              </a:ext>
            </a:extLst>
          </p:cNvPr>
          <p:cNvSpPr>
            <a:spLocks noGrp="1"/>
          </p:cNvSpPr>
          <p:nvPr>
            <p:ph type="ctrTitle"/>
          </p:nvPr>
        </p:nvSpPr>
        <p:spPr>
          <a:xfrm>
            <a:off x="1097280" y="758952"/>
            <a:ext cx="10304728" cy="3566160"/>
          </a:xfrm>
        </p:spPr>
        <p:txBody>
          <a:bodyPr>
            <a:normAutofit/>
          </a:bodyPr>
          <a:lstStyle/>
          <a:p>
            <a:r>
              <a:rPr lang="en-GB" sz="7000" dirty="0"/>
              <a:t>Thank you for your attention</a:t>
            </a:r>
          </a:p>
        </p:txBody>
      </p:sp>
      <p:sp>
        <p:nvSpPr>
          <p:cNvPr id="3" name="Subtitle 2">
            <a:extLst>
              <a:ext uri="{FF2B5EF4-FFF2-40B4-BE49-F238E27FC236}">
                <a16:creationId xmlns:a16="http://schemas.microsoft.com/office/drawing/2014/main" id="{90060BD2-92BE-4165-844B-505A11510DEE}"/>
              </a:ext>
            </a:extLst>
          </p:cNvPr>
          <p:cNvSpPr>
            <a:spLocks noGrp="1"/>
          </p:cNvSpPr>
          <p:nvPr>
            <p:ph type="subTitle" idx="1"/>
          </p:nvPr>
        </p:nvSpPr>
        <p:spPr/>
        <p:txBody>
          <a:bodyPr>
            <a:normAutofit/>
          </a:bodyPr>
          <a:lstStyle/>
          <a:p>
            <a:pPr algn="ctr"/>
            <a:r>
              <a:rPr lang="en-GB" sz="6000" dirty="0"/>
              <a:t>Any Questions?</a:t>
            </a:r>
          </a:p>
        </p:txBody>
      </p:sp>
      <p:pic>
        <p:nvPicPr>
          <p:cNvPr id="5" name="Picture 4">
            <a:extLst>
              <a:ext uri="{FF2B5EF4-FFF2-40B4-BE49-F238E27FC236}">
                <a16:creationId xmlns:a16="http://schemas.microsoft.com/office/drawing/2014/main" id="{8E17AC72-E1AA-40B9-B425-7680EB19E5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2964" y="1"/>
            <a:ext cx="2869035" cy="1593908"/>
          </a:xfrm>
          <a:prstGeom prst="rect">
            <a:avLst/>
          </a:prstGeom>
        </p:spPr>
      </p:pic>
      <p:pic>
        <p:nvPicPr>
          <p:cNvPr id="4" name="Picture 3">
            <a:extLst>
              <a:ext uri="{FF2B5EF4-FFF2-40B4-BE49-F238E27FC236}">
                <a16:creationId xmlns:a16="http://schemas.microsoft.com/office/drawing/2014/main" id="{591B7822-A36A-4358-AD17-0C2BC6EB9490}"/>
              </a:ext>
            </a:extLst>
          </p:cNvPr>
          <p:cNvPicPr>
            <a:picLocks noChangeAspect="1"/>
          </p:cNvPicPr>
          <p:nvPr/>
        </p:nvPicPr>
        <p:blipFill>
          <a:blip r:embed="rId3"/>
          <a:stretch>
            <a:fillRect/>
          </a:stretch>
        </p:blipFill>
        <p:spPr>
          <a:xfrm>
            <a:off x="0" y="23080"/>
            <a:ext cx="2334970" cy="1341236"/>
          </a:xfrm>
          <a:prstGeom prst="rect">
            <a:avLst/>
          </a:prstGeom>
        </p:spPr>
      </p:pic>
    </p:spTree>
    <p:extLst>
      <p:ext uri="{BB962C8B-B14F-4D97-AF65-F5344CB8AC3E}">
        <p14:creationId xmlns:p14="http://schemas.microsoft.com/office/powerpoint/2010/main" val="179492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D2EC-FCDA-4451-8BE4-2A1816454098}"/>
              </a:ext>
            </a:extLst>
          </p:cNvPr>
          <p:cNvSpPr>
            <a:spLocks noGrp="1"/>
          </p:cNvSpPr>
          <p:nvPr>
            <p:ph type="title"/>
          </p:nvPr>
        </p:nvSpPr>
        <p:spPr/>
        <p:txBody>
          <a:bodyPr/>
          <a:lstStyle/>
          <a:p>
            <a:r>
              <a:rPr lang="en-GB" dirty="0"/>
              <a:t>Site Visit Observations/Lessons Learned</a:t>
            </a:r>
          </a:p>
        </p:txBody>
      </p:sp>
      <p:sp>
        <p:nvSpPr>
          <p:cNvPr id="3" name="Content Placeholder 2">
            <a:extLst>
              <a:ext uri="{FF2B5EF4-FFF2-40B4-BE49-F238E27FC236}">
                <a16:creationId xmlns:a16="http://schemas.microsoft.com/office/drawing/2014/main" id="{C8439FC3-6244-4D6A-A91E-3E200DB78BF1}"/>
              </a:ext>
            </a:extLst>
          </p:cNvPr>
          <p:cNvSpPr>
            <a:spLocks noGrp="1"/>
          </p:cNvSpPr>
          <p:nvPr>
            <p:ph idx="1"/>
          </p:nvPr>
        </p:nvSpPr>
        <p:spPr/>
        <p:txBody>
          <a:bodyPr>
            <a:normAutofit/>
          </a:bodyPr>
          <a:lstStyle/>
          <a:p>
            <a:pPr>
              <a:buFont typeface="Arial" panose="020B0604020202020204" pitchFamily="34" charset="0"/>
              <a:buChar char="•"/>
            </a:pPr>
            <a:r>
              <a:rPr lang="en-GB" sz="1800" dirty="0"/>
              <a:t>Inspected approximately 15km of fence retro fit sites on the single carriageway network in 7 counties in the South East Region from 2019 – present. Other regions may have unique challenges.</a:t>
            </a:r>
          </a:p>
          <a:p>
            <a:pPr>
              <a:buFont typeface="Arial" panose="020B0604020202020204" pitchFamily="34" charset="0"/>
              <a:buChar char="•"/>
            </a:pPr>
            <a:r>
              <a:rPr lang="en-GB" sz="1800" dirty="0"/>
              <a:t>Common issues although the standard has improved as the amount of fencing completed has increased.</a:t>
            </a:r>
          </a:p>
          <a:p>
            <a:pPr>
              <a:buFont typeface="Arial" panose="020B0604020202020204" pitchFamily="34" charset="0"/>
              <a:buChar char="•"/>
            </a:pPr>
            <a:r>
              <a:rPr lang="en-GB" sz="1800" dirty="0"/>
              <a:t>Early on, possible confusion between TII fencing standard and The Department of Agriculture S148 Minimum Specification for Farm Fencing – </a:t>
            </a:r>
          </a:p>
          <a:p>
            <a:pPr marL="0" indent="0">
              <a:buNone/>
            </a:pPr>
            <a:r>
              <a:rPr lang="en-GB" sz="1800" dirty="0"/>
              <a:t>    - Example;</a:t>
            </a:r>
          </a:p>
          <a:p>
            <a:pPr marL="0" indent="0">
              <a:buNone/>
            </a:pPr>
            <a:r>
              <a:rPr lang="en-GB" sz="1800" dirty="0"/>
              <a:t>      TII TPTM Fence Strainer Post diameter = 170mm +/- 3mm</a:t>
            </a:r>
          </a:p>
          <a:p>
            <a:pPr marL="0" indent="0">
              <a:buNone/>
            </a:pPr>
            <a:r>
              <a:rPr lang="en-GB" sz="1800" dirty="0"/>
              <a:t>      S148 Mesh Type Fence Strainer Post diameter = Minimum 175mm.</a:t>
            </a:r>
          </a:p>
          <a:p>
            <a:pPr>
              <a:buFont typeface="Arial" panose="020B0604020202020204" pitchFamily="34" charset="0"/>
              <a:buChar char="•"/>
            </a:pPr>
            <a:r>
              <a:rPr lang="en-GB" sz="1800" dirty="0"/>
              <a:t>The SCD’s are very detailed and the notes contain a high level of guidance.</a:t>
            </a:r>
          </a:p>
          <a:p>
            <a:pPr>
              <a:buFont typeface="Arial" panose="020B0604020202020204" pitchFamily="34" charset="0"/>
              <a:buChar char="•"/>
            </a:pPr>
            <a:r>
              <a:rPr lang="en-GB" sz="1800" dirty="0"/>
              <a:t>Retro fit scenario, difficulties are commonplace.</a:t>
            </a:r>
          </a:p>
          <a:p>
            <a:pPr>
              <a:buFont typeface="Arial" panose="020B0604020202020204" pitchFamily="34" charset="0"/>
              <a:buChar char="•"/>
            </a:pPr>
            <a:endParaRPr lang="en-GB" sz="1800" dirty="0"/>
          </a:p>
          <a:p>
            <a:pPr>
              <a:buFont typeface="Arial" panose="020B0604020202020204" pitchFamily="34" charset="0"/>
              <a:buChar char="•"/>
            </a:pPr>
            <a:endParaRPr lang="en-GB" sz="1800" dirty="0"/>
          </a:p>
          <a:p>
            <a:pPr>
              <a:buFont typeface="Arial" panose="020B0604020202020204" pitchFamily="34" charset="0"/>
              <a:buChar char="•"/>
            </a:pPr>
            <a:endParaRPr lang="en-GB" sz="1600" dirty="0"/>
          </a:p>
          <a:p>
            <a:pPr marL="635508" lvl="1" indent="-342900">
              <a:buFont typeface="+mj-lt"/>
              <a:buAutoNum type="arabicPeriod"/>
            </a:pPr>
            <a:endParaRPr lang="en-GB" sz="1600" dirty="0"/>
          </a:p>
          <a:p>
            <a:endParaRPr lang="en-GB" dirty="0"/>
          </a:p>
        </p:txBody>
      </p:sp>
    </p:spTree>
    <p:extLst>
      <p:ext uri="{BB962C8B-B14F-4D97-AF65-F5344CB8AC3E}">
        <p14:creationId xmlns:p14="http://schemas.microsoft.com/office/powerpoint/2010/main" val="419041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F6FC8A-B68D-4B93-AFDC-B0A45E0703D3}"/>
              </a:ext>
            </a:extLst>
          </p:cNvPr>
          <p:cNvSpPr>
            <a:spLocks noGrp="1"/>
          </p:cNvSpPr>
          <p:nvPr>
            <p:ph type="title"/>
          </p:nvPr>
        </p:nvSpPr>
        <p:spPr>
          <a:xfrm>
            <a:off x="6411685" y="634946"/>
            <a:ext cx="5127171" cy="1450757"/>
          </a:xfrm>
        </p:spPr>
        <p:txBody>
          <a:bodyPr>
            <a:normAutofit/>
          </a:bodyPr>
          <a:lstStyle/>
          <a:p>
            <a:r>
              <a:rPr lang="en-GB" dirty="0"/>
              <a:t>1.Incorrect Strainer Size</a:t>
            </a:r>
          </a:p>
        </p:txBody>
      </p:sp>
      <p:pic>
        <p:nvPicPr>
          <p:cNvPr id="1026" name="Picture 2" descr="Rough Strainer Fence Posts">
            <a:extLst>
              <a:ext uri="{FF2B5EF4-FFF2-40B4-BE49-F238E27FC236}">
                <a16:creationId xmlns:a16="http://schemas.microsoft.com/office/drawing/2014/main" id="{17594A8E-757C-4ABA-A847-F302448DD3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01100" y="645106"/>
            <a:ext cx="3935810"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C4E0C17-AC76-46ED-B47C-98139B6B13B6}"/>
              </a:ext>
            </a:extLst>
          </p:cNvPr>
          <p:cNvSpPr>
            <a:spLocks noGrp="1"/>
          </p:cNvSpPr>
          <p:nvPr>
            <p:ph idx="1"/>
          </p:nvPr>
        </p:nvSpPr>
        <p:spPr>
          <a:xfrm>
            <a:off x="6411684" y="2198914"/>
            <a:ext cx="5127172" cy="3670180"/>
          </a:xfrm>
        </p:spPr>
        <p:txBody>
          <a:bodyPr>
            <a:normAutofit/>
          </a:bodyPr>
          <a:lstStyle/>
          <a:p>
            <a:pPr>
              <a:buFont typeface="Arial" panose="020B0604020202020204" pitchFamily="34" charset="0"/>
              <a:buChar char="•"/>
            </a:pPr>
            <a:r>
              <a:rPr lang="en-GB" dirty="0"/>
              <a:t>Rough cut straining post utilised</a:t>
            </a:r>
          </a:p>
          <a:p>
            <a:pPr>
              <a:buFont typeface="Arial" panose="020B0604020202020204" pitchFamily="34" charset="0"/>
              <a:buChar char="•"/>
            </a:pPr>
            <a:r>
              <a:rPr lang="en-GB" dirty="0"/>
              <a:t>Diameter too large and not uniform</a:t>
            </a:r>
          </a:p>
          <a:p>
            <a:pPr>
              <a:buFont typeface="Arial" panose="020B0604020202020204" pitchFamily="34" charset="0"/>
              <a:buChar char="•"/>
            </a:pPr>
            <a:r>
              <a:rPr lang="en-GB" dirty="0"/>
              <a:t>Very common in the early stages of the fence retro fit scheme</a:t>
            </a:r>
          </a:p>
          <a:p>
            <a:pPr>
              <a:buFont typeface="Arial" panose="020B0604020202020204" pitchFamily="34" charset="0"/>
              <a:buChar char="•"/>
            </a:pPr>
            <a:r>
              <a:rPr lang="en-GB" dirty="0"/>
              <a:t>Less common now.</a:t>
            </a:r>
          </a:p>
          <a:p>
            <a:endParaRPr lang="en-GB"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077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FC8A-B68D-4B93-AFDC-B0A45E0703D3}"/>
              </a:ext>
            </a:extLst>
          </p:cNvPr>
          <p:cNvSpPr>
            <a:spLocks noGrp="1"/>
          </p:cNvSpPr>
          <p:nvPr>
            <p:ph type="title"/>
          </p:nvPr>
        </p:nvSpPr>
        <p:spPr/>
        <p:txBody>
          <a:bodyPr/>
          <a:lstStyle/>
          <a:p>
            <a:r>
              <a:rPr lang="en-GB" dirty="0"/>
              <a:t>2. Damage to posts</a:t>
            </a:r>
          </a:p>
        </p:txBody>
      </p:sp>
      <p:sp>
        <p:nvSpPr>
          <p:cNvPr id="7" name="Content Placeholder 6">
            <a:extLst>
              <a:ext uri="{FF2B5EF4-FFF2-40B4-BE49-F238E27FC236}">
                <a16:creationId xmlns:a16="http://schemas.microsoft.com/office/drawing/2014/main" id="{0C4E0C17-AC76-46ED-B47C-98139B6B13B6}"/>
              </a:ext>
            </a:extLst>
          </p:cNvPr>
          <p:cNvSpPr>
            <a:spLocks noGrp="1"/>
          </p:cNvSpPr>
          <p:nvPr>
            <p:ph idx="1"/>
          </p:nvPr>
        </p:nvSpPr>
        <p:spPr>
          <a:xfrm>
            <a:off x="1097280" y="1845734"/>
            <a:ext cx="6162921" cy="4023360"/>
          </a:xfrm>
        </p:spPr>
        <p:txBody>
          <a:bodyPr/>
          <a:lstStyle/>
          <a:p>
            <a:pPr>
              <a:buFont typeface="Arial" panose="020B0604020202020204" pitchFamily="34" charset="0"/>
              <a:buChar char="•"/>
            </a:pPr>
            <a:r>
              <a:rPr lang="en-GB" dirty="0"/>
              <a:t>Caused by excess driving force in hard/rocky ground.</a:t>
            </a:r>
          </a:p>
          <a:p>
            <a:pPr lvl="1">
              <a:buFont typeface="Arial" panose="020B0604020202020204" pitchFamily="34" charset="0"/>
              <a:buChar char="•"/>
            </a:pPr>
            <a:r>
              <a:rPr lang="en-GB" dirty="0"/>
              <a:t>Will substantially reduce the life span of the post/fence.</a:t>
            </a:r>
          </a:p>
          <a:p>
            <a:pPr lvl="1">
              <a:buFont typeface="Arial" panose="020B0604020202020204" pitchFamily="34" charset="0"/>
              <a:buChar char="•"/>
            </a:pPr>
            <a:r>
              <a:rPr lang="en-GB" dirty="0"/>
              <a:t>Hard ground conditions are dealt with under Note 4 of the SCD and there should be provision in the contract for this.</a:t>
            </a:r>
          </a:p>
          <a:p>
            <a:pPr lvl="1">
              <a:buFont typeface="Arial" panose="020B0604020202020204" pitchFamily="34" charset="0"/>
              <a:buChar char="•"/>
            </a:pPr>
            <a:r>
              <a:rPr lang="en-GB" dirty="0"/>
              <a:t>The contractor should consult with the Employers Rep, rather than continuing to damage posts.</a:t>
            </a:r>
          </a:p>
          <a:p>
            <a:pPr lvl="1">
              <a:buFont typeface="Arial" panose="020B0604020202020204" pitchFamily="34" charset="0"/>
              <a:buChar char="•"/>
            </a:pPr>
            <a:r>
              <a:rPr lang="en-GB" dirty="0"/>
              <a:t>Can also lead to a lack of embedment depth of posts and tops of posts should not be cut without approval.</a:t>
            </a:r>
          </a:p>
          <a:p>
            <a:endParaRPr lang="en-GB" dirty="0"/>
          </a:p>
        </p:txBody>
      </p:sp>
      <p:pic>
        <p:nvPicPr>
          <p:cNvPr id="6" name="Picture 5">
            <a:extLst>
              <a:ext uri="{FF2B5EF4-FFF2-40B4-BE49-F238E27FC236}">
                <a16:creationId xmlns:a16="http://schemas.microsoft.com/office/drawing/2014/main" id="{3102C6C0-6990-45D1-8F41-B266D19AE1ED}"/>
              </a:ext>
            </a:extLst>
          </p:cNvPr>
          <p:cNvPicPr>
            <a:picLocks noChangeAspect="1"/>
          </p:cNvPicPr>
          <p:nvPr/>
        </p:nvPicPr>
        <p:blipFill>
          <a:blip r:embed="rId2"/>
          <a:stretch>
            <a:fillRect/>
          </a:stretch>
        </p:blipFill>
        <p:spPr>
          <a:xfrm>
            <a:off x="309488" y="5037177"/>
            <a:ext cx="10201275" cy="1133475"/>
          </a:xfrm>
          <a:prstGeom prst="rect">
            <a:avLst/>
          </a:prstGeom>
        </p:spPr>
      </p:pic>
      <p:pic>
        <p:nvPicPr>
          <p:cNvPr id="3" name="Picture 2">
            <a:extLst>
              <a:ext uri="{FF2B5EF4-FFF2-40B4-BE49-F238E27FC236}">
                <a16:creationId xmlns:a16="http://schemas.microsoft.com/office/drawing/2014/main" id="{B797A235-7F27-4C39-83DA-7487769EEC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2205" y="1313234"/>
            <a:ext cx="2311816" cy="3615569"/>
          </a:xfrm>
          <a:prstGeom prst="rect">
            <a:avLst/>
          </a:prstGeom>
        </p:spPr>
      </p:pic>
      <p:pic>
        <p:nvPicPr>
          <p:cNvPr id="4" name="Picture 3">
            <a:extLst>
              <a:ext uri="{FF2B5EF4-FFF2-40B4-BE49-F238E27FC236}">
                <a16:creationId xmlns:a16="http://schemas.microsoft.com/office/drawing/2014/main" id="{C7104E24-5A1C-4ECF-B09B-495C59799A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4021" y="1313234"/>
            <a:ext cx="2209451" cy="3615569"/>
          </a:xfrm>
          <a:prstGeom prst="rect">
            <a:avLst/>
          </a:prstGeom>
        </p:spPr>
      </p:pic>
    </p:spTree>
    <p:extLst>
      <p:ext uri="{BB962C8B-B14F-4D97-AF65-F5344CB8AC3E}">
        <p14:creationId xmlns:p14="http://schemas.microsoft.com/office/powerpoint/2010/main" val="386483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FC8A-B68D-4B93-AFDC-B0A45E0703D3}"/>
              </a:ext>
            </a:extLst>
          </p:cNvPr>
          <p:cNvSpPr>
            <a:spLocks noGrp="1"/>
          </p:cNvSpPr>
          <p:nvPr>
            <p:ph type="title"/>
          </p:nvPr>
        </p:nvSpPr>
        <p:spPr>
          <a:xfrm>
            <a:off x="1097280" y="263527"/>
            <a:ext cx="10058400" cy="1450757"/>
          </a:xfrm>
        </p:spPr>
        <p:txBody>
          <a:bodyPr/>
          <a:lstStyle/>
          <a:p>
            <a:r>
              <a:rPr lang="en-GB" dirty="0"/>
              <a:t>3. Mesh placement</a:t>
            </a:r>
          </a:p>
        </p:txBody>
      </p:sp>
      <p:sp>
        <p:nvSpPr>
          <p:cNvPr id="7" name="Content Placeholder 6">
            <a:extLst>
              <a:ext uri="{FF2B5EF4-FFF2-40B4-BE49-F238E27FC236}">
                <a16:creationId xmlns:a16="http://schemas.microsoft.com/office/drawing/2014/main" id="{0C4E0C17-AC76-46ED-B47C-98139B6B13B6}"/>
              </a:ext>
            </a:extLst>
          </p:cNvPr>
          <p:cNvSpPr>
            <a:spLocks noGrp="1"/>
          </p:cNvSpPr>
          <p:nvPr>
            <p:ph idx="1"/>
          </p:nvPr>
        </p:nvSpPr>
        <p:spPr>
          <a:xfrm>
            <a:off x="410733" y="1904457"/>
            <a:ext cx="5379021" cy="4023360"/>
          </a:xfrm>
        </p:spPr>
        <p:txBody>
          <a:bodyPr>
            <a:normAutofit/>
          </a:bodyPr>
          <a:lstStyle/>
          <a:p>
            <a:pPr>
              <a:buFont typeface="Arial" panose="020B0604020202020204" pitchFamily="34" charset="0"/>
              <a:buChar char="•"/>
            </a:pPr>
            <a:r>
              <a:rPr lang="en-GB" sz="2200" dirty="0"/>
              <a:t>Mesh should be on the field side of the fence</a:t>
            </a:r>
          </a:p>
          <a:p>
            <a:pPr lvl="1">
              <a:buFont typeface="Arial" panose="020B0604020202020204" pitchFamily="34" charset="0"/>
              <a:buChar char="•"/>
            </a:pPr>
            <a:r>
              <a:rPr lang="en-GB" sz="2000" dirty="0"/>
              <a:t>Consult note 11 on the SCD.</a:t>
            </a:r>
          </a:p>
          <a:p>
            <a:pPr lvl="1">
              <a:buFont typeface="Arial" panose="020B0604020202020204" pitchFamily="34" charset="0"/>
              <a:buChar char="•"/>
            </a:pPr>
            <a:r>
              <a:rPr lang="en-GB" sz="2000" dirty="0"/>
              <a:t>It can happen that it is placed on the road side and this is costly and time consuming to rectify.</a:t>
            </a:r>
            <a:endParaRPr lang="en-GB" sz="1800" dirty="0"/>
          </a:p>
          <a:p>
            <a:endParaRPr lang="en-GB" dirty="0"/>
          </a:p>
        </p:txBody>
      </p:sp>
      <p:pic>
        <p:nvPicPr>
          <p:cNvPr id="4" name="Picture 3">
            <a:extLst>
              <a:ext uri="{FF2B5EF4-FFF2-40B4-BE49-F238E27FC236}">
                <a16:creationId xmlns:a16="http://schemas.microsoft.com/office/drawing/2014/main" id="{F95092CA-44D8-4261-BE72-05D5CDEAA40E}"/>
              </a:ext>
            </a:extLst>
          </p:cNvPr>
          <p:cNvPicPr>
            <a:picLocks noChangeAspect="1"/>
          </p:cNvPicPr>
          <p:nvPr/>
        </p:nvPicPr>
        <p:blipFill>
          <a:blip r:embed="rId2"/>
          <a:stretch>
            <a:fillRect/>
          </a:stretch>
        </p:blipFill>
        <p:spPr>
          <a:xfrm>
            <a:off x="6789906" y="1904457"/>
            <a:ext cx="4610911" cy="3830482"/>
          </a:xfrm>
          <a:prstGeom prst="rect">
            <a:avLst/>
          </a:prstGeom>
        </p:spPr>
      </p:pic>
    </p:spTree>
    <p:extLst>
      <p:ext uri="{BB962C8B-B14F-4D97-AF65-F5344CB8AC3E}">
        <p14:creationId xmlns:p14="http://schemas.microsoft.com/office/powerpoint/2010/main" val="274082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56A1A-8685-45C8-A64C-D5045ACB4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F6FC8A-B68D-4B93-AFDC-B0A45E0703D3}"/>
              </a:ext>
            </a:extLst>
          </p:cNvPr>
          <p:cNvSpPr>
            <a:spLocks noGrp="1"/>
          </p:cNvSpPr>
          <p:nvPr>
            <p:ph type="title"/>
          </p:nvPr>
        </p:nvSpPr>
        <p:spPr>
          <a:xfrm>
            <a:off x="7534655" y="634946"/>
            <a:ext cx="4015087" cy="1450757"/>
          </a:xfrm>
        </p:spPr>
        <p:txBody>
          <a:bodyPr>
            <a:normAutofit/>
          </a:bodyPr>
          <a:lstStyle/>
          <a:p>
            <a:br>
              <a:rPr lang="en-GB" sz="1900" dirty="0"/>
            </a:br>
            <a:br>
              <a:rPr lang="en-GB" sz="1900" dirty="0"/>
            </a:br>
            <a:r>
              <a:rPr lang="en-GB" sz="1900" dirty="0"/>
              <a:t>4. Cross members/</a:t>
            </a:r>
            <a:br>
              <a:rPr lang="en-GB" sz="1900" dirty="0"/>
            </a:br>
            <a:r>
              <a:rPr lang="en-GB" sz="1900" dirty="0"/>
              <a:t>Diagonal Props</a:t>
            </a:r>
            <a:br>
              <a:rPr lang="en-GB" sz="1900" dirty="0"/>
            </a:br>
            <a:endParaRPr lang="en-GB" sz="1900" dirty="0"/>
          </a:p>
        </p:txBody>
      </p:sp>
      <p:sp>
        <p:nvSpPr>
          <p:cNvPr id="17" name="Rectangle 16">
            <a:extLst>
              <a:ext uri="{FF2B5EF4-FFF2-40B4-BE49-F238E27FC236}">
                <a16:creationId xmlns:a16="http://schemas.microsoft.com/office/drawing/2014/main" id="{79DF55E6-8C71-4381-81E4-31D3EBC9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863" y="623178"/>
            <a:ext cx="2447148" cy="172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D6E0AD8B-255F-4090-B0E4-668B3F32FC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5671"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DE44C1-A00E-40B3-B723-D1199BD4E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709572"/>
            <a:ext cx="3659927" cy="19734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3F3CF92-B71D-42F9-B296-5A9F06D06A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
          <a:stretch/>
        </p:blipFill>
        <p:spPr>
          <a:xfrm>
            <a:off x="640080" y="3709572"/>
            <a:ext cx="3659927" cy="1973474"/>
          </a:xfrm>
          <a:prstGeom prst="rect">
            <a:avLst/>
          </a:prstGeom>
        </p:spPr>
      </p:pic>
      <p:sp>
        <p:nvSpPr>
          <p:cNvPr id="7" name="Content Placeholder 6">
            <a:extLst>
              <a:ext uri="{FF2B5EF4-FFF2-40B4-BE49-F238E27FC236}">
                <a16:creationId xmlns:a16="http://schemas.microsoft.com/office/drawing/2014/main" id="{0C4E0C17-AC76-46ED-B47C-98139B6B13B6}"/>
              </a:ext>
            </a:extLst>
          </p:cNvPr>
          <p:cNvSpPr>
            <a:spLocks noGrp="1"/>
          </p:cNvSpPr>
          <p:nvPr>
            <p:ph idx="1"/>
          </p:nvPr>
        </p:nvSpPr>
        <p:spPr>
          <a:xfrm>
            <a:off x="7534655" y="2198914"/>
            <a:ext cx="4015087" cy="3670180"/>
          </a:xfrm>
        </p:spPr>
        <p:txBody>
          <a:bodyPr>
            <a:normAutofit/>
          </a:bodyPr>
          <a:lstStyle/>
          <a:p>
            <a:pPr>
              <a:buFont typeface="Arial" panose="020B0604020202020204" pitchFamily="34" charset="0"/>
              <a:buChar char="•"/>
            </a:pPr>
            <a:r>
              <a:rPr lang="en-GB" sz="1700" dirty="0"/>
              <a:t>The SCD detail is very clear for the length, height, connection detail and all other dimensions</a:t>
            </a:r>
          </a:p>
          <a:p>
            <a:pPr>
              <a:buFont typeface="Arial" panose="020B0604020202020204" pitchFamily="34" charset="0"/>
              <a:buChar char="•"/>
            </a:pPr>
            <a:r>
              <a:rPr lang="en-GB" sz="1700" dirty="0"/>
              <a:t>Cross members should not be horizontal or connected to the end posts by any other means than the brackets shown.</a:t>
            </a:r>
          </a:p>
          <a:p>
            <a:pPr>
              <a:buFont typeface="Arial" panose="020B0604020202020204" pitchFamily="34" charset="0"/>
              <a:buChar char="•"/>
            </a:pPr>
            <a:r>
              <a:rPr lang="en-GB" sz="1700" dirty="0"/>
              <a:t>Tight spots do occur where if may be difficult to achieve the required length/angle and judgement should be utilised at these locations.</a:t>
            </a:r>
          </a:p>
          <a:p>
            <a:pPr>
              <a:buFont typeface="Arial" panose="020B0604020202020204" pitchFamily="34" charset="0"/>
              <a:buChar char="•"/>
            </a:pPr>
            <a:r>
              <a:rPr lang="en-GB" sz="1700" dirty="0"/>
              <a:t>Again the cross members should never be horizontal.</a:t>
            </a:r>
          </a:p>
          <a:p>
            <a:pPr>
              <a:buFont typeface="Arial" panose="020B0604020202020204" pitchFamily="34" charset="0"/>
              <a:buChar char="•"/>
            </a:pPr>
            <a:endParaRPr lang="en-GB" sz="1700" dirty="0"/>
          </a:p>
          <a:p>
            <a:endParaRPr lang="en-GB" sz="1700" dirty="0"/>
          </a:p>
        </p:txBody>
      </p:sp>
      <p:sp>
        <p:nvSpPr>
          <p:cNvPr id="23" name="Rectangle 22">
            <a:extLst>
              <a:ext uri="{FF2B5EF4-FFF2-40B4-BE49-F238E27FC236}">
                <a16:creationId xmlns:a16="http://schemas.microsoft.com/office/drawing/2014/main" id="{5DD14EB9-7D82-468B-B45D-876BE90A5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8302865-9184-47F8-9D42-09980A3E5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ED5800C8-1A0F-49C6-8126-02BE3CAF56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99" y="623178"/>
            <a:ext cx="3903224" cy="2927418"/>
          </a:xfrm>
          <a:prstGeom prst="rect">
            <a:avLst/>
          </a:prstGeom>
        </p:spPr>
      </p:pic>
      <p:pic>
        <p:nvPicPr>
          <p:cNvPr id="4" name="Picture 3">
            <a:extLst>
              <a:ext uri="{FF2B5EF4-FFF2-40B4-BE49-F238E27FC236}">
                <a16:creationId xmlns:a16="http://schemas.microsoft.com/office/drawing/2014/main" id="{6AE9AF17-EF77-41B4-9358-FD5E62BD9E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1022" y="623178"/>
            <a:ext cx="2730659" cy="1728621"/>
          </a:xfrm>
          <a:prstGeom prst="rect">
            <a:avLst/>
          </a:prstGeom>
        </p:spPr>
      </p:pic>
      <p:pic>
        <p:nvPicPr>
          <p:cNvPr id="5" name="Picture 4">
            <a:extLst>
              <a:ext uri="{FF2B5EF4-FFF2-40B4-BE49-F238E27FC236}">
                <a16:creationId xmlns:a16="http://schemas.microsoft.com/office/drawing/2014/main" id="{D0736E17-29D0-460F-A265-95127908D347}"/>
              </a:ext>
            </a:extLst>
          </p:cNvPr>
          <p:cNvPicPr>
            <a:picLocks noChangeAspect="1"/>
          </p:cNvPicPr>
          <p:nvPr/>
        </p:nvPicPr>
        <p:blipFill>
          <a:blip r:embed="rId5"/>
          <a:stretch>
            <a:fillRect/>
          </a:stretch>
        </p:blipFill>
        <p:spPr>
          <a:xfrm>
            <a:off x="4458080" y="2467248"/>
            <a:ext cx="2730660" cy="3215798"/>
          </a:xfrm>
          <a:prstGeom prst="rect">
            <a:avLst/>
          </a:prstGeom>
        </p:spPr>
      </p:pic>
    </p:spTree>
    <p:extLst>
      <p:ext uri="{BB962C8B-B14F-4D97-AF65-F5344CB8AC3E}">
        <p14:creationId xmlns:p14="http://schemas.microsoft.com/office/powerpoint/2010/main" val="231888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C499-1870-41E3-8B55-1BBFFA61B3A6}"/>
              </a:ext>
            </a:extLst>
          </p:cNvPr>
          <p:cNvSpPr>
            <a:spLocks noGrp="1"/>
          </p:cNvSpPr>
          <p:nvPr>
            <p:ph type="title"/>
          </p:nvPr>
        </p:nvSpPr>
        <p:spPr>
          <a:xfrm>
            <a:off x="1097280" y="286603"/>
            <a:ext cx="10058400" cy="1450757"/>
          </a:xfrm>
        </p:spPr>
        <p:txBody>
          <a:bodyPr>
            <a:normAutofit/>
          </a:bodyPr>
          <a:lstStyle/>
          <a:p>
            <a:r>
              <a:rPr lang="en-IE" dirty="0"/>
              <a:t>5. Site Preparation</a:t>
            </a:r>
          </a:p>
        </p:txBody>
      </p:sp>
      <p:sp>
        <p:nvSpPr>
          <p:cNvPr id="12" name="Content Placeholder 6">
            <a:extLst>
              <a:ext uri="{FF2B5EF4-FFF2-40B4-BE49-F238E27FC236}">
                <a16:creationId xmlns:a16="http://schemas.microsoft.com/office/drawing/2014/main" id="{95D16203-60ED-4D71-BFF7-6F6EC8DAD841}"/>
              </a:ext>
            </a:extLst>
          </p:cNvPr>
          <p:cNvSpPr>
            <a:spLocks noGrp="1"/>
          </p:cNvSpPr>
          <p:nvPr>
            <p:ph idx="1"/>
          </p:nvPr>
        </p:nvSpPr>
        <p:spPr>
          <a:xfrm>
            <a:off x="1097279" y="1845734"/>
            <a:ext cx="6454987" cy="4023360"/>
          </a:xfrm>
        </p:spPr>
        <p:txBody>
          <a:bodyPr>
            <a:normAutofit/>
          </a:bodyPr>
          <a:lstStyle/>
          <a:p>
            <a:pPr>
              <a:buFont typeface="Arial" panose="020B0604020202020204" pitchFamily="34" charset="0"/>
              <a:buChar char="•"/>
            </a:pPr>
            <a:r>
              <a:rPr lang="en-GB" dirty="0"/>
              <a:t> Site preparation should be completed to allow the fence maintain a constraint clear gap of 50 – 100mm at the base between the ground and the bottom of the mesh. </a:t>
            </a:r>
          </a:p>
          <a:p>
            <a:pPr>
              <a:buFont typeface="Arial" panose="020B0604020202020204" pitchFamily="34" charset="0"/>
              <a:buChar char="•"/>
            </a:pPr>
            <a:r>
              <a:rPr lang="en-GB" dirty="0"/>
              <a:t>Within reason in a retro fit scenario as substantial earthworks may be impractical/impossible. Note 15 SCD-00320/321</a:t>
            </a:r>
          </a:p>
          <a:p>
            <a:pPr>
              <a:buFont typeface="Arial" panose="020B0604020202020204" pitchFamily="34" charset="0"/>
              <a:buChar char="•"/>
            </a:pPr>
            <a:r>
              <a:rPr lang="en-GB" dirty="0"/>
              <a:t>Too large a gap can result in a lack of post penetration and stability of the fence. It can also pose a hazard to livestock.</a:t>
            </a:r>
          </a:p>
          <a:p>
            <a:pPr marL="0" indent="0">
              <a:buNone/>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0E8D27C9-7FB0-4B9F-8DE0-0D3B4D4E139E}"/>
              </a:ext>
            </a:extLst>
          </p:cNvPr>
          <p:cNvPicPr>
            <a:picLocks noChangeAspect="1"/>
          </p:cNvPicPr>
          <p:nvPr/>
        </p:nvPicPr>
        <p:blipFill>
          <a:blip r:embed="rId2"/>
          <a:stretch>
            <a:fillRect/>
          </a:stretch>
        </p:blipFill>
        <p:spPr>
          <a:xfrm>
            <a:off x="7787302" y="1845734"/>
            <a:ext cx="3769158" cy="4023360"/>
          </a:xfrm>
          <a:prstGeom prst="rect">
            <a:avLst/>
          </a:prstGeom>
        </p:spPr>
      </p:pic>
    </p:spTree>
    <p:extLst>
      <p:ext uri="{BB962C8B-B14F-4D97-AF65-F5344CB8AC3E}">
        <p14:creationId xmlns:p14="http://schemas.microsoft.com/office/powerpoint/2010/main" val="85993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34F03C3-7EC1-4AE9-B2B2-DA19D3C59FA2}"/>
              </a:ext>
            </a:extLst>
          </p:cNvPr>
          <p:cNvSpPr/>
          <p:nvPr/>
        </p:nvSpPr>
        <p:spPr>
          <a:xfrm>
            <a:off x="4706224" y="3976382"/>
            <a:ext cx="2021747" cy="1224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6">
            <a:extLst>
              <a:ext uri="{FF2B5EF4-FFF2-40B4-BE49-F238E27FC236}">
                <a16:creationId xmlns:a16="http://schemas.microsoft.com/office/drawing/2014/main" id="{96A90814-2510-4811-A722-774A3D49586C}"/>
              </a:ext>
            </a:extLst>
          </p:cNvPr>
          <p:cNvSpPr txBox="1">
            <a:spLocks/>
          </p:cNvSpPr>
          <p:nvPr/>
        </p:nvSpPr>
        <p:spPr>
          <a:xfrm>
            <a:off x="1207635" y="1109741"/>
            <a:ext cx="5211241" cy="6459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GB" dirty="0"/>
          </a:p>
          <a:p>
            <a:endParaRPr lang="en-GB" dirty="0"/>
          </a:p>
        </p:txBody>
      </p:sp>
      <p:sp>
        <p:nvSpPr>
          <p:cNvPr id="2" name="Title 1">
            <a:extLst>
              <a:ext uri="{FF2B5EF4-FFF2-40B4-BE49-F238E27FC236}">
                <a16:creationId xmlns:a16="http://schemas.microsoft.com/office/drawing/2014/main" id="{E212CCBF-F496-40B9-941B-949718A404EE}"/>
              </a:ext>
            </a:extLst>
          </p:cNvPr>
          <p:cNvSpPr>
            <a:spLocks noGrp="1"/>
          </p:cNvSpPr>
          <p:nvPr>
            <p:ph type="title"/>
          </p:nvPr>
        </p:nvSpPr>
        <p:spPr>
          <a:xfrm>
            <a:off x="1097280" y="286603"/>
            <a:ext cx="10058400" cy="1024377"/>
          </a:xfrm>
        </p:spPr>
        <p:txBody>
          <a:bodyPr>
            <a:normAutofit/>
          </a:bodyPr>
          <a:lstStyle/>
          <a:p>
            <a:r>
              <a:rPr lang="en-IE" sz="4300" dirty="0"/>
              <a:t>6. End Post Treatment</a:t>
            </a:r>
          </a:p>
        </p:txBody>
      </p:sp>
      <p:pic>
        <p:nvPicPr>
          <p:cNvPr id="11" name="Picture 10">
            <a:extLst>
              <a:ext uri="{FF2B5EF4-FFF2-40B4-BE49-F238E27FC236}">
                <a16:creationId xmlns:a16="http://schemas.microsoft.com/office/drawing/2014/main" id="{A1B60286-1166-46F3-8C3E-CBFE5A3DF6EB}"/>
              </a:ext>
            </a:extLst>
          </p:cNvPr>
          <p:cNvPicPr>
            <a:picLocks noChangeAspect="1"/>
          </p:cNvPicPr>
          <p:nvPr/>
        </p:nvPicPr>
        <p:blipFill>
          <a:blip r:embed="rId2"/>
          <a:stretch>
            <a:fillRect/>
          </a:stretch>
        </p:blipFill>
        <p:spPr>
          <a:xfrm>
            <a:off x="121804" y="4802478"/>
            <a:ext cx="7032622" cy="933450"/>
          </a:xfrm>
          <a:prstGeom prst="rect">
            <a:avLst/>
          </a:prstGeom>
        </p:spPr>
      </p:pic>
      <p:sp>
        <p:nvSpPr>
          <p:cNvPr id="13" name="Content Placeholder 12">
            <a:extLst>
              <a:ext uri="{FF2B5EF4-FFF2-40B4-BE49-F238E27FC236}">
                <a16:creationId xmlns:a16="http://schemas.microsoft.com/office/drawing/2014/main" id="{287260B6-2A68-4112-B4B8-CB212D0990A0}"/>
              </a:ext>
            </a:extLst>
          </p:cNvPr>
          <p:cNvSpPr>
            <a:spLocks noGrp="1"/>
          </p:cNvSpPr>
          <p:nvPr>
            <p:ph idx="1"/>
          </p:nvPr>
        </p:nvSpPr>
        <p:spPr>
          <a:xfrm>
            <a:off x="653144" y="1755693"/>
            <a:ext cx="6792686" cy="1801423"/>
          </a:xfrm>
        </p:spPr>
        <p:txBody>
          <a:bodyPr>
            <a:normAutofit fontScale="85000" lnSpcReduction="20000"/>
          </a:bodyPr>
          <a:lstStyle/>
          <a:p>
            <a:pPr>
              <a:buFont typeface="Arial" panose="020B0604020202020204" pitchFamily="34" charset="0"/>
              <a:buChar char="•"/>
            </a:pPr>
            <a:r>
              <a:rPr lang="en-IE" dirty="0"/>
              <a:t>All fencing should start and end with an end post treatment.</a:t>
            </a:r>
          </a:p>
          <a:p>
            <a:pPr>
              <a:buFont typeface="Arial" panose="020B0604020202020204" pitchFamily="34" charset="0"/>
              <a:buChar char="•"/>
            </a:pPr>
            <a:r>
              <a:rPr lang="en-IE" dirty="0"/>
              <a:t>SCD note 2 relates to starts and ends, changes in direction, crossing boundaries and maximum straining post spacing.</a:t>
            </a:r>
          </a:p>
          <a:p>
            <a:pPr>
              <a:buFont typeface="Arial" panose="020B0604020202020204" pitchFamily="34" charset="0"/>
              <a:buChar char="•"/>
            </a:pPr>
            <a:r>
              <a:rPr lang="en-IE" dirty="0"/>
              <a:t>If in doubt, put in a Straining post</a:t>
            </a:r>
          </a:p>
          <a:p>
            <a:pPr>
              <a:buFont typeface="Arial" panose="020B0604020202020204" pitchFamily="34" charset="0"/>
              <a:buChar char="•"/>
            </a:pPr>
            <a:r>
              <a:rPr lang="en-IE" dirty="0"/>
              <a:t>SCD note 10 details how to terminate the mesh at end posts. The mesh should be wrapped and not stapled. Over use of staples is frequently seen.</a:t>
            </a:r>
          </a:p>
          <a:p>
            <a:pPr>
              <a:buFont typeface="Arial" panose="020B0604020202020204" pitchFamily="34" charset="0"/>
              <a:buChar char="•"/>
            </a:pPr>
            <a:endParaRPr lang="en-IE" dirty="0"/>
          </a:p>
        </p:txBody>
      </p:sp>
      <p:pic>
        <p:nvPicPr>
          <p:cNvPr id="17" name="Picture 16">
            <a:extLst>
              <a:ext uri="{FF2B5EF4-FFF2-40B4-BE49-F238E27FC236}">
                <a16:creationId xmlns:a16="http://schemas.microsoft.com/office/drawing/2014/main" id="{1483FEC9-E84F-4A4A-A9FB-46841ECA467D}"/>
              </a:ext>
            </a:extLst>
          </p:cNvPr>
          <p:cNvPicPr>
            <a:picLocks noChangeAspect="1"/>
          </p:cNvPicPr>
          <p:nvPr/>
        </p:nvPicPr>
        <p:blipFill>
          <a:blip r:embed="rId3"/>
          <a:stretch>
            <a:fillRect/>
          </a:stretch>
        </p:blipFill>
        <p:spPr>
          <a:xfrm>
            <a:off x="121804" y="3669003"/>
            <a:ext cx="6933363" cy="1133475"/>
          </a:xfrm>
          <a:prstGeom prst="rect">
            <a:avLst/>
          </a:prstGeom>
        </p:spPr>
      </p:pic>
      <p:pic>
        <p:nvPicPr>
          <p:cNvPr id="3" name="Picture 2">
            <a:extLst>
              <a:ext uri="{FF2B5EF4-FFF2-40B4-BE49-F238E27FC236}">
                <a16:creationId xmlns:a16="http://schemas.microsoft.com/office/drawing/2014/main" id="{12958850-B11C-4C72-AC9E-455A245E5F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8791" y="3093301"/>
            <a:ext cx="3453208" cy="3016554"/>
          </a:xfrm>
          <a:prstGeom prst="rect">
            <a:avLst/>
          </a:prstGeom>
        </p:spPr>
      </p:pic>
      <p:pic>
        <p:nvPicPr>
          <p:cNvPr id="4" name="Picture 3">
            <a:extLst>
              <a:ext uri="{FF2B5EF4-FFF2-40B4-BE49-F238E27FC236}">
                <a16:creationId xmlns:a16="http://schemas.microsoft.com/office/drawing/2014/main" id="{DB896C3F-2050-4718-8954-68CD5A33EAA0}"/>
              </a:ext>
            </a:extLst>
          </p:cNvPr>
          <p:cNvPicPr>
            <a:picLocks noChangeAspect="1"/>
          </p:cNvPicPr>
          <p:nvPr/>
        </p:nvPicPr>
        <p:blipFill>
          <a:blip r:embed="rId5"/>
          <a:stretch>
            <a:fillRect/>
          </a:stretch>
        </p:blipFill>
        <p:spPr>
          <a:xfrm>
            <a:off x="8738790" y="97277"/>
            <a:ext cx="3453209" cy="3016554"/>
          </a:xfrm>
          <a:prstGeom prst="rect">
            <a:avLst/>
          </a:prstGeom>
        </p:spPr>
      </p:pic>
    </p:spTree>
    <p:extLst>
      <p:ext uri="{BB962C8B-B14F-4D97-AF65-F5344CB8AC3E}">
        <p14:creationId xmlns:p14="http://schemas.microsoft.com/office/powerpoint/2010/main" val="391584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4150F-5B06-4354-98BB-51B140196AC5}"/>
              </a:ext>
            </a:extLst>
          </p:cNvPr>
          <p:cNvSpPr>
            <a:spLocks noGrp="1"/>
          </p:cNvSpPr>
          <p:nvPr>
            <p:ph type="title"/>
          </p:nvPr>
        </p:nvSpPr>
        <p:spPr>
          <a:xfrm>
            <a:off x="1097280" y="286603"/>
            <a:ext cx="10058400" cy="1450757"/>
          </a:xfrm>
        </p:spPr>
        <p:txBody>
          <a:bodyPr>
            <a:normAutofit/>
          </a:bodyPr>
          <a:lstStyle/>
          <a:p>
            <a:r>
              <a:rPr lang="en-IE" dirty="0"/>
              <a:t>7. Tension</a:t>
            </a:r>
          </a:p>
        </p:txBody>
      </p:sp>
      <p:sp>
        <p:nvSpPr>
          <p:cNvPr id="6" name="Content Placeholder 5">
            <a:extLst>
              <a:ext uri="{FF2B5EF4-FFF2-40B4-BE49-F238E27FC236}">
                <a16:creationId xmlns:a16="http://schemas.microsoft.com/office/drawing/2014/main" id="{F871B6AB-0DD9-4BB3-A338-97B5980A99A0}"/>
              </a:ext>
            </a:extLst>
          </p:cNvPr>
          <p:cNvSpPr>
            <a:spLocks noGrp="1"/>
          </p:cNvSpPr>
          <p:nvPr>
            <p:ph idx="1"/>
          </p:nvPr>
        </p:nvSpPr>
        <p:spPr>
          <a:xfrm>
            <a:off x="1097279" y="1845734"/>
            <a:ext cx="6454987" cy="4023360"/>
          </a:xfrm>
        </p:spPr>
        <p:txBody>
          <a:bodyPr>
            <a:normAutofit/>
          </a:bodyPr>
          <a:lstStyle/>
          <a:p>
            <a:pPr>
              <a:buFont typeface="Arial" panose="020B0604020202020204" pitchFamily="34" charset="0"/>
              <a:buChar char="•"/>
            </a:pPr>
            <a:r>
              <a:rPr lang="en-IE" dirty="0"/>
              <a:t>Tension on mesh should be 45kg/m. Note 13.</a:t>
            </a:r>
          </a:p>
          <a:p>
            <a:pPr>
              <a:buFont typeface="Arial" panose="020B0604020202020204" pitchFamily="34" charset="0"/>
              <a:buChar char="•"/>
            </a:pPr>
            <a:r>
              <a:rPr lang="en-IE" dirty="0"/>
              <a:t>Visual check, V notches on wire should not be pulled straight.</a:t>
            </a:r>
          </a:p>
          <a:p>
            <a:pPr>
              <a:buFont typeface="Arial" panose="020B0604020202020204" pitchFamily="34" charset="0"/>
              <a:buChar char="•"/>
            </a:pPr>
            <a:r>
              <a:rPr lang="en-IE" dirty="0"/>
              <a:t>The wire mesh is not supposed to be super tight.</a:t>
            </a:r>
          </a:p>
          <a:p>
            <a:pPr>
              <a:buFont typeface="Arial" panose="020B0604020202020204" pitchFamily="34" charset="0"/>
              <a:buChar char="•"/>
            </a:pPr>
            <a:r>
              <a:rPr lang="en-IE" dirty="0"/>
              <a:t>Issue can be with SCD-00321. </a:t>
            </a:r>
          </a:p>
          <a:p>
            <a:pPr>
              <a:buFont typeface="Arial" panose="020B0604020202020204" pitchFamily="34" charset="0"/>
              <a:buChar char="•"/>
            </a:pPr>
            <a:r>
              <a:rPr lang="en-IE" dirty="0"/>
              <a:t>The black band should be taut so as to not deflect excessively/blow in the wind but not so tight as to take tension away from the mesh.</a:t>
            </a:r>
          </a:p>
        </p:txBody>
      </p:sp>
      <p:sp>
        <p:nvSpPr>
          <p:cNvPr id="13" name="Content Placeholder 6">
            <a:extLst>
              <a:ext uri="{FF2B5EF4-FFF2-40B4-BE49-F238E27FC236}">
                <a16:creationId xmlns:a16="http://schemas.microsoft.com/office/drawing/2014/main" id="{88DE3994-A7D1-4CD2-9581-DC818D12E8EB}"/>
              </a:ext>
            </a:extLst>
          </p:cNvPr>
          <p:cNvSpPr txBox="1">
            <a:spLocks/>
          </p:cNvSpPr>
          <p:nvPr/>
        </p:nvSpPr>
        <p:spPr>
          <a:xfrm>
            <a:off x="1224413" y="1311077"/>
            <a:ext cx="6216622" cy="6459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GB" dirty="0"/>
          </a:p>
          <a:p>
            <a:endParaRPr lang="en-GB" dirty="0"/>
          </a:p>
        </p:txBody>
      </p:sp>
      <p:pic>
        <p:nvPicPr>
          <p:cNvPr id="2" name="Picture 1">
            <a:extLst>
              <a:ext uri="{FF2B5EF4-FFF2-40B4-BE49-F238E27FC236}">
                <a16:creationId xmlns:a16="http://schemas.microsoft.com/office/drawing/2014/main" id="{898820B6-B3CD-4D25-B078-5CADA4EBA7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8168" y="1845735"/>
            <a:ext cx="4051847" cy="4023360"/>
          </a:xfrm>
          <a:prstGeom prst="rect">
            <a:avLst/>
          </a:prstGeom>
        </p:spPr>
      </p:pic>
    </p:spTree>
    <p:extLst>
      <p:ext uri="{BB962C8B-B14F-4D97-AF65-F5344CB8AC3E}">
        <p14:creationId xmlns:p14="http://schemas.microsoft.com/office/powerpoint/2010/main" val="221328218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798</TotalTime>
  <Words>952</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vt:lpstr>
      <vt:lpstr>Calibri</vt:lpstr>
      <vt:lpstr>Calibri Light</vt:lpstr>
      <vt:lpstr>Retrospect</vt:lpstr>
      <vt:lpstr>TII Fencing Retrofit</vt:lpstr>
      <vt:lpstr>Site Visit Observations/Lessons Learned</vt:lpstr>
      <vt:lpstr>1.Incorrect Strainer Size</vt:lpstr>
      <vt:lpstr>2. Damage to posts</vt:lpstr>
      <vt:lpstr>3. Mesh placement</vt:lpstr>
      <vt:lpstr>  4. Cross members/ Diagonal Props </vt:lpstr>
      <vt:lpstr>5. Site Preparation</vt:lpstr>
      <vt:lpstr>6. End Post Treatment</vt:lpstr>
      <vt:lpstr>7. Tension</vt:lpstr>
      <vt:lpstr>8. Gates</vt:lpstr>
      <vt:lpstr>9. Terminations</vt:lpstr>
      <vt:lpstr>10. Removal of Other Hazards</vt:lpstr>
      <vt:lpstr>Other Issues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 15 Safety Scheme</dc:title>
  <dc:creator>David O Brien</dc:creator>
  <cp:lastModifiedBy>John Carton</cp:lastModifiedBy>
  <cp:revision>51</cp:revision>
  <dcterms:created xsi:type="dcterms:W3CDTF">2021-07-13T10:18:07Z</dcterms:created>
  <dcterms:modified xsi:type="dcterms:W3CDTF">2022-02-02T10:04:04Z</dcterms:modified>
</cp:coreProperties>
</file>