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6" r:id="rId5"/>
    <p:sldId id="277" r:id="rId6"/>
    <p:sldId id="281" r:id="rId7"/>
    <p:sldId id="293" r:id="rId8"/>
    <p:sldId id="278" r:id="rId9"/>
    <p:sldId id="287" r:id="rId10"/>
    <p:sldId id="295" r:id="rId11"/>
    <p:sldId id="288" r:id="rId12"/>
    <p:sldId id="289" r:id="rId13"/>
    <p:sldId id="291" r:id="rId14"/>
    <p:sldId id="279" r:id="rId15"/>
    <p:sldId id="292" r:id="rId16"/>
    <p:sldId id="296" r:id="rId17"/>
    <p:sldId id="302" r:id="rId18"/>
    <p:sldId id="301" r:id="rId19"/>
    <p:sldId id="290" r:id="rId20"/>
    <p:sldId id="282" r:id="rId21"/>
    <p:sldId id="283" r:id="rId22"/>
    <p:sldId id="284" r:id="rId23"/>
    <p:sldId id="285" r:id="rId24"/>
    <p:sldId id="286" r:id="rId25"/>
    <p:sldId id="294" r:id="rId26"/>
    <p:sldId id="297" r:id="rId27"/>
    <p:sldId id="266" r:id="rId28"/>
    <p:sldId id="298" r:id="rId29"/>
    <p:sldId id="280" r:id="rId30"/>
    <p:sldId id="299" r:id="rId31"/>
    <p:sldId id="300" r:id="rId32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3700A-D6F5-404A-82A7-9F4B01E3938F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9479FB-9BBB-45DD-BDEC-F502AF2A167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Face to face contact</a:t>
          </a:r>
          <a:endParaRPr lang="en-US" dirty="0"/>
        </a:p>
      </dgm:t>
    </dgm:pt>
    <dgm:pt modelId="{308981A4-20EA-4846-B172-34BA3A52C09C}" type="parTrans" cxnId="{5A4E9FF3-0A8C-4855-B1B1-AF820C817D62}">
      <dgm:prSet/>
      <dgm:spPr/>
      <dgm:t>
        <a:bodyPr/>
        <a:lstStyle/>
        <a:p>
          <a:endParaRPr lang="en-US"/>
        </a:p>
      </dgm:t>
    </dgm:pt>
    <dgm:pt modelId="{F9FE46F6-82AB-4C7A-AA5E-922421376123}" type="sibTrans" cxnId="{5A4E9FF3-0A8C-4855-B1B1-AF820C817D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EBD31B-4B3B-495E-A499-51D97466A3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Background - </a:t>
          </a:r>
          <a:br>
            <a:rPr lang="en-US" dirty="0"/>
          </a:br>
          <a:r>
            <a:rPr lang="en-US" dirty="0"/>
            <a:t>retrofit requirement </a:t>
          </a:r>
        </a:p>
      </dgm:t>
    </dgm:pt>
    <dgm:pt modelId="{43084270-9FEE-4354-A73C-21CAE25EF60C}" type="parTrans" cxnId="{EFB358B1-6C17-4D1F-878A-7C227172A31E}">
      <dgm:prSet/>
      <dgm:spPr/>
      <dgm:t>
        <a:bodyPr/>
        <a:lstStyle/>
        <a:p>
          <a:endParaRPr lang="en-US"/>
        </a:p>
      </dgm:t>
    </dgm:pt>
    <dgm:pt modelId="{A8A9A14E-07A2-48D9-B796-D2EF37DC0B00}" type="sibTrans" cxnId="{EFB358B1-6C17-4D1F-878A-7C227172A3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154758-8423-4E22-BB6A-0A70E1DD14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Specification – </a:t>
          </a:r>
          <a:br>
            <a:rPr lang="en-US" dirty="0"/>
          </a:br>
          <a:r>
            <a:rPr lang="en-US" dirty="0"/>
            <a:t>livestock fencing </a:t>
          </a:r>
          <a:r>
            <a:rPr lang="en-US" u="sng" dirty="0"/>
            <a:t>or</a:t>
          </a:r>
          <a:r>
            <a:rPr lang="en-US" dirty="0"/>
            <a:t> stud fencing</a:t>
          </a:r>
        </a:p>
      </dgm:t>
    </dgm:pt>
    <dgm:pt modelId="{05F00517-5FA2-4020-8545-2750A9FE084B}" type="parTrans" cxnId="{BEB562DE-64E3-4E57-ACFF-FE2E5D96BD61}">
      <dgm:prSet/>
      <dgm:spPr/>
      <dgm:t>
        <a:bodyPr/>
        <a:lstStyle/>
        <a:p>
          <a:endParaRPr lang="en-US"/>
        </a:p>
      </dgm:t>
    </dgm:pt>
    <dgm:pt modelId="{8620EA8D-CA75-4D71-A8DC-63D9933FC940}" type="sibTrans" cxnId="{BEB562DE-64E3-4E57-ACFF-FE2E5D96BD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97F80C-D3CB-48CA-A7A5-60B59F41F9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Design – </a:t>
          </a:r>
          <a:br>
            <a:rPr lang="en-US" dirty="0"/>
          </a:br>
          <a:r>
            <a:rPr lang="en-US" dirty="0"/>
            <a:t>Fencing extents and existing POST TYPE</a:t>
          </a:r>
        </a:p>
      </dgm:t>
    </dgm:pt>
    <dgm:pt modelId="{A02B882C-D2FA-4CE6-ABED-8B472EF62E05}" type="parTrans" cxnId="{A99F5DE6-D5B9-4BD9-893A-FF9182F48AAF}">
      <dgm:prSet/>
      <dgm:spPr/>
      <dgm:t>
        <a:bodyPr/>
        <a:lstStyle/>
        <a:p>
          <a:endParaRPr lang="en-US"/>
        </a:p>
      </dgm:t>
    </dgm:pt>
    <dgm:pt modelId="{547F032E-81B9-4029-BDC4-D81E42AE5BE1}" type="sibTrans" cxnId="{A99F5DE6-D5B9-4BD9-893A-FF9182F48AA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75BCD2-E842-4E93-B5E0-17492976BF1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Works timeframe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(No Promises)</a:t>
          </a:r>
        </a:p>
      </dgm:t>
    </dgm:pt>
    <dgm:pt modelId="{CD0A6AE5-2DF7-4CA5-80EA-E5BDA8132539}" type="parTrans" cxnId="{4C4EA020-5495-4FC5-A877-33693E9B46D9}">
      <dgm:prSet/>
      <dgm:spPr/>
      <dgm:t>
        <a:bodyPr/>
        <a:lstStyle/>
        <a:p>
          <a:endParaRPr lang="en-US"/>
        </a:p>
      </dgm:t>
    </dgm:pt>
    <dgm:pt modelId="{6CBE6043-1DE7-4822-BC23-B82E42DC8FAF}" type="sibTrans" cxnId="{4C4EA020-5495-4FC5-A877-33693E9B46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61865F-19E7-4176-BC5A-8CB0338B55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 livestock / silage –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Requirements to Consider</a:t>
          </a:r>
        </a:p>
      </dgm:t>
    </dgm:pt>
    <dgm:pt modelId="{EAB315D0-BEE9-4D09-9D7F-0D1F85266674}" type="parTrans" cxnId="{FA2B0429-2EC6-4111-897D-E9502233AF17}">
      <dgm:prSet/>
      <dgm:spPr/>
      <dgm:t>
        <a:bodyPr/>
        <a:lstStyle/>
        <a:p>
          <a:endParaRPr lang="en-US"/>
        </a:p>
      </dgm:t>
    </dgm:pt>
    <dgm:pt modelId="{5D71B9A2-8030-40C1-B988-D5E08342FA2E}" type="sibTrans" cxnId="{FA2B0429-2EC6-4111-897D-E9502233AF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3E60B7-1C08-4B98-A2EB-5191C203B96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GDPR – </a:t>
          </a:r>
          <a:br>
            <a:rPr lang="en-US" dirty="0"/>
          </a:br>
          <a:r>
            <a:rPr lang="en-US" dirty="0"/>
            <a:t>Landowner contact details for contract</a:t>
          </a:r>
        </a:p>
      </dgm:t>
    </dgm:pt>
    <dgm:pt modelId="{3956A72A-51BB-4260-86E3-5FB884F0F542}" type="parTrans" cxnId="{54CD2D84-583B-4BFE-BB29-AF3A2C5AF36A}">
      <dgm:prSet/>
      <dgm:spPr/>
      <dgm:t>
        <a:bodyPr/>
        <a:lstStyle/>
        <a:p>
          <a:endParaRPr lang="en-US"/>
        </a:p>
      </dgm:t>
    </dgm:pt>
    <dgm:pt modelId="{683B7BA6-1BA8-4E7D-BCB0-7DA31CB926D9}" type="sibTrans" cxnId="{54CD2D84-583B-4BFE-BB29-AF3A2C5AF3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17F086-C090-4736-B1B4-216126970E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Correspondence –</a:t>
          </a:r>
          <a:br>
            <a:rPr lang="en-US" dirty="0"/>
          </a:br>
          <a:r>
            <a:rPr lang="en-US" dirty="0"/>
            <a:t>with Landowner</a:t>
          </a:r>
        </a:p>
      </dgm:t>
    </dgm:pt>
    <dgm:pt modelId="{0DE09F2E-9A5D-4DF0-8059-F2554B62729D}" type="parTrans" cxnId="{87EAFC70-0FED-4A76-87A9-EEF7F96C0EBA}">
      <dgm:prSet/>
      <dgm:spPr/>
      <dgm:t>
        <a:bodyPr/>
        <a:lstStyle/>
        <a:p>
          <a:endParaRPr lang="en-US"/>
        </a:p>
      </dgm:t>
    </dgm:pt>
    <dgm:pt modelId="{515E23D3-A66B-470C-93E4-69E0E7AD6F96}" type="sibTrans" cxnId="{87EAFC70-0FED-4A76-87A9-EEF7F96C0EBA}">
      <dgm:prSet/>
      <dgm:spPr/>
      <dgm:t>
        <a:bodyPr/>
        <a:lstStyle/>
        <a:p>
          <a:endParaRPr lang="en-US"/>
        </a:p>
      </dgm:t>
    </dgm:pt>
    <dgm:pt modelId="{4B2E9C87-65F2-4F47-AD21-5B669EE51035}" type="pres">
      <dgm:prSet presAssocID="{9903700A-D6F5-404A-82A7-9F4B01E3938F}" presName="root" presStyleCnt="0">
        <dgm:presLayoutVars>
          <dgm:dir/>
          <dgm:resizeHandles val="exact"/>
        </dgm:presLayoutVars>
      </dgm:prSet>
      <dgm:spPr/>
    </dgm:pt>
    <dgm:pt modelId="{30E69FF4-1CC3-442D-BFBA-B24313C4DBA3}" type="pres">
      <dgm:prSet presAssocID="{919479FB-9BBB-45DD-BDEC-F502AF2A1678}" presName="compNode" presStyleCnt="0"/>
      <dgm:spPr/>
    </dgm:pt>
    <dgm:pt modelId="{65955E5A-76BC-4F2B-8131-5DD17C2C9132}" type="pres">
      <dgm:prSet presAssocID="{919479FB-9BBB-45DD-BDEC-F502AF2A1678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1E6C83D-492D-46C4-9D91-AEBFAB49B677}" type="pres">
      <dgm:prSet presAssocID="{919479FB-9BBB-45DD-BDEC-F502AF2A167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6EE3BC24-04A3-461B-B588-40615016BBBB}" type="pres">
      <dgm:prSet presAssocID="{919479FB-9BBB-45DD-BDEC-F502AF2A1678}" presName="spaceRect" presStyleCnt="0"/>
      <dgm:spPr/>
    </dgm:pt>
    <dgm:pt modelId="{E5F1AEB8-711F-460E-80A2-2A931F78C449}" type="pres">
      <dgm:prSet presAssocID="{919479FB-9BBB-45DD-BDEC-F502AF2A1678}" presName="textRect" presStyleLbl="revTx" presStyleIdx="0" presStyleCnt="8">
        <dgm:presLayoutVars>
          <dgm:chMax val="1"/>
          <dgm:chPref val="1"/>
        </dgm:presLayoutVars>
      </dgm:prSet>
      <dgm:spPr/>
    </dgm:pt>
    <dgm:pt modelId="{E59F941D-2BE9-4332-89B7-C7CF6F73ADBF}" type="pres">
      <dgm:prSet presAssocID="{F9FE46F6-82AB-4C7A-AA5E-922421376123}" presName="sibTrans" presStyleCnt="0"/>
      <dgm:spPr/>
    </dgm:pt>
    <dgm:pt modelId="{F5F5465A-2682-407D-BC53-B33D2CA58F13}" type="pres">
      <dgm:prSet presAssocID="{77EBD31B-4B3B-495E-A499-51D97466A37C}" presName="compNode" presStyleCnt="0"/>
      <dgm:spPr/>
    </dgm:pt>
    <dgm:pt modelId="{017A2E5B-C6A2-4A73-8A7B-9FA866E9CE1A}" type="pres">
      <dgm:prSet presAssocID="{77EBD31B-4B3B-495E-A499-51D97466A37C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4512241-FBA4-47B2-982C-44DE3973B711}" type="pres">
      <dgm:prSet presAssocID="{77EBD31B-4B3B-495E-A499-51D97466A37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C851A12-2071-428D-9D3D-FDB19E380AD0}" type="pres">
      <dgm:prSet presAssocID="{77EBD31B-4B3B-495E-A499-51D97466A37C}" presName="spaceRect" presStyleCnt="0"/>
      <dgm:spPr/>
    </dgm:pt>
    <dgm:pt modelId="{64ABAB68-F445-4F97-A16C-C3F242255C4E}" type="pres">
      <dgm:prSet presAssocID="{77EBD31B-4B3B-495E-A499-51D97466A37C}" presName="textRect" presStyleLbl="revTx" presStyleIdx="1" presStyleCnt="8">
        <dgm:presLayoutVars>
          <dgm:chMax val="1"/>
          <dgm:chPref val="1"/>
        </dgm:presLayoutVars>
      </dgm:prSet>
      <dgm:spPr/>
    </dgm:pt>
    <dgm:pt modelId="{2E240438-8D60-4F58-B74C-95294D0A04EA}" type="pres">
      <dgm:prSet presAssocID="{A8A9A14E-07A2-48D9-B796-D2EF37DC0B00}" presName="sibTrans" presStyleCnt="0"/>
      <dgm:spPr/>
    </dgm:pt>
    <dgm:pt modelId="{06598BEB-33F0-4131-B6B6-5714ECF96A1B}" type="pres">
      <dgm:prSet presAssocID="{D4154758-8423-4E22-BB6A-0A70E1DD14EC}" presName="compNode" presStyleCnt="0"/>
      <dgm:spPr/>
    </dgm:pt>
    <dgm:pt modelId="{A20807C7-CA05-4D96-9F82-7FD8CD114055}" type="pres">
      <dgm:prSet presAssocID="{D4154758-8423-4E22-BB6A-0A70E1DD14EC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D589AF4-3B35-46C1-98F0-998EB73C546B}" type="pres">
      <dgm:prSet presAssocID="{D4154758-8423-4E22-BB6A-0A70E1DD14E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at"/>
        </a:ext>
      </dgm:extLst>
    </dgm:pt>
    <dgm:pt modelId="{DD47EAE9-4025-4872-9681-A1A53AA13FA5}" type="pres">
      <dgm:prSet presAssocID="{D4154758-8423-4E22-BB6A-0A70E1DD14EC}" presName="spaceRect" presStyleCnt="0"/>
      <dgm:spPr/>
    </dgm:pt>
    <dgm:pt modelId="{A83716F1-BA29-4229-88D1-0C7264F74F9B}" type="pres">
      <dgm:prSet presAssocID="{D4154758-8423-4E22-BB6A-0A70E1DD14EC}" presName="textRect" presStyleLbl="revTx" presStyleIdx="2" presStyleCnt="8">
        <dgm:presLayoutVars>
          <dgm:chMax val="1"/>
          <dgm:chPref val="1"/>
        </dgm:presLayoutVars>
      </dgm:prSet>
      <dgm:spPr/>
    </dgm:pt>
    <dgm:pt modelId="{EF8BFB4F-45FF-44A9-8669-96CAD148F941}" type="pres">
      <dgm:prSet presAssocID="{8620EA8D-CA75-4D71-A8DC-63D9933FC940}" presName="sibTrans" presStyleCnt="0"/>
      <dgm:spPr/>
    </dgm:pt>
    <dgm:pt modelId="{D9510E5F-600F-4702-856D-78EF7D4293BD}" type="pres">
      <dgm:prSet presAssocID="{1297F80C-D3CB-48CA-A7A5-60B59F41F9ED}" presName="compNode" presStyleCnt="0"/>
      <dgm:spPr/>
    </dgm:pt>
    <dgm:pt modelId="{4C15CC5E-720E-40AE-81D6-299B1B8A08BC}" type="pres">
      <dgm:prSet presAssocID="{1297F80C-D3CB-48CA-A7A5-60B59F41F9ED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8F3A873-5D30-4A29-9BB4-26A01DDDD6CA}" type="pres">
      <dgm:prSet presAssocID="{1297F80C-D3CB-48CA-A7A5-60B59F41F9ED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nce"/>
        </a:ext>
      </dgm:extLst>
    </dgm:pt>
    <dgm:pt modelId="{D9019319-9E3E-49F6-820E-C22761B4D9FA}" type="pres">
      <dgm:prSet presAssocID="{1297F80C-D3CB-48CA-A7A5-60B59F41F9ED}" presName="spaceRect" presStyleCnt="0"/>
      <dgm:spPr/>
    </dgm:pt>
    <dgm:pt modelId="{D603F560-DF94-45A2-B457-72CFEE455F6C}" type="pres">
      <dgm:prSet presAssocID="{1297F80C-D3CB-48CA-A7A5-60B59F41F9ED}" presName="textRect" presStyleLbl="revTx" presStyleIdx="3" presStyleCnt="8">
        <dgm:presLayoutVars>
          <dgm:chMax val="1"/>
          <dgm:chPref val="1"/>
        </dgm:presLayoutVars>
      </dgm:prSet>
      <dgm:spPr/>
    </dgm:pt>
    <dgm:pt modelId="{12C2F9A6-C44F-49B1-B353-11029B035DB7}" type="pres">
      <dgm:prSet presAssocID="{547F032E-81B9-4029-BDC4-D81E42AE5BE1}" presName="sibTrans" presStyleCnt="0"/>
      <dgm:spPr/>
    </dgm:pt>
    <dgm:pt modelId="{7AB1271C-AB75-4456-94C2-D64A6C88391F}" type="pres">
      <dgm:prSet presAssocID="{B275BCD2-E842-4E93-B5E0-17492976BF13}" presName="compNode" presStyleCnt="0"/>
      <dgm:spPr/>
    </dgm:pt>
    <dgm:pt modelId="{4E30141D-A97B-4654-8808-5691CC89A473}" type="pres">
      <dgm:prSet presAssocID="{B275BCD2-E842-4E93-B5E0-17492976BF13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976A8EF-C921-4D2A-A6D7-E5428E38CA20}" type="pres">
      <dgm:prSet presAssocID="{B275BCD2-E842-4E93-B5E0-17492976BF13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BF8B77B-65D3-4628-AF0C-DA62CCA29678}" type="pres">
      <dgm:prSet presAssocID="{B275BCD2-E842-4E93-B5E0-17492976BF13}" presName="spaceRect" presStyleCnt="0"/>
      <dgm:spPr/>
    </dgm:pt>
    <dgm:pt modelId="{9B3ACF0B-74BA-4A32-B8D8-232396CC3A2F}" type="pres">
      <dgm:prSet presAssocID="{B275BCD2-E842-4E93-B5E0-17492976BF13}" presName="textRect" presStyleLbl="revTx" presStyleIdx="4" presStyleCnt="8">
        <dgm:presLayoutVars>
          <dgm:chMax val="1"/>
          <dgm:chPref val="1"/>
        </dgm:presLayoutVars>
      </dgm:prSet>
      <dgm:spPr/>
    </dgm:pt>
    <dgm:pt modelId="{6C224245-54F6-49CF-B42E-F63DF691F7EF}" type="pres">
      <dgm:prSet presAssocID="{6CBE6043-1DE7-4822-BC23-B82E42DC8FAF}" presName="sibTrans" presStyleCnt="0"/>
      <dgm:spPr/>
    </dgm:pt>
    <dgm:pt modelId="{D13B8B38-AC25-431A-8D62-2DC7889C6F33}" type="pres">
      <dgm:prSet presAssocID="{F361865F-19E7-4176-BC5A-8CB0338B55B4}" presName="compNode" presStyleCnt="0"/>
      <dgm:spPr/>
    </dgm:pt>
    <dgm:pt modelId="{5B4598E5-7305-4FC9-B8F1-1CCC9505D724}" type="pres">
      <dgm:prSet presAssocID="{F361865F-19E7-4176-BC5A-8CB0338B55B4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E619492-BA8F-4CB4-B138-4D7021D16E4E}" type="pres">
      <dgm:prSet presAssocID="{F361865F-19E7-4176-BC5A-8CB0338B55B4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1CA0FE15-51A8-45C8-ACC4-DCBABCA9C90E}" type="pres">
      <dgm:prSet presAssocID="{F361865F-19E7-4176-BC5A-8CB0338B55B4}" presName="spaceRect" presStyleCnt="0"/>
      <dgm:spPr/>
    </dgm:pt>
    <dgm:pt modelId="{CE1794AC-23F7-431B-9BC7-C83DAF516403}" type="pres">
      <dgm:prSet presAssocID="{F361865F-19E7-4176-BC5A-8CB0338B55B4}" presName="textRect" presStyleLbl="revTx" presStyleIdx="5" presStyleCnt="8">
        <dgm:presLayoutVars>
          <dgm:chMax val="1"/>
          <dgm:chPref val="1"/>
        </dgm:presLayoutVars>
      </dgm:prSet>
      <dgm:spPr/>
    </dgm:pt>
    <dgm:pt modelId="{93E6FBB3-87E7-4ADB-B1C2-6A8DF97D776F}" type="pres">
      <dgm:prSet presAssocID="{5D71B9A2-8030-40C1-B988-D5E08342FA2E}" presName="sibTrans" presStyleCnt="0"/>
      <dgm:spPr/>
    </dgm:pt>
    <dgm:pt modelId="{34BECC77-DAFE-4861-AEDB-D1AC19A492EB}" type="pres">
      <dgm:prSet presAssocID="{C63E60B7-1C08-4B98-A2EB-5191C203B96A}" presName="compNode" presStyleCnt="0"/>
      <dgm:spPr/>
    </dgm:pt>
    <dgm:pt modelId="{068EFEC6-5935-4D87-9FC7-0D19AEC0BE3C}" type="pres">
      <dgm:prSet presAssocID="{C63E60B7-1C08-4B98-A2EB-5191C203B96A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53067939-30BE-4E80-AB23-B61F9370E554}" type="pres">
      <dgm:prSet presAssocID="{C63E60B7-1C08-4B98-A2EB-5191C203B96A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84BF2F3-61CF-4282-90A3-005B407F7E8D}" type="pres">
      <dgm:prSet presAssocID="{C63E60B7-1C08-4B98-A2EB-5191C203B96A}" presName="spaceRect" presStyleCnt="0"/>
      <dgm:spPr/>
    </dgm:pt>
    <dgm:pt modelId="{60817FFA-CE0F-4CEB-885C-678BA22D486B}" type="pres">
      <dgm:prSet presAssocID="{C63E60B7-1C08-4B98-A2EB-5191C203B96A}" presName="textRect" presStyleLbl="revTx" presStyleIdx="6" presStyleCnt="8">
        <dgm:presLayoutVars>
          <dgm:chMax val="1"/>
          <dgm:chPref val="1"/>
        </dgm:presLayoutVars>
      </dgm:prSet>
      <dgm:spPr/>
    </dgm:pt>
    <dgm:pt modelId="{8A9F96CE-5590-46B3-8C33-14333C78B682}" type="pres">
      <dgm:prSet presAssocID="{683B7BA6-1BA8-4E7D-BCB0-7DA31CB926D9}" presName="sibTrans" presStyleCnt="0"/>
      <dgm:spPr/>
    </dgm:pt>
    <dgm:pt modelId="{56FA9E4C-E03B-4B19-9011-9AE94BC2CAE3}" type="pres">
      <dgm:prSet presAssocID="{AC17F086-C090-4736-B1B4-216126970E31}" presName="compNode" presStyleCnt="0"/>
      <dgm:spPr/>
    </dgm:pt>
    <dgm:pt modelId="{A05143E0-68BC-4577-A6C9-C8960A37520A}" type="pres">
      <dgm:prSet presAssocID="{AC17F086-C090-4736-B1B4-216126970E31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55319CF-23FB-47B6-8FA3-34241CD17B1B}" type="pres">
      <dgm:prSet presAssocID="{AC17F086-C090-4736-B1B4-216126970E3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2D98E005-C9C2-455F-9FC5-FE90A41380B0}" type="pres">
      <dgm:prSet presAssocID="{AC17F086-C090-4736-B1B4-216126970E31}" presName="spaceRect" presStyleCnt="0"/>
      <dgm:spPr/>
    </dgm:pt>
    <dgm:pt modelId="{C306BD66-78F4-4702-9CEA-A04260E57C72}" type="pres">
      <dgm:prSet presAssocID="{AC17F086-C090-4736-B1B4-216126970E31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52673A05-E05F-42B6-90E2-E46CCA61C057}" type="presOf" srcId="{B275BCD2-E842-4E93-B5E0-17492976BF13}" destId="{9B3ACF0B-74BA-4A32-B8D8-232396CC3A2F}" srcOrd="0" destOrd="0" presId="urn:microsoft.com/office/officeart/2018/5/layout/IconLeafLabelList"/>
    <dgm:cxn modelId="{2EC6C606-BB8F-4CB7-BDFF-C80C406A7971}" type="presOf" srcId="{AC17F086-C090-4736-B1B4-216126970E31}" destId="{C306BD66-78F4-4702-9CEA-A04260E57C72}" srcOrd="0" destOrd="0" presId="urn:microsoft.com/office/officeart/2018/5/layout/IconLeafLabelList"/>
    <dgm:cxn modelId="{4C4EA020-5495-4FC5-A877-33693E9B46D9}" srcId="{9903700A-D6F5-404A-82A7-9F4B01E3938F}" destId="{B275BCD2-E842-4E93-B5E0-17492976BF13}" srcOrd="4" destOrd="0" parTransId="{CD0A6AE5-2DF7-4CA5-80EA-E5BDA8132539}" sibTransId="{6CBE6043-1DE7-4822-BC23-B82E42DC8FAF}"/>
    <dgm:cxn modelId="{FA2B0429-2EC6-4111-897D-E9502233AF17}" srcId="{9903700A-D6F5-404A-82A7-9F4B01E3938F}" destId="{F361865F-19E7-4176-BC5A-8CB0338B55B4}" srcOrd="5" destOrd="0" parTransId="{EAB315D0-BEE9-4D09-9D7F-0D1F85266674}" sibTransId="{5D71B9A2-8030-40C1-B988-D5E08342FA2E}"/>
    <dgm:cxn modelId="{2AAAF65C-1F8B-404C-921B-E4FA7AA4073B}" type="presOf" srcId="{D4154758-8423-4E22-BB6A-0A70E1DD14EC}" destId="{A83716F1-BA29-4229-88D1-0C7264F74F9B}" srcOrd="0" destOrd="0" presId="urn:microsoft.com/office/officeart/2018/5/layout/IconLeafLabelList"/>
    <dgm:cxn modelId="{7A66865D-0E48-4B98-BDA5-E2618D08E86B}" type="presOf" srcId="{77EBD31B-4B3B-495E-A499-51D97466A37C}" destId="{64ABAB68-F445-4F97-A16C-C3F242255C4E}" srcOrd="0" destOrd="0" presId="urn:microsoft.com/office/officeart/2018/5/layout/IconLeafLabelList"/>
    <dgm:cxn modelId="{87EAFC70-0FED-4A76-87A9-EEF7F96C0EBA}" srcId="{9903700A-D6F5-404A-82A7-9F4B01E3938F}" destId="{AC17F086-C090-4736-B1B4-216126970E31}" srcOrd="7" destOrd="0" parTransId="{0DE09F2E-9A5D-4DF0-8059-F2554B62729D}" sibTransId="{515E23D3-A66B-470C-93E4-69E0E7AD6F96}"/>
    <dgm:cxn modelId="{A0345D74-F2AA-4325-BD78-9B0A65F7252B}" type="presOf" srcId="{1297F80C-D3CB-48CA-A7A5-60B59F41F9ED}" destId="{D603F560-DF94-45A2-B457-72CFEE455F6C}" srcOrd="0" destOrd="0" presId="urn:microsoft.com/office/officeart/2018/5/layout/IconLeafLabelList"/>
    <dgm:cxn modelId="{514CBC7C-DCA5-465B-98C1-117B0307898A}" type="presOf" srcId="{919479FB-9BBB-45DD-BDEC-F502AF2A1678}" destId="{E5F1AEB8-711F-460E-80A2-2A931F78C449}" srcOrd="0" destOrd="0" presId="urn:microsoft.com/office/officeart/2018/5/layout/IconLeafLabelList"/>
    <dgm:cxn modelId="{54CD2D84-583B-4BFE-BB29-AF3A2C5AF36A}" srcId="{9903700A-D6F5-404A-82A7-9F4B01E3938F}" destId="{C63E60B7-1C08-4B98-A2EB-5191C203B96A}" srcOrd="6" destOrd="0" parTransId="{3956A72A-51BB-4260-86E3-5FB884F0F542}" sibTransId="{683B7BA6-1BA8-4E7D-BCB0-7DA31CB926D9}"/>
    <dgm:cxn modelId="{EFB358B1-6C17-4D1F-878A-7C227172A31E}" srcId="{9903700A-D6F5-404A-82A7-9F4B01E3938F}" destId="{77EBD31B-4B3B-495E-A499-51D97466A37C}" srcOrd="1" destOrd="0" parTransId="{43084270-9FEE-4354-A73C-21CAE25EF60C}" sibTransId="{A8A9A14E-07A2-48D9-B796-D2EF37DC0B00}"/>
    <dgm:cxn modelId="{A61699C7-4290-4237-B4C6-69C4CD462165}" type="presOf" srcId="{C63E60B7-1C08-4B98-A2EB-5191C203B96A}" destId="{60817FFA-CE0F-4CEB-885C-678BA22D486B}" srcOrd="0" destOrd="0" presId="urn:microsoft.com/office/officeart/2018/5/layout/IconLeafLabelList"/>
    <dgm:cxn modelId="{184C77D2-A33C-4D76-B362-20D934FA5502}" type="presOf" srcId="{F361865F-19E7-4176-BC5A-8CB0338B55B4}" destId="{CE1794AC-23F7-431B-9BC7-C83DAF516403}" srcOrd="0" destOrd="0" presId="urn:microsoft.com/office/officeart/2018/5/layout/IconLeafLabelList"/>
    <dgm:cxn modelId="{BEB562DE-64E3-4E57-ACFF-FE2E5D96BD61}" srcId="{9903700A-D6F5-404A-82A7-9F4B01E3938F}" destId="{D4154758-8423-4E22-BB6A-0A70E1DD14EC}" srcOrd="2" destOrd="0" parTransId="{05F00517-5FA2-4020-8545-2750A9FE084B}" sibTransId="{8620EA8D-CA75-4D71-A8DC-63D9933FC940}"/>
    <dgm:cxn modelId="{AC7996E4-DAAF-41A2-BD92-FDB04F73C618}" type="presOf" srcId="{9903700A-D6F5-404A-82A7-9F4B01E3938F}" destId="{4B2E9C87-65F2-4F47-AD21-5B669EE51035}" srcOrd="0" destOrd="0" presId="urn:microsoft.com/office/officeart/2018/5/layout/IconLeafLabelList"/>
    <dgm:cxn modelId="{A99F5DE6-D5B9-4BD9-893A-FF9182F48AAF}" srcId="{9903700A-D6F5-404A-82A7-9F4B01E3938F}" destId="{1297F80C-D3CB-48CA-A7A5-60B59F41F9ED}" srcOrd="3" destOrd="0" parTransId="{A02B882C-D2FA-4CE6-ABED-8B472EF62E05}" sibTransId="{547F032E-81B9-4029-BDC4-D81E42AE5BE1}"/>
    <dgm:cxn modelId="{5A4E9FF3-0A8C-4855-B1B1-AF820C817D62}" srcId="{9903700A-D6F5-404A-82A7-9F4B01E3938F}" destId="{919479FB-9BBB-45DD-BDEC-F502AF2A1678}" srcOrd="0" destOrd="0" parTransId="{308981A4-20EA-4846-B172-34BA3A52C09C}" sibTransId="{F9FE46F6-82AB-4C7A-AA5E-922421376123}"/>
    <dgm:cxn modelId="{359EBA78-EFC9-4BD0-8441-959017E91EC0}" type="presParOf" srcId="{4B2E9C87-65F2-4F47-AD21-5B669EE51035}" destId="{30E69FF4-1CC3-442D-BFBA-B24313C4DBA3}" srcOrd="0" destOrd="0" presId="urn:microsoft.com/office/officeart/2018/5/layout/IconLeafLabelList"/>
    <dgm:cxn modelId="{3CC515E6-F9D0-4A3F-A57F-F225F8A38A6B}" type="presParOf" srcId="{30E69FF4-1CC3-442D-BFBA-B24313C4DBA3}" destId="{65955E5A-76BC-4F2B-8131-5DD17C2C9132}" srcOrd="0" destOrd="0" presId="urn:microsoft.com/office/officeart/2018/5/layout/IconLeafLabelList"/>
    <dgm:cxn modelId="{9F4D58B7-458C-406B-9834-0F725EC15045}" type="presParOf" srcId="{30E69FF4-1CC3-442D-BFBA-B24313C4DBA3}" destId="{C1E6C83D-492D-46C4-9D91-AEBFAB49B677}" srcOrd="1" destOrd="0" presId="urn:microsoft.com/office/officeart/2018/5/layout/IconLeafLabelList"/>
    <dgm:cxn modelId="{639CFB12-1330-4B96-AC2C-ADCF6293492C}" type="presParOf" srcId="{30E69FF4-1CC3-442D-BFBA-B24313C4DBA3}" destId="{6EE3BC24-04A3-461B-B588-40615016BBBB}" srcOrd="2" destOrd="0" presId="urn:microsoft.com/office/officeart/2018/5/layout/IconLeafLabelList"/>
    <dgm:cxn modelId="{E474ACBF-2121-4765-B464-81237A539FC2}" type="presParOf" srcId="{30E69FF4-1CC3-442D-BFBA-B24313C4DBA3}" destId="{E5F1AEB8-711F-460E-80A2-2A931F78C449}" srcOrd="3" destOrd="0" presId="urn:microsoft.com/office/officeart/2018/5/layout/IconLeafLabelList"/>
    <dgm:cxn modelId="{5D6FD7F5-6542-4AE7-BB2A-148E954EC034}" type="presParOf" srcId="{4B2E9C87-65F2-4F47-AD21-5B669EE51035}" destId="{E59F941D-2BE9-4332-89B7-C7CF6F73ADBF}" srcOrd="1" destOrd="0" presId="urn:microsoft.com/office/officeart/2018/5/layout/IconLeafLabelList"/>
    <dgm:cxn modelId="{C0BB7C86-913D-49EA-A895-20476843B9AE}" type="presParOf" srcId="{4B2E9C87-65F2-4F47-AD21-5B669EE51035}" destId="{F5F5465A-2682-407D-BC53-B33D2CA58F13}" srcOrd="2" destOrd="0" presId="urn:microsoft.com/office/officeart/2018/5/layout/IconLeafLabelList"/>
    <dgm:cxn modelId="{C5826901-D584-4198-9B53-72792A8453F8}" type="presParOf" srcId="{F5F5465A-2682-407D-BC53-B33D2CA58F13}" destId="{017A2E5B-C6A2-4A73-8A7B-9FA866E9CE1A}" srcOrd="0" destOrd="0" presId="urn:microsoft.com/office/officeart/2018/5/layout/IconLeafLabelList"/>
    <dgm:cxn modelId="{85BEE667-BD06-4BF9-BBDD-41D4089A4B21}" type="presParOf" srcId="{F5F5465A-2682-407D-BC53-B33D2CA58F13}" destId="{14512241-FBA4-47B2-982C-44DE3973B711}" srcOrd="1" destOrd="0" presId="urn:microsoft.com/office/officeart/2018/5/layout/IconLeafLabelList"/>
    <dgm:cxn modelId="{7F19E0C0-7069-488A-AABC-84CA8E65B869}" type="presParOf" srcId="{F5F5465A-2682-407D-BC53-B33D2CA58F13}" destId="{4C851A12-2071-428D-9D3D-FDB19E380AD0}" srcOrd="2" destOrd="0" presId="urn:microsoft.com/office/officeart/2018/5/layout/IconLeafLabelList"/>
    <dgm:cxn modelId="{B979AF13-687B-4C51-9161-19B335D60633}" type="presParOf" srcId="{F5F5465A-2682-407D-BC53-B33D2CA58F13}" destId="{64ABAB68-F445-4F97-A16C-C3F242255C4E}" srcOrd="3" destOrd="0" presId="urn:microsoft.com/office/officeart/2018/5/layout/IconLeafLabelList"/>
    <dgm:cxn modelId="{487CDBDA-5F7D-4071-BD6D-A512EEEAF0E5}" type="presParOf" srcId="{4B2E9C87-65F2-4F47-AD21-5B669EE51035}" destId="{2E240438-8D60-4F58-B74C-95294D0A04EA}" srcOrd="3" destOrd="0" presId="urn:microsoft.com/office/officeart/2018/5/layout/IconLeafLabelList"/>
    <dgm:cxn modelId="{2D83F319-49F1-45A4-9EE4-6E6617611F1E}" type="presParOf" srcId="{4B2E9C87-65F2-4F47-AD21-5B669EE51035}" destId="{06598BEB-33F0-4131-B6B6-5714ECF96A1B}" srcOrd="4" destOrd="0" presId="urn:microsoft.com/office/officeart/2018/5/layout/IconLeafLabelList"/>
    <dgm:cxn modelId="{0DDE31E9-EC09-43B9-8AD1-ADDD7D48FE71}" type="presParOf" srcId="{06598BEB-33F0-4131-B6B6-5714ECF96A1B}" destId="{A20807C7-CA05-4D96-9F82-7FD8CD114055}" srcOrd="0" destOrd="0" presId="urn:microsoft.com/office/officeart/2018/5/layout/IconLeafLabelList"/>
    <dgm:cxn modelId="{AFC553F0-57A8-4038-8FE0-AD335863DC21}" type="presParOf" srcId="{06598BEB-33F0-4131-B6B6-5714ECF96A1B}" destId="{CD589AF4-3B35-46C1-98F0-998EB73C546B}" srcOrd="1" destOrd="0" presId="urn:microsoft.com/office/officeart/2018/5/layout/IconLeafLabelList"/>
    <dgm:cxn modelId="{79012497-15A6-4F60-8D6D-BDDC1453EC56}" type="presParOf" srcId="{06598BEB-33F0-4131-B6B6-5714ECF96A1B}" destId="{DD47EAE9-4025-4872-9681-A1A53AA13FA5}" srcOrd="2" destOrd="0" presId="urn:microsoft.com/office/officeart/2018/5/layout/IconLeafLabelList"/>
    <dgm:cxn modelId="{0CDE246D-4435-4692-9DE1-68383ADE2E33}" type="presParOf" srcId="{06598BEB-33F0-4131-B6B6-5714ECF96A1B}" destId="{A83716F1-BA29-4229-88D1-0C7264F74F9B}" srcOrd="3" destOrd="0" presId="urn:microsoft.com/office/officeart/2018/5/layout/IconLeafLabelList"/>
    <dgm:cxn modelId="{404462BA-60B0-43D3-B48F-C0BD6213188B}" type="presParOf" srcId="{4B2E9C87-65F2-4F47-AD21-5B669EE51035}" destId="{EF8BFB4F-45FF-44A9-8669-96CAD148F941}" srcOrd="5" destOrd="0" presId="urn:microsoft.com/office/officeart/2018/5/layout/IconLeafLabelList"/>
    <dgm:cxn modelId="{F2E13EC4-05F0-4C3D-8DE3-34B6E823131F}" type="presParOf" srcId="{4B2E9C87-65F2-4F47-AD21-5B669EE51035}" destId="{D9510E5F-600F-4702-856D-78EF7D4293BD}" srcOrd="6" destOrd="0" presId="urn:microsoft.com/office/officeart/2018/5/layout/IconLeafLabelList"/>
    <dgm:cxn modelId="{FC52F950-700D-4663-927E-CFFB53FA9BDD}" type="presParOf" srcId="{D9510E5F-600F-4702-856D-78EF7D4293BD}" destId="{4C15CC5E-720E-40AE-81D6-299B1B8A08BC}" srcOrd="0" destOrd="0" presId="urn:microsoft.com/office/officeart/2018/5/layout/IconLeafLabelList"/>
    <dgm:cxn modelId="{E4DC2D0A-EF7E-4C46-88B6-A31BE3E29282}" type="presParOf" srcId="{D9510E5F-600F-4702-856D-78EF7D4293BD}" destId="{D8F3A873-5D30-4A29-9BB4-26A01DDDD6CA}" srcOrd="1" destOrd="0" presId="urn:microsoft.com/office/officeart/2018/5/layout/IconLeafLabelList"/>
    <dgm:cxn modelId="{F1FEE2FA-9381-4505-8073-5AE841718AB1}" type="presParOf" srcId="{D9510E5F-600F-4702-856D-78EF7D4293BD}" destId="{D9019319-9E3E-49F6-820E-C22761B4D9FA}" srcOrd="2" destOrd="0" presId="urn:microsoft.com/office/officeart/2018/5/layout/IconLeafLabelList"/>
    <dgm:cxn modelId="{AF8E0B42-EFCE-4B25-A855-AC67A1705A15}" type="presParOf" srcId="{D9510E5F-600F-4702-856D-78EF7D4293BD}" destId="{D603F560-DF94-45A2-B457-72CFEE455F6C}" srcOrd="3" destOrd="0" presId="urn:microsoft.com/office/officeart/2018/5/layout/IconLeafLabelList"/>
    <dgm:cxn modelId="{79996469-1163-4B14-B721-05DB19BB7AA1}" type="presParOf" srcId="{4B2E9C87-65F2-4F47-AD21-5B669EE51035}" destId="{12C2F9A6-C44F-49B1-B353-11029B035DB7}" srcOrd="7" destOrd="0" presId="urn:microsoft.com/office/officeart/2018/5/layout/IconLeafLabelList"/>
    <dgm:cxn modelId="{D40A832F-99F3-4E02-9246-57889E86D4F5}" type="presParOf" srcId="{4B2E9C87-65F2-4F47-AD21-5B669EE51035}" destId="{7AB1271C-AB75-4456-94C2-D64A6C88391F}" srcOrd="8" destOrd="0" presId="urn:microsoft.com/office/officeart/2018/5/layout/IconLeafLabelList"/>
    <dgm:cxn modelId="{A6E5100F-DAFF-4DBE-82C0-092804C09053}" type="presParOf" srcId="{7AB1271C-AB75-4456-94C2-D64A6C88391F}" destId="{4E30141D-A97B-4654-8808-5691CC89A473}" srcOrd="0" destOrd="0" presId="urn:microsoft.com/office/officeart/2018/5/layout/IconLeafLabelList"/>
    <dgm:cxn modelId="{74FD797D-1A5D-4BED-9A9E-809E43D3E2A8}" type="presParOf" srcId="{7AB1271C-AB75-4456-94C2-D64A6C88391F}" destId="{8976A8EF-C921-4D2A-A6D7-E5428E38CA20}" srcOrd="1" destOrd="0" presId="urn:microsoft.com/office/officeart/2018/5/layout/IconLeafLabelList"/>
    <dgm:cxn modelId="{57AD4B88-75B1-4B9F-B624-415BC146440F}" type="presParOf" srcId="{7AB1271C-AB75-4456-94C2-D64A6C88391F}" destId="{2BF8B77B-65D3-4628-AF0C-DA62CCA29678}" srcOrd="2" destOrd="0" presId="urn:microsoft.com/office/officeart/2018/5/layout/IconLeafLabelList"/>
    <dgm:cxn modelId="{DCEF507D-BDA7-49DD-9E64-69860FC593B2}" type="presParOf" srcId="{7AB1271C-AB75-4456-94C2-D64A6C88391F}" destId="{9B3ACF0B-74BA-4A32-B8D8-232396CC3A2F}" srcOrd="3" destOrd="0" presId="urn:microsoft.com/office/officeart/2018/5/layout/IconLeafLabelList"/>
    <dgm:cxn modelId="{D46538D1-84D1-4C51-89B0-606270172986}" type="presParOf" srcId="{4B2E9C87-65F2-4F47-AD21-5B669EE51035}" destId="{6C224245-54F6-49CF-B42E-F63DF691F7EF}" srcOrd="9" destOrd="0" presId="urn:microsoft.com/office/officeart/2018/5/layout/IconLeafLabelList"/>
    <dgm:cxn modelId="{62680B63-91CE-4544-AE5D-B6E76EDC8262}" type="presParOf" srcId="{4B2E9C87-65F2-4F47-AD21-5B669EE51035}" destId="{D13B8B38-AC25-431A-8D62-2DC7889C6F33}" srcOrd="10" destOrd="0" presId="urn:microsoft.com/office/officeart/2018/5/layout/IconLeafLabelList"/>
    <dgm:cxn modelId="{70F4C2F7-2DCE-478D-B8EF-F1EF2E7A57E3}" type="presParOf" srcId="{D13B8B38-AC25-431A-8D62-2DC7889C6F33}" destId="{5B4598E5-7305-4FC9-B8F1-1CCC9505D724}" srcOrd="0" destOrd="0" presId="urn:microsoft.com/office/officeart/2018/5/layout/IconLeafLabelList"/>
    <dgm:cxn modelId="{E38BD0DA-21B8-43B2-8029-8C4B5F0E741D}" type="presParOf" srcId="{D13B8B38-AC25-431A-8D62-2DC7889C6F33}" destId="{1E619492-BA8F-4CB4-B138-4D7021D16E4E}" srcOrd="1" destOrd="0" presId="urn:microsoft.com/office/officeart/2018/5/layout/IconLeafLabelList"/>
    <dgm:cxn modelId="{17E35D35-0912-423E-B01F-AD95A69B8658}" type="presParOf" srcId="{D13B8B38-AC25-431A-8D62-2DC7889C6F33}" destId="{1CA0FE15-51A8-45C8-ACC4-DCBABCA9C90E}" srcOrd="2" destOrd="0" presId="urn:microsoft.com/office/officeart/2018/5/layout/IconLeafLabelList"/>
    <dgm:cxn modelId="{0B0D324F-1577-4BBA-8113-74346B0C68B9}" type="presParOf" srcId="{D13B8B38-AC25-431A-8D62-2DC7889C6F33}" destId="{CE1794AC-23F7-431B-9BC7-C83DAF516403}" srcOrd="3" destOrd="0" presId="urn:microsoft.com/office/officeart/2018/5/layout/IconLeafLabelList"/>
    <dgm:cxn modelId="{7ED77658-ACCD-4C7B-A028-E2BBCF4A1A66}" type="presParOf" srcId="{4B2E9C87-65F2-4F47-AD21-5B669EE51035}" destId="{93E6FBB3-87E7-4ADB-B1C2-6A8DF97D776F}" srcOrd="11" destOrd="0" presId="urn:microsoft.com/office/officeart/2018/5/layout/IconLeafLabelList"/>
    <dgm:cxn modelId="{AE4F15ED-31C3-4C6D-89FA-A1AEC058D7F8}" type="presParOf" srcId="{4B2E9C87-65F2-4F47-AD21-5B669EE51035}" destId="{34BECC77-DAFE-4861-AEDB-D1AC19A492EB}" srcOrd="12" destOrd="0" presId="urn:microsoft.com/office/officeart/2018/5/layout/IconLeafLabelList"/>
    <dgm:cxn modelId="{A37F667B-10C2-48DB-B3D1-F50C311681FC}" type="presParOf" srcId="{34BECC77-DAFE-4861-AEDB-D1AC19A492EB}" destId="{068EFEC6-5935-4D87-9FC7-0D19AEC0BE3C}" srcOrd="0" destOrd="0" presId="urn:microsoft.com/office/officeart/2018/5/layout/IconLeafLabelList"/>
    <dgm:cxn modelId="{E5C350B1-4773-4F3A-A768-CBE27B212F69}" type="presParOf" srcId="{34BECC77-DAFE-4861-AEDB-D1AC19A492EB}" destId="{53067939-30BE-4E80-AB23-B61F9370E554}" srcOrd="1" destOrd="0" presId="urn:microsoft.com/office/officeart/2018/5/layout/IconLeafLabelList"/>
    <dgm:cxn modelId="{EE021835-7865-4B73-8A3D-FE9688BE9FD6}" type="presParOf" srcId="{34BECC77-DAFE-4861-AEDB-D1AC19A492EB}" destId="{584BF2F3-61CF-4282-90A3-005B407F7E8D}" srcOrd="2" destOrd="0" presId="urn:microsoft.com/office/officeart/2018/5/layout/IconLeafLabelList"/>
    <dgm:cxn modelId="{D60A3873-E9A6-4A0E-88E7-38DB6E051E42}" type="presParOf" srcId="{34BECC77-DAFE-4861-AEDB-D1AC19A492EB}" destId="{60817FFA-CE0F-4CEB-885C-678BA22D486B}" srcOrd="3" destOrd="0" presId="urn:microsoft.com/office/officeart/2018/5/layout/IconLeafLabelList"/>
    <dgm:cxn modelId="{E94397C2-E85E-45A6-A66B-6B1E68E490FA}" type="presParOf" srcId="{4B2E9C87-65F2-4F47-AD21-5B669EE51035}" destId="{8A9F96CE-5590-46B3-8C33-14333C78B682}" srcOrd="13" destOrd="0" presId="urn:microsoft.com/office/officeart/2018/5/layout/IconLeafLabelList"/>
    <dgm:cxn modelId="{99EA14E6-8BAB-43DF-B2FD-2273BFF63903}" type="presParOf" srcId="{4B2E9C87-65F2-4F47-AD21-5B669EE51035}" destId="{56FA9E4C-E03B-4B19-9011-9AE94BC2CAE3}" srcOrd="14" destOrd="0" presId="urn:microsoft.com/office/officeart/2018/5/layout/IconLeafLabelList"/>
    <dgm:cxn modelId="{A5B8F083-A809-4BE2-AF00-46EE87DAFA79}" type="presParOf" srcId="{56FA9E4C-E03B-4B19-9011-9AE94BC2CAE3}" destId="{A05143E0-68BC-4577-A6C9-C8960A37520A}" srcOrd="0" destOrd="0" presId="urn:microsoft.com/office/officeart/2018/5/layout/IconLeafLabelList"/>
    <dgm:cxn modelId="{385F46C4-9871-4D7A-9659-D242CB783C8F}" type="presParOf" srcId="{56FA9E4C-E03B-4B19-9011-9AE94BC2CAE3}" destId="{F55319CF-23FB-47B6-8FA3-34241CD17B1B}" srcOrd="1" destOrd="0" presId="urn:microsoft.com/office/officeart/2018/5/layout/IconLeafLabelList"/>
    <dgm:cxn modelId="{91085FDC-F2CB-4C94-9FDA-1A185B380756}" type="presParOf" srcId="{56FA9E4C-E03B-4B19-9011-9AE94BC2CAE3}" destId="{2D98E005-C9C2-455F-9FC5-FE90A41380B0}" srcOrd="2" destOrd="0" presId="urn:microsoft.com/office/officeart/2018/5/layout/IconLeafLabelList"/>
    <dgm:cxn modelId="{559C663B-A10E-4671-9CBC-0AEE1D573427}" type="presParOf" srcId="{56FA9E4C-E03B-4B19-9011-9AE94BC2CAE3}" destId="{C306BD66-78F4-4702-9CEA-A04260E57C7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BE069-9E40-4C41-8FD3-D89609A4194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C854B-2483-4095-A2B8-E41306558BA4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Growing Expertise of Local Contractors</a:t>
          </a:r>
          <a:endParaRPr lang="en-US"/>
        </a:p>
      </dgm:t>
    </dgm:pt>
    <dgm:pt modelId="{611D3236-264B-4FAD-8970-694103552F80}" type="parTrans" cxnId="{3D0D9D12-BFC4-49D8-9164-5402465044A1}">
      <dgm:prSet/>
      <dgm:spPr/>
      <dgm:t>
        <a:bodyPr/>
        <a:lstStyle/>
        <a:p>
          <a:endParaRPr lang="en-US"/>
        </a:p>
      </dgm:t>
    </dgm:pt>
    <dgm:pt modelId="{28C4A10F-18CF-4D38-8218-32180C47EC72}" type="sibTrans" cxnId="{3D0D9D12-BFC4-49D8-9164-5402465044A1}">
      <dgm:prSet/>
      <dgm:spPr/>
      <dgm:t>
        <a:bodyPr/>
        <a:lstStyle/>
        <a:p>
          <a:endParaRPr lang="en-US"/>
        </a:p>
      </dgm:t>
    </dgm:pt>
    <dgm:pt modelId="{EF5B0590-39B2-4322-815E-3F887D34DFD0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Costs coming down</a:t>
          </a:r>
          <a:endParaRPr lang="en-US"/>
        </a:p>
      </dgm:t>
    </dgm:pt>
    <dgm:pt modelId="{111C5BD9-0EFD-4773-9CBE-6C5BF1CF7413}" type="parTrans" cxnId="{020709EC-A8DD-48DD-A671-16984A5AD1F6}">
      <dgm:prSet/>
      <dgm:spPr/>
      <dgm:t>
        <a:bodyPr/>
        <a:lstStyle/>
        <a:p>
          <a:endParaRPr lang="en-US"/>
        </a:p>
      </dgm:t>
    </dgm:pt>
    <dgm:pt modelId="{E84F02B5-1177-4939-AE24-8863298B7AF1}" type="sibTrans" cxnId="{020709EC-A8DD-48DD-A671-16984A5AD1F6}">
      <dgm:prSet/>
      <dgm:spPr/>
      <dgm:t>
        <a:bodyPr/>
        <a:lstStyle/>
        <a:p>
          <a:endParaRPr lang="en-US"/>
        </a:p>
      </dgm:t>
    </dgm:pt>
    <dgm:pt modelId="{FC50CE20-4829-4199-B426-D77DAC17A2BC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Good Interaction between Contractors and Landowners</a:t>
          </a:r>
          <a:endParaRPr lang="en-US"/>
        </a:p>
      </dgm:t>
    </dgm:pt>
    <dgm:pt modelId="{16E362D2-BAC4-488D-AD3A-9C594AF98F60}" type="parTrans" cxnId="{2F1DF1C3-1AE8-46FD-88AC-A7BEAFB03EB7}">
      <dgm:prSet/>
      <dgm:spPr/>
      <dgm:t>
        <a:bodyPr/>
        <a:lstStyle/>
        <a:p>
          <a:endParaRPr lang="en-US"/>
        </a:p>
      </dgm:t>
    </dgm:pt>
    <dgm:pt modelId="{3C9F04E5-B125-46B7-820F-840F1281EB6B}" type="sibTrans" cxnId="{2F1DF1C3-1AE8-46FD-88AC-A7BEAFB03EB7}">
      <dgm:prSet/>
      <dgm:spPr/>
      <dgm:t>
        <a:bodyPr/>
        <a:lstStyle/>
        <a:p>
          <a:endParaRPr lang="en-US"/>
        </a:p>
      </dgm:t>
    </dgm:pt>
    <dgm:pt modelId="{945BAD8A-CE4F-45AA-B207-4A2B5561213F}" type="pres">
      <dgm:prSet presAssocID="{9F8BE069-9E40-4C41-8FD3-D89609A4194F}" presName="root" presStyleCnt="0">
        <dgm:presLayoutVars>
          <dgm:dir/>
          <dgm:resizeHandles val="exact"/>
        </dgm:presLayoutVars>
      </dgm:prSet>
      <dgm:spPr/>
    </dgm:pt>
    <dgm:pt modelId="{CE2BB007-4C4B-405B-9865-446FCD76F1BC}" type="pres">
      <dgm:prSet presAssocID="{FEDC854B-2483-4095-A2B8-E41306558BA4}" presName="compNode" presStyleCnt="0"/>
      <dgm:spPr/>
    </dgm:pt>
    <dgm:pt modelId="{8A3ADEC5-E82F-4369-BA79-769A40F811CD}" type="pres">
      <dgm:prSet presAssocID="{FEDC854B-2483-4095-A2B8-E41306558B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9E12352-248C-4101-8C9D-F22F8B02DDAA}" type="pres">
      <dgm:prSet presAssocID="{FEDC854B-2483-4095-A2B8-E41306558BA4}" presName="spaceRect" presStyleCnt="0"/>
      <dgm:spPr/>
    </dgm:pt>
    <dgm:pt modelId="{B90D18D6-C6E5-460C-8A52-EF4C2F390EC4}" type="pres">
      <dgm:prSet presAssocID="{FEDC854B-2483-4095-A2B8-E41306558BA4}" presName="textRect" presStyleLbl="revTx" presStyleIdx="0" presStyleCnt="3">
        <dgm:presLayoutVars>
          <dgm:chMax val="1"/>
          <dgm:chPref val="1"/>
        </dgm:presLayoutVars>
      </dgm:prSet>
      <dgm:spPr/>
    </dgm:pt>
    <dgm:pt modelId="{06D91922-145F-4F74-A183-101FBBB5D2BC}" type="pres">
      <dgm:prSet presAssocID="{28C4A10F-18CF-4D38-8218-32180C47EC72}" presName="sibTrans" presStyleCnt="0"/>
      <dgm:spPr/>
    </dgm:pt>
    <dgm:pt modelId="{1FC7474F-3487-4219-AFB3-C79CCD4DACC5}" type="pres">
      <dgm:prSet presAssocID="{EF5B0590-39B2-4322-815E-3F887D34DFD0}" presName="compNode" presStyleCnt="0"/>
      <dgm:spPr/>
    </dgm:pt>
    <dgm:pt modelId="{0579BBF1-533B-4A6A-B885-E44721C40F4C}" type="pres">
      <dgm:prSet presAssocID="{EF5B0590-39B2-4322-815E-3F887D34DFD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8486D7A-7CC6-47B0-986D-D06B956D4816}" type="pres">
      <dgm:prSet presAssocID="{EF5B0590-39B2-4322-815E-3F887D34DFD0}" presName="spaceRect" presStyleCnt="0"/>
      <dgm:spPr/>
    </dgm:pt>
    <dgm:pt modelId="{9B572C7A-AE7A-4466-A252-7753A120A529}" type="pres">
      <dgm:prSet presAssocID="{EF5B0590-39B2-4322-815E-3F887D34DFD0}" presName="textRect" presStyleLbl="revTx" presStyleIdx="1" presStyleCnt="3">
        <dgm:presLayoutVars>
          <dgm:chMax val="1"/>
          <dgm:chPref val="1"/>
        </dgm:presLayoutVars>
      </dgm:prSet>
      <dgm:spPr/>
    </dgm:pt>
    <dgm:pt modelId="{F6FE3218-7E80-4DC9-9681-6CAB35239000}" type="pres">
      <dgm:prSet presAssocID="{E84F02B5-1177-4939-AE24-8863298B7AF1}" presName="sibTrans" presStyleCnt="0"/>
      <dgm:spPr/>
    </dgm:pt>
    <dgm:pt modelId="{31881B9E-2539-4FA1-B506-932D7B755123}" type="pres">
      <dgm:prSet presAssocID="{FC50CE20-4829-4199-B426-D77DAC17A2BC}" presName="compNode" presStyleCnt="0"/>
      <dgm:spPr/>
    </dgm:pt>
    <dgm:pt modelId="{4B59849B-0D01-49F0-A21B-F00DC56F9BE4}" type="pres">
      <dgm:prSet presAssocID="{FC50CE20-4829-4199-B426-D77DAC17A2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3D2E8B6-6B53-48E4-91E7-1AE106B2BB32}" type="pres">
      <dgm:prSet presAssocID="{FC50CE20-4829-4199-B426-D77DAC17A2BC}" presName="spaceRect" presStyleCnt="0"/>
      <dgm:spPr/>
    </dgm:pt>
    <dgm:pt modelId="{EAF91E7E-6368-4EFE-BFB9-B8472D763488}" type="pres">
      <dgm:prSet presAssocID="{FC50CE20-4829-4199-B426-D77DAC17A2B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D0D9D12-BFC4-49D8-9164-5402465044A1}" srcId="{9F8BE069-9E40-4C41-8FD3-D89609A4194F}" destId="{FEDC854B-2483-4095-A2B8-E41306558BA4}" srcOrd="0" destOrd="0" parTransId="{611D3236-264B-4FAD-8970-694103552F80}" sibTransId="{28C4A10F-18CF-4D38-8218-32180C47EC72}"/>
    <dgm:cxn modelId="{F5129D55-A9A4-4EE7-A02E-480965449833}" type="presOf" srcId="{FEDC854B-2483-4095-A2B8-E41306558BA4}" destId="{B90D18D6-C6E5-460C-8A52-EF4C2F390EC4}" srcOrd="0" destOrd="0" presId="urn:microsoft.com/office/officeart/2018/2/layout/IconLabelList"/>
    <dgm:cxn modelId="{6608E7B4-28FA-44A6-997A-EABB0961066C}" type="presOf" srcId="{9F8BE069-9E40-4C41-8FD3-D89609A4194F}" destId="{945BAD8A-CE4F-45AA-B207-4A2B5561213F}" srcOrd="0" destOrd="0" presId="urn:microsoft.com/office/officeart/2018/2/layout/IconLabelList"/>
    <dgm:cxn modelId="{2F1DF1C3-1AE8-46FD-88AC-A7BEAFB03EB7}" srcId="{9F8BE069-9E40-4C41-8FD3-D89609A4194F}" destId="{FC50CE20-4829-4199-B426-D77DAC17A2BC}" srcOrd="2" destOrd="0" parTransId="{16E362D2-BAC4-488D-AD3A-9C594AF98F60}" sibTransId="{3C9F04E5-B125-46B7-820F-840F1281EB6B}"/>
    <dgm:cxn modelId="{B165BCE7-C78C-432B-8086-422928E12EFF}" type="presOf" srcId="{EF5B0590-39B2-4322-815E-3F887D34DFD0}" destId="{9B572C7A-AE7A-4466-A252-7753A120A529}" srcOrd="0" destOrd="0" presId="urn:microsoft.com/office/officeart/2018/2/layout/IconLabelList"/>
    <dgm:cxn modelId="{020709EC-A8DD-48DD-A671-16984A5AD1F6}" srcId="{9F8BE069-9E40-4C41-8FD3-D89609A4194F}" destId="{EF5B0590-39B2-4322-815E-3F887D34DFD0}" srcOrd="1" destOrd="0" parTransId="{111C5BD9-0EFD-4773-9CBE-6C5BF1CF7413}" sibTransId="{E84F02B5-1177-4939-AE24-8863298B7AF1}"/>
    <dgm:cxn modelId="{CEC293F7-334C-4A6C-A341-11FFF1E83E60}" type="presOf" srcId="{FC50CE20-4829-4199-B426-D77DAC17A2BC}" destId="{EAF91E7E-6368-4EFE-BFB9-B8472D763488}" srcOrd="0" destOrd="0" presId="urn:microsoft.com/office/officeart/2018/2/layout/IconLabelList"/>
    <dgm:cxn modelId="{54F491EA-34D7-4D74-B20B-C71A6FE6BD33}" type="presParOf" srcId="{945BAD8A-CE4F-45AA-B207-4A2B5561213F}" destId="{CE2BB007-4C4B-405B-9865-446FCD76F1BC}" srcOrd="0" destOrd="0" presId="urn:microsoft.com/office/officeart/2018/2/layout/IconLabelList"/>
    <dgm:cxn modelId="{C6C9A307-457A-4538-84DF-79DD48341845}" type="presParOf" srcId="{CE2BB007-4C4B-405B-9865-446FCD76F1BC}" destId="{8A3ADEC5-E82F-4369-BA79-769A40F811CD}" srcOrd="0" destOrd="0" presId="urn:microsoft.com/office/officeart/2018/2/layout/IconLabelList"/>
    <dgm:cxn modelId="{507EFAD0-163D-4371-909F-82553D3557E8}" type="presParOf" srcId="{CE2BB007-4C4B-405B-9865-446FCD76F1BC}" destId="{99E12352-248C-4101-8C9D-F22F8B02DDAA}" srcOrd="1" destOrd="0" presId="urn:microsoft.com/office/officeart/2018/2/layout/IconLabelList"/>
    <dgm:cxn modelId="{3D0D03A2-8C25-4F1E-9975-15A3E6D5469F}" type="presParOf" srcId="{CE2BB007-4C4B-405B-9865-446FCD76F1BC}" destId="{B90D18D6-C6E5-460C-8A52-EF4C2F390EC4}" srcOrd="2" destOrd="0" presId="urn:microsoft.com/office/officeart/2018/2/layout/IconLabelList"/>
    <dgm:cxn modelId="{3597E646-AB18-4B4A-A0EB-9AC48133C9A6}" type="presParOf" srcId="{945BAD8A-CE4F-45AA-B207-4A2B5561213F}" destId="{06D91922-145F-4F74-A183-101FBBB5D2BC}" srcOrd="1" destOrd="0" presId="urn:microsoft.com/office/officeart/2018/2/layout/IconLabelList"/>
    <dgm:cxn modelId="{C539285A-23C9-43F2-903C-9D5154005376}" type="presParOf" srcId="{945BAD8A-CE4F-45AA-B207-4A2B5561213F}" destId="{1FC7474F-3487-4219-AFB3-C79CCD4DACC5}" srcOrd="2" destOrd="0" presId="urn:microsoft.com/office/officeart/2018/2/layout/IconLabelList"/>
    <dgm:cxn modelId="{3E5B40D8-65F3-4CFD-8ACF-2CD93C9D9709}" type="presParOf" srcId="{1FC7474F-3487-4219-AFB3-C79CCD4DACC5}" destId="{0579BBF1-533B-4A6A-B885-E44721C40F4C}" srcOrd="0" destOrd="0" presId="urn:microsoft.com/office/officeart/2018/2/layout/IconLabelList"/>
    <dgm:cxn modelId="{E0D37331-450E-47A8-A9E6-256C46A72D86}" type="presParOf" srcId="{1FC7474F-3487-4219-AFB3-C79CCD4DACC5}" destId="{98486D7A-7CC6-47B0-986D-D06B956D4816}" srcOrd="1" destOrd="0" presId="urn:microsoft.com/office/officeart/2018/2/layout/IconLabelList"/>
    <dgm:cxn modelId="{653E2864-BBE9-4412-9C2C-5463793ABA43}" type="presParOf" srcId="{1FC7474F-3487-4219-AFB3-C79CCD4DACC5}" destId="{9B572C7A-AE7A-4466-A252-7753A120A529}" srcOrd="2" destOrd="0" presId="urn:microsoft.com/office/officeart/2018/2/layout/IconLabelList"/>
    <dgm:cxn modelId="{510791CC-8096-47F4-941B-88D090F76E84}" type="presParOf" srcId="{945BAD8A-CE4F-45AA-B207-4A2B5561213F}" destId="{F6FE3218-7E80-4DC9-9681-6CAB35239000}" srcOrd="3" destOrd="0" presId="urn:microsoft.com/office/officeart/2018/2/layout/IconLabelList"/>
    <dgm:cxn modelId="{67B2247C-F374-42C8-B0A4-F5FD8995B555}" type="presParOf" srcId="{945BAD8A-CE4F-45AA-B207-4A2B5561213F}" destId="{31881B9E-2539-4FA1-B506-932D7B755123}" srcOrd="4" destOrd="0" presId="urn:microsoft.com/office/officeart/2018/2/layout/IconLabelList"/>
    <dgm:cxn modelId="{3ED200DA-2BC9-447F-92D6-A05826392B13}" type="presParOf" srcId="{31881B9E-2539-4FA1-B506-932D7B755123}" destId="{4B59849B-0D01-49F0-A21B-F00DC56F9BE4}" srcOrd="0" destOrd="0" presId="urn:microsoft.com/office/officeart/2018/2/layout/IconLabelList"/>
    <dgm:cxn modelId="{EC756E29-679F-4F8E-910E-A2F321E1687D}" type="presParOf" srcId="{31881B9E-2539-4FA1-B506-932D7B755123}" destId="{D3D2E8B6-6B53-48E4-91E7-1AE106B2BB32}" srcOrd="1" destOrd="0" presId="urn:microsoft.com/office/officeart/2018/2/layout/IconLabelList"/>
    <dgm:cxn modelId="{A4EBAF82-B983-424B-85C6-FBE018AAE5D8}" type="presParOf" srcId="{31881B9E-2539-4FA1-B506-932D7B755123}" destId="{EAF91E7E-6368-4EFE-BFB9-B8472D76348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55E5A-76BC-4F2B-8131-5DD17C2C9132}">
      <dsp:nvSpPr>
        <dsp:cNvPr id="0" name=""/>
        <dsp:cNvSpPr/>
      </dsp:nvSpPr>
      <dsp:spPr>
        <a:xfrm>
          <a:off x="585916" y="1423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6C83D-492D-46C4-9D91-AEBFAB49B677}">
      <dsp:nvSpPr>
        <dsp:cNvPr id="0" name=""/>
        <dsp:cNvSpPr/>
      </dsp:nvSpPr>
      <dsp:spPr>
        <a:xfrm>
          <a:off x="807805" y="223312"/>
          <a:ext cx="597392" cy="597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1AEB8-711F-460E-80A2-2A931F78C449}">
      <dsp:nvSpPr>
        <dsp:cNvPr id="0" name=""/>
        <dsp:cNvSpPr/>
      </dsp:nvSpPr>
      <dsp:spPr>
        <a:xfrm>
          <a:off x="253083" y="1366892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Face to face contact</a:t>
          </a:r>
          <a:endParaRPr lang="en-US" sz="1300" kern="1200" dirty="0"/>
        </a:p>
      </dsp:txBody>
      <dsp:txXfrm>
        <a:off x="253083" y="1366892"/>
        <a:ext cx="1706835" cy="682734"/>
      </dsp:txXfrm>
    </dsp:sp>
    <dsp:sp modelId="{017A2E5B-C6A2-4A73-8A7B-9FA866E9CE1A}">
      <dsp:nvSpPr>
        <dsp:cNvPr id="0" name=""/>
        <dsp:cNvSpPr/>
      </dsp:nvSpPr>
      <dsp:spPr>
        <a:xfrm>
          <a:off x="2591448" y="1423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12241-FBA4-47B2-982C-44DE3973B711}">
      <dsp:nvSpPr>
        <dsp:cNvPr id="0" name=""/>
        <dsp:cNvSpPr/>
      </dsp:nvSpPr>
      <dsp:spPr>
        <a:xfrm>
          <a:off x="2813337" y="223312"/>
          <a:ext cx="597392" cy="597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BAB68-F445-4F97-A16C-C3F242255C4E}">
      <dsp:nvSpPr>
        <dsp:cNvPr id="0" name=""/>
        <dsp:cNvSpPr/>
      </dsp:nvSpPr>
      <dsp:spPr>
        <a:xfrm>
          <a:off x="2258615" y="1366892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Background - </a:t>
          </a:r>
          <a:br>
            <a:rPr lang="en-US" sz="1300" kern="1200" dirty="0"/>
          </a:br>
          <a:r>
            <a:rPr lang="en-US" sz="1300" kern="1200" dirty="0"/>
            <a:t>retrofit requirement </a:t>
          </a:r>
        </a:p>
      </dsp:txBody>
      <dsp:txXfrm>
        <a:off x="2258615" y="1366892"/>
        <a:ext cx="1706835" cy="682734"/>
      </dsp:txXfrm>
    </dsp:sp>
    <dsp:sp modelId="{A20807C7-CA05-4D96-9F82-7FD8CD114055}">
      <dsp:nvSpPr>
        <dsp:cNvPr id="0" name=""/>
        <dsp:cNvSpPr/>
      </dsp:nvSpPr>
      <dsp:spPr>
        <a:xfrm>
          <a:off x="4596981" y="1423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89AF4-3B35-46C1-98F0-998EB73C546B}">
      <dsp:nvSpPr>
        <dsp:cNvPr id="0" name=""/>
        <dsp:cNvSpPr/>
      </dsp:nvSpPr>
      <dsp:spPr>
        <a:xfrm>
          <a:off x="4818869" y="223312"/>
          <a:ext cx="597392" cy="597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716F1-BA29-4229-88D1-0C7264F74F9B}">
      <dsp:nvSpPr>
        <dsp:cNvPr id="0" name=""/>
        <dsp:cNvSpPr/>
      </dsp:nvSpPr>
      <dsp:spPr>
        <a:xfrm>
          <a:off x="4264148" y="1366892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Specification – </a:t>
          </a:r>
          <a:br>
            <a:rPr lang="en-US" sz="1300" kern="1200" dirty="0"/>
          </a:br>
          <a:r>
            <a:rPr lang="en-US" sz="1300" kern="1200" dirty="0"/>
            <a:t>livestock fencing </a:t>
          </a:r>
          <a:r>
            <a:rPr lang="en-US" sz="1300" u="sng" kern="1200" dirty="0"/>
            <a:t>or</a:t>
          </a:r>
          <a:r>
            <a:rPr lang="en-US" sz="1300" kern="1200" dirty="0"/>
            <a:t> stud fencing</a:t>
          </a:r>
        </a:p>
      </dsp:txBody>
      <dsp:txXfrm>
        <a:off x="4264148" y="1366892"/>
        <a:ext cx="1706835" cy="682734"/>
      </dsp:txXfrm>
    </dsp:sp>
    <dsp:sp modelId="{4C15CC5E-720E-40AE-81D6-299B1B8A08BC}">
      <dsp:nvSpPr>
        <dsp:cNvPr id="0" name=""/>
        <dsp:cNvSpPr/>
      </dsp:nvSpPr>
      <dsp:spPr>
        <a:xfrm>
          <a:off x="6602513" y="1423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3A873-5D30-4A29-9BB4-26A01DDDD6CA}">
      <dsp:nvSpPr>
        <dsp:cNvPr id="0" name=""/>
        <dsp:cNvSpPr/>
      </dsp:nvSpPr>
      <dsp:spPr>
        <a:xfrm>
          <a:off x="6824402" y="223312"/>
          <a:ext cx="597392" cy="597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3F560-DF94-45A2-B457-72CFEE455F6C}">
      <dsp:nvSpPr>
        <dsp:cNvPr id="0" name=""/>
        <dsp:cNvSpPr/>
      </dsp:nvSpPr>
      <dsp:spPr>
        <a:xfrm>
          <a:off x="6269680" y="1366892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Design – </a:t>
          </a:r>
          <a:br>
            <a:rPr lang="en-US" sz="1300" kern="1200" dirty="0"/>
          </a:br>
          <a:r>
            <a:rPr lang="en-US" sz="1300" kern="1200" dirty="0"/>
            <a:t>Fencing extents and existing POST TYPE</a:t>
          </a:r>
        </a:p>
      </dsp:txBody>
      <dsp:txXfrm>
        <a:off x="6269680" y="1366892"/>
        <a:ext cx="1706835" cy="682734"/>
      </dsp:txXfrm>
    </dsp:sp>
    <dsp:sp modelId="{4E30141D-A97B-4654-8808-5691CC89A473}">
      <dsp:nvSpPr>
        <dsp:cNvPr id="0" name=""/>
        <dsp:cNvSpPr/>
      </dsp:nvSpPr>
      <dsp:spPr>
        <a:xfrm>
          <a:off x="585916" y="2476335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6A8EF-C921-4D2A-A6D7-E5428E38CA20}">
      <dsp:nvSpPr>
        <dsp:cNvPr id="0" name=""/>
        <dsp:cNvSpPr/>
      </dsp:nvSpPr>
      <dsp:spPr>
        <a:xfrm>
          <a:off x="807805" y="2698224"/>
          <a:ext cx="597392" cy="5973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CF0B-74BA-4A32-B8D8-232396CC3A2F}">
      <dsp:nvSpPr>
        <dsp:cNvPr id="0" name=""/>
        <dsp:cNvSpPr/>
      </dsp:nvSpPr>
      <dsp:spPr>
        <a:xfrm>
          <a:off x="253083" y="3841804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Works timeframe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(No Promises)</a:t>
          </a:r>
        </a:p>
      </dsp:txBody>
      <dsp:txXfrm>
        <a:off x="253083" y="3841804"/>
        <a:ext cx="1706835" cy="682734"/>
      </dsp:txXfrm>
    </dsp:sp>
    <dsp:sp modelId="{5B4598E5-7305-4FC9-B8F1-1CCC9505D724}">
      <dsp:nvSpPr>
        <dsp:cNvPr id="0" name=""/>
        <dsp:cNvSpPr/>
      </dsp:nvSpPr>
      <dsp:spPr>
        <a:xfrm>
          <a:off x="2591448" y="2476335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19492-BA8F-4CB4-B138-4D7021D16E4E}">
      <dsp:nvSpPr>
        <dsp:cNvPr id="0" name=""/>
        <dsp:cNvSpPr/>
      </dsp:nvSpPr>
      <dsp:spPr>
        <a:xfrm>
          <a:off x="2813337" y="2698224"/>
          <a:ext cx="597392" cy="5973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794AC-23F7-431B-9BC7-C83DAF516403}">
      <dsp:nvSpPr>
        <dsp:cNvPr id="0" name=""/>
        <dsp:cNvSpPr/>
      </dsp:nvSpPr>
      <dsp:spPr>
        <a:xfrm>
          <a:off x="2258615" y="3841804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 livestock / silage –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Requirements to Consider</a:t>
          </a:r>
        </a:p>
      </dsp:txBody>
      <dsp:txXfrm>
        <a:off x="2258615" y="3841804"/>
        <a:ext cx="1706835" cy="682734"/>
      </dsp:txXfrm>
    </dsp:sp>
    <dsp:sp modelId="{068EFEC6-5935-4D87-9FC7-0D19AEC0BE3C}">
      <dsp:nvSpPr>
        <dsp:cNvPr id="0" name=""/>
        <dsp:cNvSpPr/>
      </dsp:nvSpPr>
      <dsp:spPr>
        <a:xfrm>
          <a:off x="4596981" y="2476335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67939-30BE-4E80-AB23-B61F9370E554}">
      <dsp:nvSpPr>
        <dsp:cNvPr id="0" name=""/>
        <dsp:cNvSpPr/>
      </dsp:nvSpPr>
      <dsp:spPr>
        <a:xfrm>
          <a:off x="4818869" y="2698224"/>
          <a:ext cx="597392" cy="59739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17FFA-CE0F-4CEB-885C-678BA22D486B}">
      <dsp:nvSpPr>
        <dsp:cNvPr id="0" name=""/>
        <dsp:cNvSpPr/>
      </dsp:nvSpPr>
      <dsp:spPr>
        <a:xfrm>
          <a:off x="4264148" y="3841804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GDPR – </a:t>
          </a:r>
          <a:br>
            <a:rPr lang="en-US" sz="1300" kern="1200" dirty="0"/>
          </a:br>
          <a:r>
            <a:rPr lang="en-US" sz="1300" kern="1200" dirty="0"/>
            <a:t>Landowner contact details for contract</a:t>
          </a:r>
        </a:p>
      </dsp:txBody>
      <dsp:txXfrm>
        <a:off x="4264148" y="3841804"/>
        <a:ext cx="1706835" cy="682734"/>
      </dsp:txXfrm>
    </dsp:sp>
    <dsp:sp modelId="{A05143E0-68BC-4577-A6C9-C8960A37520A}">
      <dsp:nvSpPr>
        <dsp:cNvPr id="0" name=""/>
        <dsp:cNvSpPr/>
      </dsp:nvSpPr>
      <dsp:spPr>
        <a:xfrm>
          <a:off x="6602513" y="2476335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319CF-23FB-47B6-8FA3-34241CD17B1B}">
      <dsp:nvSpPr>
        <dsp:cNvPr id="0" name=""/>
        <dsp:cNvSpPr/>
      </dsp:nvSpPr>
      <dsp:spPr>
        <a:xfrm>
          <a:off x="6824402" y="2698224"/>
          <a:ext cx="597392" cy="59739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6BD66-78F4-4702-9CEA-A04260E57C72}">
      <dsp:nvSpPr>
        <dsp:cNvPr id="0" name=""/>
        <dsp:cNvSpPr/>
      </dsp:nvSpPr>
      <dsp:spPr>
        <a:xfrm>
          <a:off x="6269680" y="3841804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Correspondence –</a:t>
          </a:r>
          <a:br>
            <a:rPr lang="en-US" sz="1300" kern="1200" dirty="0"/>
          </a:br>
          <a:r>
            <a:rPr lang="en-US" sz="1300" kern="1200" dirty="0"/>
            <a:t>with Landowner</a:t>
          </a:r>
        </a:p>
      </dsp:txBody>
      <dsp:txXfrm>
        <a:off x="6269680" y="3841804"/>
        <a:ext cx="1706835" cy="682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ADEC5-E82F-4369-BA79-769A40F811CD}">
      <dsp:nvSpPr>
        <dsp:cNvPr id="0" name=""/>
        <dsp:cNvSpPr/>
      </dsp:nvSpPr>
      <dsp:spPr>
        <a:xfrm>
          <a:off x="622825" y="341076"/>
          <a:ext cx="884211" cy="884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D18D6-C6E5-460C-8A52-EF4C2F390EC4}">
      <dsp:nvSpPr>
        <dsp:cNvPr id="0" name=""/>
        <dsp:cNvSpPr/>
      </dsp:nvSpPr>
      <dsp:spPr>
        <a:xfrm>
          <a:off x="82474" y="1524047"/>
          <a:ext cx="196491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Growing Expertise of Local Contractors</a:t>
          </a:r>
          <a:endParaRPr lang="en-US" sz="1500" kern="1200"/>
        </a:p>
      </dsp:txBody>
      <dsp:txXfrm>
        <a:off x="82474" y="1524047"/>
        <a:ext cx="1964914" cy="720000"/>
      </dsp:txXfrm>
    </dsp:sp>
    <dsp:sp modelId="{0579BBF1-533B-4A6A-B885-E44721C40F4C}">
      <dsp:nvSpPr>
        <dsp:cNvPr id="0" name=""/>
        <dsp:cNvSpPr/>
      </dsp:nvSpPr>
      <dsp:spPr>
        <a:xfrm>
          <a:off x="2931600" y="341076"/>
          <a:ext cx="884211" cy="8842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72C7A-AE7A-4466-A252-7753A120A529}">
      <dsp:nvSpPr>
        <dsp:cNvPr id="0" name=""/>
        <dsp:cNvSpPr/>
      </dsp:nvSpPr>
      <dsp:spPr>
        <a:xfrm>
          <a:off x="2391249" y="1524047"/>
          <a:ext cx="196491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Costs coming down</a:t>
          </a:r>
          <a:endParaRPr lang="en-US" sz="1500" kern="1200"/>
        </a:p>
      </dsp:txBody>
      <dsp:txXfrm>
        <a:off x="2391249" y="1524047"/>
        <a:ext cx="1964914" cy="720000"/>
      </dsp:txXfrm>
    </dsp:sp>
    <dsp:sp modelId="{4B59849B-0D01-49F0-A21B-F00DC56F9BE4}">
      <dsp:nvSpPr>
        <dsp:cNvPr id="0" name=""/>
        <dsp:cNvSpPr/>
      </dsp:nvSpPr>
      <dsp:spPr>
        <a:xfrm>
          <a:off x="1777213" y="2735276"/>
          <a:ext cx="884211" cy="8842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91E7E-6368-4EFE-BFB9-B8472D763488}">
      <dsp:nvSpPr>
        <dsp:cNvPr id="0" name=""/>
        <dsp:cNvSpPr/>
      </dsp:nvSpPr>
      <dsp:spPr>
        <a:xfrm>
          <a:off x="1236861" y="3918247"/>
          <a:ext cx="196491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Good Interaction between Contractors and Landowners</a:t>
          </a:r>
          <a:endParaRPr lang="en-US" sz="1500" kern="1200"/>
        </a:p>
      </dsp:txBody>
      <dsp:txXfrm>
        <a:off x="1236861" y="3918247"/>
        <a:ext cx="196491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857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857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r">
              <a:defRPr sz="1200"/>
            </a:lvl1pPr>
          </a:lstStyle>
          <a:p>
            <a:fld id="{315D71F8-8CD3-4129-A5A3-4CDC6555D6AF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887186" cy="495857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9197"/>
            <a:ext cx="2887186" cy="495857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r">
              <a:defRPr sz="1200"/>
            </a:lvl1pPr>
          </a:lstStyle>
          <a:p>
            <a:fld id="{40B6597C-9826-4852-90A5-12062CF8B69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r">
              <a:defRPr sz="1200"/>
            </a:lvl1pPr>
          </a:lstStyle>
          <a:p>
            <a:fld id="{4B4D8833-8784-466E-8D7D-CF2694CE3771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60" tIns="45130" rIns="90260" bIns="4513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0260" tIns="45130" rIns="90260" bIns="451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r">
              <a:defRPr sz="1200"/>
            </a:lvl1pPr>
          </a:lstStyle>
          <a:p>
            <a:fld id="{DC0F684C-79B7-468C-BCDF-6349C771575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213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Early contact improves inclusion of all matters into the design, &amp; lessons impact on contract for change orders. Builds relationship between LA and landowner.</a:t>
            </a:r>
          </a:p>
          <a:p>
            <a:r>
              <a:rPr lang="en-IE" dirty="0"/>
              <a:t>Landowners can still change their mind -  be mindful of the implications on the contract, but may re-think position later. </a:t>
            </a:r>
          </a:p>
          <a:p>
            <a:r>
              <a:rPr lang="en-IE" dirty="0"/>
              <a:t>Be prepared to be flexible in the approach to landowners.</a:t>
            </a:r>
          </a:p>
          <a:p>
            <a:r>
              <a:rPr lang="en-IE" dirty="0"/>
              <a:t>Consultation at an early stage does not guarantee that the proposed works will be approved.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684C-79B7-468C-BCDF-6349C7715757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488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 Rate Data from TII Portal – One option is KMZ (Google Earth) format.</a:t>
            </a:r>
          </a:p>
          <a:p>
            <a:r>
              <a:rPr lang="en-US" dirty="0"/>
              <a:t>1. Twice Above Expected Rate = Red</a:t>
            </a:r>
          </a:p>
          <a:p>
            <a:r>
              <a:rPr lang="en-US" dirty="0"/>
              <a:t>2. Above Expected Rate = Yellow</a:t>
            </a:r>
          </a:p>
          <a:p>
            <a:r>
              <a:rPr lang="en-US" dirty="0"/>
              <a:t>3. Below Expected Rate = Green</a:t>
            </a:r>
          </a:p>
          <a:p>
            <a:r>
              <a:rPr lang="en-US" dirty="0"/>
              <a:t>4. Twice Below Expected Rate = Blue.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684C-79B7-468C-BCDF-6349C7715757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235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684C-79B7-468C-BCDF-6349C7715757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780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684C-79B7-468C-BCDF-6349C7715757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6219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684C-79B7-468C-BCDF-6349C7715757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466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684C-79B7-468C-BCDF-6349C7715757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80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29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122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94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311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6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52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741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657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83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604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880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FEEB-547E-41D4-9015-98AC37CCCD00}" type="datetimeFigureOut">
              <a:rPr lang="en-IE" smtClean="0"/>
              <a:pPr/>
              <a:t>25/01/2022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8514-BF45-42F3-BFBB-5B4696D9E6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465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ie/url?sa=i&amp;rct=j&amp;q=&amp;esrc=s&amp;source=images&amp;cd=&amp;cad=rja&amp;uact=8&amp;ved=0ahUKEwixnPeZitnJAhXC_Q4KHfeRDi8QjRwIBw&amp;url=https://en.wikipedia.org/wiki/Monaghan_County_Council&amp;psig=AFQjCNHSr2Ho2N2oidj0k79pUd3UPeTUow&amp;ust=145010445069876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2" name="Rectangle 94">
            <a:extLst>
              <a:ext uri="{FF2B5EF4-FFF2-40B4-BE49-F238E27FC236}">
                <a16:creationId xmlns:a16="http://schemas.microsoft.com/office/drawing/2014/main" id="{2DA60C47-9F76-46D7-9D57-E0C7BA42B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3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930" y="679734"/>
            <a:ext cx="3598553" cy="378704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IE" sz="3200" b="1" dirty="0">
                <a:latin typeface="Calibri" pitchFamily="34" charset="0"/>
              </a:rPr>
              <a:t>TII Fencing Retrofit Programme</a:t>
            </a:r>
            <a:br>
              <a:rPr lang="en-IE" sz="2400" b="1" dirty="0">
                <a:latin typeface="Calibri" pitchFamily="34" charset="0"/>
              </a:rPr>
            </a:br>
            <a:br>
              <a:rPr lang="en-IE" sz="2400" b="1" dirty="0">
                <a:latin typeface="Calibri" pitchFamily="34" charset="0"/>
              </a:rPr>
            </a:br>
            <a:br>
              <a:rPr lang="en-IE" sz="2400" b="1" dirty="0">
                <a:latin typeface="Calibri" pitchFamily="34" charset="0"/>
              </a:rPr>
            </a:br>
            <a:r>
              <a:rPr lang="en-IE" sz="2400" b="1" dirty="0">
                <a:latin typeface="Calibri" pitchFamily="34" charset="0"/>
              </a:rPr>
              <a:t>Monaghan County Council </a:t>
            </a:r>
            <a:br>
              <a:rPr lang="en-IE" sz="2400" b="1" dirty="0">
                <a:latin typeface="Calibri" pitchFamily="34" charset="0"/>
              </a:rPr>
            </a:br>
            <a:br>
              <a:rPr lang="en-IE" sz="2400" b="1" dirty="0">
                <a:latin typeface="Calibri" pitchFamily="34" charset="0"/>
              </a:rPr>
            </a:br>
            <a:br>
              <a:rPr lang="en-IE" sz="2400" b="1" dirty="0">
                <a:latin typeface="Calibri" pitchFamily="34" charset="0"/>
              </a:rPr>
            </a:br>
            <a:r>
              <a:rPr lang="en-IE" sz="2000" dirty="0">
                <a:latin typeface="Calibri" pitchFamily="34" charset="0"/>
              </a:rPr>
              <a:t>David Hamill</a:t>
            </a:r>
            <a:br>
              <a:rPr lang="en-IE" sz="2000" dirty="0">
                <a:latin typeface="Calibri" pitchFamily="34" charset="0"/>
              </a:rPr>
            </a:br>
            <a:r>
              <a:rPr lang="en-IE" sz="2000" dirty="0">
                <a:latin typeface="Calibri" pitchFamily="34" charset="0"/>
              </a:rPr>
              <a:t>Senior Executive Technician</a:t>
            </a:r>
            <a:br>
              <a:rPr lang="en-IE" sz="2400" b="1" dirty="0">
                <a:latin typeface="Calibri" pitchFamily="34" charset="0"/>
              </a:rPr>
            </a:br>
            <a:endParaRPr lang="en-IE" sz="2400" b="1" dirty="0">
              <a:latin typeface="Calibr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83947" y="5045531"/>
            <a:ext cx="3356887" cy="1322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TII Fencing Retrofit 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Webinar 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3rd Feb 2022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383" name="Rectangle 9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9720" y="1191577"/>
            <a:ext cx="1715479" cy="4834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4" name="Rectangle 9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059" y="269325"/>
            <a:ext cx="4193808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3" descr="https://upload.wikimedia.org/wikipedia/en/thumb/e/e2/Co_Monaghan_arms.svg/943px-Co_Monaghan_arm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891" y="425052"/>
            <a:ext cx="2608149" cy="2825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78215-9CA4-4734-B70F-CEF5DF9CB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6" y="3768501"/>
            <a:ext cx="3845547" cy="2163120"/>
          </a:xfrm>
          <a:prstGeom prst="rect">
            <a:avLst/>
          </a:prstGeom>
          <a:effectLst>
            <a:softEdge rad="0"/>
          </a:effectLst>
        </p:spPr>
      </p:pic>
      <p:sp>
        <p:nvSpPr>
          <p:cNvPr id="385" name="Rectangle 100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0408" y="2754068"/>
            <a:ext cx="111763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48067"/>
            <a:ext cx="8229600" cy="1282154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>
                <a:solidFill>
                  <a:srgbClr val="7030A0"/>
                </a:solidFill>
              </a:rPr>
              <a:t>‘</a:t>
            </a:r>
            <a:r>
              <a:rPr lang="en-US" sz="3600" dirty="0">
                <a:solidFill>
                  <a:srgbClr val="7030A0"/>
                </a:solidFill>
              </a:rPr>
              <a:t>Site_Template’</a:t>
            </a:r>
            <a:endParaRPr lang="en-IE" sz="3600" dirty="0">
              <a:solidFill>
                <a:srgbClr val="7030A0"/>
              </a:solidFill>
            </a:endParaRP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E82F74-64DA-40C6-914C-202271D0A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5" y="2204864"/>
            <a:ext cx="8380887" cy="3636000"/>
          </a:xfrm>
        </p:spPr>
      </p:pic>
    </p:spTree>
    <p:extLst>
      <p:ext uri="{BB962C8B-B14F-4D97-AF65-F5344CB8AC3E}">
        <p14:creationId xmlns:p14="http://schemas.microsoft.com/office/powerpoint/2010/main" val="120581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282154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>
                <a:solidFill>
                  <a:srgbClr val="7030A0"/>
                </a:solidFill>
              </a:rPr>
              <a:t>‘</a:t>
            </a:r>
            <a:r>
              <a:rPr lang="en-US" sz="3600" dirty="0">
                <a:solidFill>
                  <a:srgbClr val="7030A0"/>
                </a:solidFill>
              </a:rPr>
              <a:t>Schedule of Works’</a:t>
            </a:r>
            <a:endParaRPr lang="en-IE" sz="3600" dirty="0">
              <a:solidFill>
                <a:srgbClr val="7030A0"/>
              </a:solidFill>
            </a:endParaRPr>
          </a:p>
        </p:txBody>
      </p:sp>
      <p:pic>
        <p:nvPicPr>
          <p:cNvPr id="16" name="Content Placeholder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9072C8-E25F-44B4-BCAB-830C83C97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8" y="2276872"/>
            <a:ext cx="8404763" cy="3600000"/>
          </a:xfrm>
        </p:spPr>
      </p:pic>
    </p:spTree>
    <p:extLst>
      <p:ext uri="{BB962C8B-B14F-4D97-AF65-F5344CB8AC3E}">
        <p14:creationId xmlns:p14="http://schemas.microsoft.com/office/powerpoint/2010/main" val="147276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282154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>
                <a:solidFill>
                  <a:srgbClr val="7030A0"/>
                </a:solidFill>
              </a:rPr>
              <a:t>‘</a:t>
            </a:r>
            <a:r>
              <a:rPr lang="en-US" sz="3600" dirty="0">
                <a:solidFill>
                  <a:srgbClr val="7030A0"/>
                </a:solidFill>
              </a:rPr>
              <a:t>Schedule of RSI Sites’</a:t>
            </a:r>
            <a:endParaRPr lang="en-IE" sz="3600" dirty="0">
              <a:solidFill>
                <a:srgbClr val="7030A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ABE7E29-DF61-4949-B0C2-F8928E487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1" y="2204864"/>
            <a:ext cx="8348975" cy="3744000"/>
          </a:xfrm>
        </p:spPr>
      </p:pic>
    </p:spTree>
    <p:extLst>
      <p:ext uri="{BB962C8B-B14F-4D97-AF65-F5344CB8AC3E}">
        <p14:creationId xmlns:p14="http://schemas.microsoft.com/office/powerpoint/2010/main" val="353764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CD347-F243-4339-BE00-D7B4E584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Worked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59971-4FB0-4223-98C2-0E936293A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514052"/>
            <a:ext cx="6858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N54 – County Monaghan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4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9EE7-4363-44F3-A242-D2980C63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Sample Location </a:t>
            </a:r>
            <a:br>
              <a:rPr lang="en-IE" sz="3200" dirty="0">
                <a:solidFill>
                  <a:srgbClr val="7030A0"/>
                </a:solidFill>
              </a:rPr>
            </a:br>
            <a:r>
              <a:rPr lang="en-IE" sz="3200" dirty="0">
                <a:solidFill>
                  <a:srgbClr val="7030A0"/>
                </a:solidFill>
              </a:rPr>
              <a:t>(Note: Existing Concrete Posts Retained)</a:t>
            </a:r>
          </a:p>
        </p:txBody>
      </p:sp>
      <p:pic>
        <p:nvPicPr>
          <p:cNvPr id="6" name="Content Placeholder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A8513278-D7C2-44D2-B53A-068EC00E0E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000" y="2103638"/>
            <a:ext cx="3136000" cy="1764000"/>
          </a:xfrm>
        </p:spPr>
      </p:pic>
      <p:pic>
        <p:nvPicPr>
          <p:cNvPr id="10" name="Content Placeholder 9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C40A4B48-052F-46DE-95B9-70B94FEE12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2000" y="2103638"/>
            <a:ext cx="3136000" cy="1764000"/>
          </a:xfrm>
        </p:spPr>
      </p:pic>
      <p:pic>
        <p:nvPicPr>
          <p:cNvPr id="12" name="Picture 11" descr="A picture containing grass, outdoor, sky, lush&#10;&#10;Description automatically generated">
            <a:extLst>
              <a:ext uri="{FF2B5EF4-FFF2-40B4-BE49-F238E27FC236}">
                <a16:creationId xmlns:a16="http://schemas.microsoft.com/office/drawing/2014/main" id="{5FA87867-7EF2-43B8-A7B2-D83F16600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00" y="1417638"/>
            <a:ext cx="4352000" cy="2448000"/>
          </a:xfrm>
          <a:prstGeom prst="rect">
            <a:avLst/>
          </a:prstGeom>
        </p:spPr>
      </p:pic>
      <p:pic>
        <p:nvPicPr>
          <p:cNvPr id="16" name="Picture 15" descr="A picture containing fence, grass, outdoor, farm&#10;&#10;Description automatically generated">
            <a:extLst>
              <a:ext uri="{FF2B5EF4-FFF2-40B4-BE49-F238E27FC236}">
                <a16:creationId xmlns:a16="http://schemas.microsoft.com/office/drawing/2014/main" id="{F95EEF83-58D9-4615-9635-B8350FA29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00" y="4005064"/>
            <a:ext cx="4352000" cy="2448000"/>
          </a:xfrm>
          <a:prstGeom prst="rect">
            <a:avLst/>
          </a:prstGeom>
        </p:spPr>
      </p:pic>
      <p:pic>
        <p:nvPicPr>
          <p:cNvPr id="18" name="Picture 17" descr="A picture containing grass, outdoor, sky, way&#10;&#10;Description automatically generated">
            <a:extLst>
              <a:ext uri="{FF2B5EF4-FFF2-40B4-BE49-F238E27FC236}">
                <a16:creationId xmlns:a16="http://schemas.microsoft.com/office/drawing/2014/main" id="{6E67DA61-9F8D-4951-9830-11A6D7FEC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12" y="4644303"/>
            <a:ext cx="2984575" cy="1800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391945-CA48-4470-BBA2-0BB9245C8A56}"/>
              </a:ext>
            </a:extLst>
          </p:cNvPr>
          <p:cNvSpPr/>
          <p:nvPr/>
        </p:nvSpPr>
        <p:spPr>
          <a:xfrm>
            <a:off x="1125587" y="5877272"/>
            <a:ext cx="254082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Existing Post &amp; Rail</a:t>
            </a:r>
          </a:p>
        </p:txBody>
      </p:sp>
    </p:spTree>
    <p:extLst>
      <p:ext uri="{BB962C8B-B14F-4D97-AF65-F5344CB8AC3E}">
        <p14:creationId xmlns:p14="http://schemas.microsoft.com/office/powerpoint/2010/main" val="277471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picture containing fence, outdoor, tree, building&#10;&#10;Description automatically generated">
            <a:extLst>
              <a:ext uri="{FF2B5EF4-FFF2-40B4-BE49-F238E27FC236}">
                <a16:creationId xmlns:a16="http://schemas.microsoft.com/office/drawing/2014/main" id="{359728AE-DA55-4181-BB2C-26A1473A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8" y="1660104"/>
            <a:ext cx="3072000" cy="230400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D9EE7-4363-44F3-A242-D2980C63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Worked Example Location </a:t>
            </a:r>
            <a:br>
              <a:rPr lang="en-IE" sz="3200" dirty="0">
                <a:solidFill>
                  <a:srgbClr val="7030A0"/>
                </a:solidFill>
              </a:rPr>
            </a:br>
            <a:r>
              <a:rPr lang="en-IE" sz="3200" dirty="0">
                <a:solidFill>
                  <a:srgbClr val="7030A0"/>
                </a:solidFill>
              </a:rPr>
              <a:t>(Note: Concrete Posts - In Place of Timber Posts)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391945-CA48-4470-BBA2-0BB9245C8A56}"/>
              </a:ext>
            </a:extLst>
          </p:cNvPr>
          <p:cNvSpPr/>
          <p:nvPr/>
        </p:nvSpPr>
        <p:spPr>
          <a:xfrm>
            <a:off x="893225" y="3682261"/>
            <a:ext cx="254082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Existing Post &amp; Rail</a:t>
            </a:r>
          </a:p>
        </p:txBody>
      </p:sp>
      <p:pic>
        <p:nvPicPr>
          <p:cNvPr id="24" name="Picture 23" descr="A picture containing outdoor, track, traveling, railroad&#10;&#10;Description automatically generated">
            <a:extLst>
              <a:ext uri="{FF2B5EF4-FFF2-40B4-BE49-F238E27FC236}">
                <a16:creationId xmlns:a16="http://schemas.microsoft.com/office/drawing/2014/main" id="{F263C598-BBBA-4C6D-A3DE-B9114C44B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7550" y="2676864"/>
            <a:ext cx="4032000" cy="2268000"/>
          </a:xfrm>
          <a:prstGeom prst="rect">
            <a:avLst/>
          </a:prstGeom>
        </p:spPr>
      </p:pic>
      <p:pic>
        <p:nvPicPr>
          <p:cNvPr id="49" name="Picture 48" descr="A picture containing tree, outdoor, concrete, cement&#10;&#10;Description automatically generated">
            <a:extLst>
              <a:ext uri="{FF2B5EF4-FFF2-40B4-BE49-F238E27FC236}">
                <a16:creationId xmlns:a16="http://schemas.microsoft.com/office/drawing/2014/main" id="{5B5A31DA-C5E9-4566-B50C-F4BE47D70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800" y="2676864"/>
            <a:ext cx="4032000" cy="2268000"/>
          </a:xfrm>
          <a:prstGeom prst="rect">
            <a:avLst/>
          </a:prstGeom>
        </p:spPr>
      </p:pic>
      <p:pic>
        <p:nvPicPr>
          <p:cNvPr id="61" name="Picture 60" descr="A picture containing text, outdoor, nature, sign&#10;&#10;Description automatically generated">
            <a:extLst>
              <a:ext uri="{FF2B5EF4-FFF2-40B4-BE49-F238E27FC236}">
                <a16:creationId xmlns:a16="http://schemas.microsoft.com/office/drawing/2014/main" id="{EE64D459-E6D1-43B4-90D6-F07E2A933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5" y="4206570"/>
            <a:ext cx="3393725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4724"/>
          </a:xfrm>
        </p:spPr>
        <p:txBody>
          <a:bodyPr>
            <a:normAutofit fontScale="90000"/>
          </a:bodyPr>
          <a:lstStyle/>
          <a:p>
            <a:br>
              <a:rPr lang="en-IE" sz="4900" dirty="0"/>
            </a:br>
            <a:r>
              <a:rPr lang="en-IE" sz="2700" dirty="0">
                <a:solidFill>
                  <a:srgbClr val="7030A0"/>
                </a:solidFill>
              </a:rPr>
              <a:t>Site Template - Appendix C </a:t>
            </a:r>
            <a:r>
              <a:rPr lang="en-IE" sz="2200" dirty="0">
                <a:solidFill>
                  <a:srgbClr val="7030A0"/>
                </a:solidFill>
              </a:rPr>
              <a:t>(Page 1 of 6) </a:t>
            </a:r>
            <a:br>
              <a:rPr lang="en-IE" dirty="0"/>
            </a:br>
            <a:endParaRPr lang="en-IE" dirty="0"/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6B7B65F6-5E60-4470-8130-57645B3DE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8" y="1039363"/>
            <a:ext cx="8137467" cy="5760000"/>
          </a:xfrm>
        </p:spPr>
      </p:pic>
    </p:spTree>
    <p:extLst>
      <p:ext uri="{BB962C8B-B14F-4D97-AF65-F5344CB8AC3E}">
        <p14:creationId xmlns:p14="http://schemas.microsoft.com/office/powerpoint/2010/main" val="327130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4724"/>
          </a:xfrm>
        </p:spPr>
        <p:txBody>
          <a:bodyPr>
            <a:normAutofit fontScale="90000"/>
          </a:bodyPr>
          <a:lstStyle/>
          <a:p>
            <a:br>
              <a:rPr lang="en-IE" sz="4900" dirty="0"/>
            </a:br>
            <a:r>
              <a:rPr lang="en-IE" sz="2700" dirty="0">
                <a:solidFill>
                  <a:srgbClr val="7030A0"/>
                </a:solidFill>
              </a:rPr>
              <a:t>Site Template - Appendix C </a:t>
            </a:r>
            <a:r>
              <a:rPr lang="en-IE" sz="2200" dirty="0">
                <a:solidFill>
                  <a:srgbClr val="7030A0"/>
                </a:solidFill>
              </a:rPr>
              <a:t>(Page 2 of 6)</a:t>
            </a:r>
            <a:br>
              <a:rPr lang="en-IE" dirty="0"/>
            </a:br>
            <a:endParaRPr lang="en-IE" dirty="0"/>
          </a:p>
        </p:txBody>
      </p:sp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A87B86E5-2D5E-4214-AC80-2F8902AE5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2" y="1039363"/>
            <a:ext cx="8223561" cy="5760000"/>
          </a:xfrm>
        </p:spPr>
      </p:pic>
    </p:spTree>
    <p:extLst>
      <p:ext uri="{BB962C8B-B14F-4D97-AF65-F5344CB8AC3E}">
        <p14:creationId xmlns:p14="http://schemas.microsoft.com/office/powerpoint/2010/main" val="310096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4724"/>
          </a:xfrm>
        </p:spPr>
        <p:txBody>
          <a:bodyPr>
            <a:normAutofit fontScale="90000"/>
          </a:bodyPr>
          <a:lstStyle/>
          <a:p>
            <a:br>
              <a:rPr lang="en-IE" sz="4900" dirty="0"/>
            </a:br>
            <a:r>
              <a:rPr lang="en-IE" sz="2700" dirty="0">
                <a:solidFill>
                  <a:srgbClr val="7030A0"/>
                </a:solidFill>
              </a:rPr>
              <a:t>Site Template - Appendix C </a:t>
            </a:r>
            <a:r>
              <a:rPr lang="en-IE" sz="2200" dirty="0">
                <a:solidFill>
                  <a:srgbClr val="7030A0"/>
                </a:solidFill>
              </a:rPr>
              <a:t>(Page 3 of 6)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DF35BD30-B7F9-44E5-A75C-33AADAE1C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12707"/>
            <a:ext cx="8206411" cy="5760000"/>
          </a:xfrm>
        </p:spPr>
      </p:pic>
    </p:spTree>
    <p:extLst>
      <p:ext uri="{BB962C8B-B14F-4D97-AF65-F5344CB8AC3E}">
        <p14:creationId xmlns:p14="http://schemas.microsoft.com/office/powerpoint/2010/main" val="94920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4724"/>
          </a:xfrm>
        </p:spPr>
        <p:txBody>
          <a:bodyPr>
            <a:normAutofit fontScale="90000"/>
          </a:bodyPr>
          <a:lstStyle/>
          <a:p>
            <a:br>
              <a:rPr lang="en-IE" sz="4900" dirty="0"/>
            </a:br>
            <a:r>
              <a:rPr lang="en-IE" sz="2700" dirty="0">
                <a:solidFill>
                  <a:srgbClr val="7030A0"/>
                </a:solidFill>
              </a:rPr>
              <a:t>Site Template - Appendix C </a:t>
            </a:r>
            <a:r>
              <a:rPr lang="en-IE" sz="2200" dirty="0">
                <a:solidFill>
                  <a:srgbClr val="7030A0"/>
                </a:solidFill>
              </a:rPr>
              <a:t>(Page 4 of 6)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CF457C92-3543-41E8-9BDA-2E81D535E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7" y="1039363"/>
            <a:ext cx="8253884" cy="5760000"/>
          </a:xfrm>
        </p:spPr>
      </p:pic>
    </p:spTree>
    <p:extLst>
      <p:ext uri="{BB962C8B-B14F-4D97-AF65-F5344CB8AC3E}">
        <p14:creationId xmlns:p14="http://schemas.microsoft.com/office/powerpoint/2010/main" val="192478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3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D8300-F2B0-4B50-99F2-B0D3CCB0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9" y="525985"/>
            <a:ext cx="3744415" cy="8319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Progress To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C5AC-6FA4-4829-AAAA-92314CCEF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9" y="2031104"/>
            <a:ext cx="3644383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IE" sz="1800" dirty="0"/>
              <a:t>8km of Concrete/Timber Post and Rail fencing identified</a:t>
            </a:r>
            <a:br>
              <a:rPr lang="en-IE" sz="1800" dirty="0"/>
            </a:br>
            <a:endParaRPr lang="en-IE" sz="1800" dirty="0"/>
          </a:p>
          <a:p>
            <a:pPr marL="0" indent="0">
              <a:buNone/>
            </a:pPr>
            <a:r>
              <a:rPr lang="en-IE" sz="1800" dirty="0"/>
              <a:t>107 sites divided into:</a:t>
            </a:r>
          </a:p>
          <a:p>
            <a:r>
              <a:rPr lang="en-IE" sz="1800" dirty="0"/>
              <a:t>48 Category 1 sites </a:t>
            </a:r>
          </a:p>
          <a:p>
            <a:r>
              <a:rPr lang="en-IE" sz="1800" dirty="0"/>
              <a:t>59 Category 2 sites</a:t>
            </a:r>
          </a:p>
          <a:p>
            <a:pPr marL="0" indent="0">
              <a:buNone/>
            </a:pPr>
            <a:r>
              <a:rPr lang="en-IE" sz="1800" dirty="0"/>
              <a:t> </a:t>
            </a:r>
          </a:p>
          <a:p>
            <a:pPr marL="0" indent="0">
              <a:buNone/>
            </a:pPr>
            <a:r>
              <a:rPr lang="en-IE" sz="1800" dirty="0"/>
              <a:t>Complete to Date:</a:t>
            </a:r>
          </a:p>
          <a:p>
            <a:r>
              <a:rPr lang="en-IE" sz="1800" dirty="0"/>
              <a:t>19 Sites measuring 4.8km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30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8"/>
            <a:ext cx="740664" cy="88751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1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7865A3-D1F6-4261-9FA3-609D7B6EC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23" y="694601"/>
            <a:ext cx="3564000" cy="267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FC0C9-245E-4AFA-9251-4D95E796D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23" y="3545578"/>
            <a:ext cx="4176000" cy="23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4724"/>
          </a:xfrm>
        </p:spPr>
        <p:txBody>
          <a:bodyPr>
            <a:normAutofit fontScale="90000"/>
          </a:bodyPr>
          <a:lstStyle/>
          <a:p>
            <a:br>
              <a:rPr lang="en-IE" sz="4900" dirty="0"/>
            </a:br>
            <a:r>
              <a:rPr lang="en-IE" sz="2700" dirty="0">
                <a:solidFill>
                  <a:srgbClr val="7030A0"/>
                </a:solidFill>
              </a:rPr>
              <a:t>Site Template - Appendix C </a:t>
            </a:r>
            <a:r>
              <a:rPr lang="en-IE" sz="2200" dirty="0">
                <a:solidFill>
                  <a:srgbClr val="7030A0"/>
                </a:solidFill>
              </a:rPr>
              <a:t>(Page 5 of 6)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71541BE9-3629-46FE-BB32-1C91EAB94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3345"/>
            <a:ext cx="8321592" cy="5760000"/>
          </a:xfrm>
        </p:spPr>
      </p:pic>
    </p:spTree>
    <p:extLst>
      <p:ext uri="{BB962C8B-B14F-4D97-AF65-F5344CB8AC3E}">
        <p14:creationId xmlns:p14="http://schemas.microsoft.com/office/powerpoint/2010/main" val="2126955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4724"/>
          </a:xfrm>
        </p:spPr>
        <p:txBody>
          <a:bodyPr>
            <a:normAutofit fontScale="90000"/>
          </a:bodyPr>
          <a:lstStyle/>
          <a:p>
            <a:br>
              <a:rPr lang="en-IE" sz="4900" dirty="0"/>
            </a:br>
            <a:r>
              <a:rPr lang="en-IE" sz="2700" dirty="0">
                <a:solidFill>
                  <a:srgbClr val="7030A0"/>
                </a:solidFill>
              </a:rPr>
              <a:t>Site Template - Appendix C </a:t>
            </a:r>
            <a:r>
              <a:rPr lang="en-IE" sz="2200" dirty="0">
                <a:solidFill>
                  <a:srgbClr val="7030A0"/>
                </a:solidFill>
              </a:rPr>
              <a:t>(Page 6 of 6)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F1DD84-5BDA-44D0-A63C-D56291CA2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80728"/>
            <a:ext cx="8174780" cy="5760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C64E02-DDB6-4C39-86DF-7794CA2D2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" y="5157192"/>
            <a:ext cx="7668000" cy="94568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0727EF9-09C5-4D04-8FDF-52CDB663BB98}"/>
              </a:ext>
            </a:extLst>
          </p:cNvPr>
          <p:cNvSpPr/>
          <p:nvPr/>
        </p:nvSpPr>
        <p:spPr>
          <a:xfrm>
            <a:off x="1115616" y="4809766"/>
            <a:ext cx="6912768" cy="1640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3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861626-E057-4C4B-9B35-8E292CBF2731}"/>
              </a:ext>
            </a:extLst>
          </p:cNvPr>
          <p:cNvSpPr txBox="1">
            <a:spLocks/>
          </p:cNvSpPr>
          <p:nvPr/>
        </p:nvSpPr>
        <p:spPr>
          <a:xfrm>
            <a:off x="473437" y="477192"/>
            <a:ext cx="8229600" cy="76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7030A0"/>
                </a:solidFill>
              </a:rPr>
              <a:t>‘Schedule of Works’</a:t>
            </a:r>
            <a:r>
              <a:rPr lang="en-IE" sz="2400" dirty="0">
                <a:solidFill>
                  <a:srgbClr val="7030A0"/>
                </a:solidFill>
              </a:rPr>
              <a:t> - Appendix 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en-IE" sz="2400" dirty="0"/>
          </a:p>
        </p:txBody>
      </p:sp>
      <p:pic>
        <p:nvPicPr>
          <p:cNvPr id="9" name="Content Placeholder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5A42CB5C-2990-473D-90FC-BE768B1C5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4" y="1440640"/>
            <a:ext cx="8197126" cy="4680000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0654AA2-4E5B-49DC-B64E-D62B12D39817}"/>
              </a:ext>
            </a:extLst>
          </p:cNvPr>
          <p:cNvSpPr/>
          <p:nvPr/>
        </p:nvSpPr>
        <p:spPr>
          <a:xfrm>
            <a:off x="971600" y="3645024"/>
            <a:ext cx="6768752" cy="1778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rgbClr val="FFFF00"/>
                </a:solidFill>
              </a:rPr>
              <a:t>Duplicate Data - </a:t>
            </a:r>
            <a:br>
              <a:rPr lang="en-IE" dirty="0">
                <a:solidFill>
                  <a:srgbClr val="FFFF00"/>
                </a:solidFill>
              </a:rPr>
            </a:br>
            <a:r>
              <a:rPr lang="en-IE" dirty="0">
                <a:solidFill>
                  <a:srgbClr val="FFFF00"/>
                </a:solidFill>
              </a:rPr>
              <a:t>By Not Selecting </a:t>
            </a:r>
            <a:r>
              <a:rPr lang="en-IE" dirty="0">
                <a:solidFill>
                  <a:srgbClr val="FFC000"/>
                </a:solidFill>
              </a:rPr>
              <a:t>‘Orange’ </a:t>
            </a:r>
            <a:r>
              <a:rPr lang="en-IE" dirty="0">
                <a:solidFill>
                  <a:srgbClr val="FFFF00"/>
                </a:solidFill>
              </a:rPr>
              <a:t>Cell before Updating</a:t>
            </a:r>
            <a:br>
              <a:rPr lang="en-IE" dirty="0">
                <a:solidFill>
                  <a:srgbClr val="FFFF00"/>
                </a:solidFill>
              </a:rPr>
            </a:br>
            <a:r>
              <a:rPr lang="en-IE" dirty="0">
                <a:solidFill>
                  <a:srgbClr val="FFFF00"/>
                </a:solidFill>
              </a:rPr>
              <a:t>(Delete contents of Cells in Column A) </a:t>
            </a:r>
          </a:p>
        </p:txBody>
      </p:sp>
    </p:spTree>
    <p:extLst>
      <p:ext uri="{BB962C8B-B14F-4D97-AF65-F5344CB8AC3E}">
        <p14:creationId xmlns:p14="http://schemas.microsoft.com/office/powerpoint/2010/main" val="347014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84F-2D88-4400-9FD6-F3AF5D3A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91" y="620688"/>
            <a:ext cx="8229600" cy="7647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‘Schedule of RSI Sites’ – Appendix B</a:t>
            </a:r>
            <a:endParaRPr lang="en-IE" sz="2400" dirty="0"/>
          </a:p>
        </p:txBody>
      </p:sp>
      <p:pic>
        <p:nvPicPr>
          <p:cNvPr id="7" name="Content Placeholder 6" descr="Calendar&#10;&#10;Description automatically generated">
            <a:extLst>
              <a:ext uri="{FF2B5EF4-FFF2-40B4-BE49-F238E27FC236}">
                <a16:creationId xmlns:a16="http://schemas.microsoft.com/office/drawing/2014/main" id="{B40D8815-715F-47CE-94EF-9C3C281BF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9" y="1628800"/>
            <a:ext cx="8337901" cy="4464000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43DF8C-DC81-4FC3-AE68-268390A9E606}"/>
              </a:ext>
            </a:extLst>
          </p:cNvPr>
          <p:cNvSpPr/>
          <p:nvPr/>
        </p:nvSpPr>
        <p:spPr>
          <a:xfrm>
            <a:off x="971600" y="4005064"/>
            <a:ext cx="6768752" cy="1778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rgbClr val="FFFF00"/>
                </a:solidFill>
              </a:rPr>
              <a:t>Duplicate Data - </a:t>
            </a:r>
            <a:br>
              <a:rPr lang="en-IE" dirty="0">
                <a:solidFill>
                  <a:srgbClr val="FFFF00"/>
                </a:solidFill>
              </a:rPr>
            </a:br>
            <a:r>
              <a:rPr lang="en-IE" dirty="0">
                <a:solidFill>
                  <a:srgbClr val="FFFF00"/>
                </a:solidFill>
              </a:rPr>
              <a:t>By Not Selecting </a:t>
            </a:r>
            <a:r>
              <a:rPr lang="en-IE" dirty="0">
                <a:solidFill>
                  <a:srgbClr val="FFC000"/>
                </a:solidFill>
              </a:rPr>
              <a:t>‘Orange’ </a:t>
            </a:r>
            <a:r>
              <a:rPr lang="en-IE" dirty="0">
                <a:solidFill>
                  <a:srgbClr val="FFFF00"/>
                </a:solidFill>
              </a:rPr>
              <a:t>Cell before Updating</a:t>
            </a:r>
            <a:br>
              <a:rPr lang="en-IE" dirty="0">
                <a:solidFill>
                  <a:srgbClr val="FFFF00"/>
                </a:solidFill>
              </a:rPr>
            </a:br>
            <a:r>
              <a:rPr lang="en-IE" dirty="0">
                <a:solidFill>
                  <a:srgbClr val="FFFF00"/>
                </a:solidFill>
              </a:rPr>
              <a:t>(Delete contents of Cells in Column A) </a:t>
            </a:r>
          </a:p>
        </p:txBody>
      </p:sp>
    </p:spTree>
    <p:extLst>
      <p:ext uri="{BB962C8B-B14F-4D97-AF65-F5344CB8AC3E}">
        <p14:creationId xmlns:p14="http://schemas.microsoft.com/office/powerpoint/2010/main" val="396142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6112B4A7-3559-4D03-BE94-7DA52DBD6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3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266" y="349665"/>
            <a:ext cx="5343503" cy="12791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TII approval Documentation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43053" y="6150943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433100" y="1760839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90" y="252539"/>
            <a:ext cx="2621003" cy="6352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9FD21F-BD93-4B2D-B502-E7F6039A5D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1" y="3427139"/>
            <a:ext cx="1957065" cy="1374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C761B-8C82-4C82-8B36-936586C12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3" y="1943319"/>
            <a:ext cx="1978183" cy="1374839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4C495-AD63-4A07-A6E2-E007860C3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2" y="5053880"/>
            <a:ext cx="2021819" cy="1374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9C63D-ADCC-4603-B118-B7DA2926E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9" y="738998"/>
            <a:ext cx="2253871" cy="8113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4924" y="2494959"/>
            <a:ext cx="5769407" cy="3450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297" indent="0">
              <a:lnSpc>
                <a:spcPct val="90000"/>
              </a:lnSpc>
              <a:buNone/>
            </a:pPr>
            <a:br>
              <a:rPr lang="en-US" sz="1600" b="1" dirty="0"/>
            </a:br>
            <a:br>
              <a:rPr lang="en-US" sz="1600" b="1" dirty="0"/>
            </a:br>
            <a:r>
              <a:rPr lang="en-US" sz="1600" b="1" dirty="0"/>
              <a:t>Submit a Design Assessment Report to TII for review and approval – Four Document Types:-</a:t>
            </a:r>
          </a:p>
          <a:p>
            <a:pPr marL="114297" indent="0">
              <a:lnSpc>
                <a:spcPct val="90000"/>
              </a:lnSpc>
              <a:buNone/>
            </a:pPr>
            <a:endParaRPr lang="en-US" sz="1600" b="1" dirty="0"/>
          </a:p>
          <a:p>
            <a:pPr indent="-228594">
              <a:lnSpc>
                <a:spcPct val="90000"/>
              </a:lnSpc>
            </a:pPr>
            <a:r>
              <a:rPr lang="en-US" sz="1600" dirty="0"/>
              <a:t>TII </a:t>
            </a:r>
            <a:r>
              <a:rPr lang="en-US" sz="1600" dirty="0" err="1"/>
              <a:t>FRP_Template</a:t>
            </a:r>
            <a:r>
              <a:rPr lang="en-US" sz="1600" dirty="0"/>
              <a:t> Design Assessment Report</a:t>
            </a:r>
            <a:br>
              <a:rPr lang="en-US" sz="1600" dirty="0"/>
            </a:br>
            <a:endParaRPr lang="en-US" sz="1600" dirty="0"/>
          </a:p>
          <a:p>
            <a:pPr indent="-228594">
              <a:lnSpc>
                <a:spcPct val="90000"/>
              </a:lnSpc>
            </a:pPr>
            <a:r>
              <a:rPr lang="en-US" sz="1600" dirty="0"/>
              <a:t>Appendix A – ‘Schedule of Works’ </a:t>
            </a:r>
            <a:br>
              <a:rPr lang="en-US" sz="1600" dirty="0"/>
            </a:br>
            <a:endParaRPr lang="en-US" sz="1600" dirty="0"/>
          </a:p>
          <a:p>
            <a:pPr indent="-228594">
              <a:lnSpc>
                <a:spcPct val="90000"/>
              </a:lnSpc>
            </a:pPr>
            <a:r>
              <a:rPr lang="en-US" sz="1600" dirty="0"/>
              <a:t>Appendix B – ‘Schedule of Sites Referred to TII RSI </a:t>
            </a:r>
            <a:r>
              <a:rPr lang="en-US" sz="1600" dirty="0" err="1"/>
              <a:t>Programme</a:t>
            </a:r>
            <a:r>
              <a:rPr lang="en-US" sz="1600" dirty="0"/>
              <a:t>’ </a:t>
            </a:r>
            <a:br>
              <a:rPr lang="en-US" sz="1600" dirty="0"/>
            </a:br>
            <a:endParaRPr lang="en-US" sz="1600" dirty="0"/>
          </a:p>
          <a:p>
            <a:pPr indent="-228594">
              <a:lnSpc>
                <a:spcPct val="90000"/>
              </a:lnSpc>
            </a:pPr>
            <a:r>
              <a:rPr lang="en-US" sz="1600" dirty="0"/>
              <a:t>Appendix C – ‘Individual Site Assessment Reports’ </a:t>
            </a:r>
            <a:br>
              <a:rPr lang="en-US" sz="1600" dirty="0"/>
            </a:b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CD347-F243-4339-BE00-D7B4E584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Contractor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59971-4FB0-4223-98C2-0E936293A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514052"/>
            <a:ext cx="6858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Comments on Experience To Date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8355D5-F283-4FA5-AE17-06694748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Items to Consider Post Procurement</a:t>
            </a:r>
            <a:endParaRPr lang="en-IE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F8F3B-A70C-4A7A-8A74-59BB17115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400"/>
              <a:t>Contract Documentation </a:t>
            </a:r>
          </a:p>
          <a:p>
            <a:pPr marL="0" lvl="0" indent="0">
              <a:buNone/>
            </a:pPr>
            <a:r>
              <a:rPr lang="en-IE" sz="2400"/>
              <a:t>	</a:t>
            </a:r>
            <a:r>
              <a:rPr lang="en-IE" sz="2400">
                <a:solidFill>
                  <a:schemeClr val="accent1">
                    <a:lumMod val="75000"/>
                  </a:schemeClr>
                </a:solidFill>
              </a:rPr>
              <a:t>- Insurance</a:t>
            </a:r>
          </a:p>
          <a:p>
            <a:pPr marL="0" lvl="0" indent="0">
              <a:buNone/>
            </a:pPr>
            <a:r>
              <a:rPr lang="en-IE" sz="2400">
                <a:solidFill>
                  <a:schemeClr val="accent1">
                    <a:lumMod val="75000"/>
                  </a:schemeClr>
                </a:solidFill>
              </a:rPr>
              <a:t>	- Traffic Management Plans</a:t>
            </a:r>
          </a:p>
          <a:p>
            <a:pPr marL="0" lvl="0" indent="0">
              <a:buNone/>
            </a:pPr>
            <a:r>
              <a:rPr lang="en-IE" sz="2400">
                <a:solidFill>
                  <a:schemeClr val="accent1">
                    <a:lumMod val="75000"/>
                  </a:schemeClr>
                </a:solidFill>
              </a:rPr>
              <a:t>	- Risk Assessments &amp; Method Statements</a:t>
            </a:r>
          </a:p>
          <a:p>
            <a:pPr marL="0" lvl="0" indent="0">
              <a:buNone/>
            </a:pPr>
            <a:r>
              <a:rPr lang="en-IE" sz="2400">
                <a:solidFill>
                  <a:schemeClr val="accent1">
                    <a:lumMod val="75000"/>
                  </a:schemeClr>
                </a:solidFill>
              </a:rPr>
              <a:t>	- Programme</a:t>
            </a:r>
          </a:p>
          <a:p>
            <a:pPr lvl="0"/>
            <a:r>
              <a:rPr lang="en-IE" sz="2400"/>
              <a:t>Materials Availability</a:t>
            </a:r>
          </a:p>
          <a:p>
            <a:pPr lvl="0"/>
            <a:r>
              <a:rPr lang="en-IE" sz="2400"/>
              <a:t>On-Site Supervision</a:t>
            </a:r>
          </a:p>
          <a:p>
            <a:pPr lvl="0"/>
            <a:r>
              <a:rPr lang="en-IE" sz="2400"/>
              <a:t>On-Site Compliance with TMP</a:t>
            </a:r>
          </a:p>
          <a:p>
            <a:pPr lvl="0"/>
            <a:r>
              <a:rPr lang="en-IE" sz="2400"/>
              <a:t>Contractor Engagement with Landowners</a:t>
            </a:r>
          </a:p>
          <a:p>
            <a:pPr lvl="0"/>
            <a:r>
              <a:rPr lang="en-IE" sz="2400"/>
              <a:t>Snagging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524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8355D5-F283-4FA5-AE17-06694748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097280"/>
            <a:ext cx="2847230" cy="4666207"/>
          </a:xfrm>
        </p:spPr>
        <p:txBody>
          <a:bodyPr anchor="ctr">
            <a:normAutofit/>
          </a:bodyPr>
          <a:lstStyle/>
          <a:p>
            <a:r>
              <a:rPr lang="en-US" sz="4200"/>
              <a:t>Some Positives Experienced</a:t>
            </a:r>
            <a:endParaRPr lang="en-IE" sz="420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932" y="5945955"/>
            <a:ext cx="9082028" cy="525780"/>
            <a:chOff x="82576" y="5945955"/>
            <a:chExt cx="12109423" cy="525780"/>
          </a:xfrm>
        </p:grpSpPr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2873DF11-9CD3-476D-B414-60FAADE79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318078"/>
              </p:ext>
            </p:extLst>
          </p:nvPr>
        </p:nvGraphicFramePr>
        <p:xfrm>
          <a:off x="4073652" y="1014153"/>
          <a:ext cx="4438638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824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91743" y="-15978"/>
            <a:ext cx="5360514" cy="5876916"/>
            <a:chOff x="329184" y="-99107"/>
            <a:chExt cx="524256" cy="587691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1055718"/>
            <a:ext cx="8249304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BC8F2-3A69-49CD-8757-6B2E139B7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84683"/>
            <a:ext cx="6858000" cy="2551829"/>
          </a:xfrm>
        </p:spPr>
        <p:txBody>
          <a:bodyPr anchor="ctr">
            <a:normAutofit/>
          </a:bodyPr>
          <a:lstStyle/>
          <a:p>
            <a:r>
              <a:rPr lang="en-IE" sz="57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684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3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D8300-F2B0-4B50-99F2-B0D3CCB0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9" y="525985"/>
            <a:ext cx="3744415" cy="8319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Consider the 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C5AC-6FA4-4829-AAAA-92314CCEF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802" y="2031104"/>
            <a:ext cx="3440126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297" indent="0">
              <a:lnSpc>
                <a:spcPct val="90000"/>
              </a:lnSpc>
              <a:buNone/>
            </a:pPr>
            <a:r>
              <a:rPr lang="en-US" sz="1900" b="1" dirty="0"/>
              <a:t>Step Sequence Taken:</a:t>
            </a:r>
            <a:br>
              <a:rPr lang="en-US" sz="1600" dirty="0"/>
            </a:br>
            <a:endParaRPr lang="en-US" sz="1600" dirty="0"/>
          </a:p>
          <a:p>
            <a:pPr lvl="0"/>
            <a:r>
              <a:rPr lang="en-IE" sz="1700" dirty="0"/>
              <a:t>Choice of Location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IE" sz="1700" dirty="0"/>
              <a:t>Landowner Engagement – ‘Early’</a:t>
            </a:r>
          </a:p>
          <a:p>
            <a:pPr lvl="0"/>
            <a:r>
              <a:rPr lang="en-IE" sz="1700" dirty="0"/>
              <a:t>Site Surveys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IE" sz="1700" dirty="0"/>
              <a:t>In-House Design</a:t>
            </a:r>
          </a:p>
          <a:p>
            <a:pPr lvl="0"/>
            <a:r>
              <a:rPr lang="en-IE" sz="1700" dirty="0"/>
              <a:t>TII approval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IE" sz="1700" dirty="0"/>
              <a:t>Contractor Engagement</a:t>
            </a:r>
          </a:p>
          <a:p>
            <a:pPr lvl="0"/>
            <a:r>
              <a:rPr lang="en-IE" sz="1700" dirty="0"/>
              <a:t>TII Update</a:t>
            </a:r>
          </a:p>
          <a:p>
            <a:pPr lvl="0"/>
            <a:r>
              <a:rPr lang="en-IE" sz="1700" dirty="0"/>
              <a:t>Landowner Update</a:t>
            </a:r>
          </a:p>
          <a:p>
            <a:pPr lvl="0"/>
            <a:r>
              <a:rPr lang="en-IE" sz="1700" dirty="0"/>
              <a:t>Works &amp; Close 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30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8"/>
            <a:ext cx="740664" cy="88751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1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CD0DB9-84ED-4E43-B8CA-5496AD5D06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17" y="650495"/>
            <a:ext cx="3713588" cy="53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CD347-F243-4339-BE00-D7B4E584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dirty="0"/>
              <a:t>Landowner Engagement – ‘Early’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59971-4FB0-4223-98C2-0E936293A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514052"/>
            <a:ext cx="6858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Monaghan County Council Approach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0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C81E-2F95-4FF7-8B96-6371C98B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Landowner Engagement 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CA2808AA-C75E-464D-863D-616B5D0B2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67474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313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C81E-2F95-4FF7-8B96-6371C98B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Correspondence with Landowner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7F9AD-D3B9-4678-89B8-5764A1A9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en-IE" sz="1800" b="1" dirty="0"/>
            </a:br>
            <a:r>
              <a:rPr lang="en-IE" sz="1800" b="1" dirty="0"/>
              <a:t>Currently a 3-Step Process:</a:t>
            </a:r>
            <a:br>
              <a:rPr lang="en-IE" sz="1800" b="1" dirty="0"/>
            </a:br>
            <a:endParaRPr lang="en-IE" sz="1800" b="1" dirty="0"/>
          </a:p>
          <a:p>
            <a:pPr marL="0" indent="0">
              <a:buNone/>
            </a:pPr>
            <a:r>
              <a:rPr lang="en-US" sz="1700" dirty="0"/>
              <a:t>Post Meeting: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Confirm Date of Meeting &amp; Overview of Fencing Retrofit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Comment on Consent (if Applicable)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Confirm Works will not Proceed without TII Approval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Confirm that Fence Maintenance will Remain with the Landowner (if Applicable)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Provide Advice 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Specification &amp; Map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Contact Details (for further information)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700" dirty="0"/>
              <a:t>At Contractor Appointment: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Confirm TII Approval Granted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Confirm Appointment and Name of Contractor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Confirm Expected Works Timeline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700" dirty="0"/>
              <a:t>Pre-Works: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Request Written Approval to Provide Contact Details to Named Contractor</a:t>
            </a:r>
          </a:p>
          <a:p>
            <a:pPr marL="0" indent="0">
              <a:buNone/>
            </a:pPr>
            <a:br>
              <a:rPr lang="en-US" sz="1700" dirty="0"/>
            </a:br>
            <a:br>
              <a:rPr lang="en-US" sz="1700" dirty="0"/>
            </a:br>
            <a:r>
              <a:rPr lang="en-IE" sz="1700" b="1" dirty="0"/>
              <a:t>Note: An additional letter may be required at the outset if a meeting in person is not possible.</a:t>
            </a:r>
          </a:p>
          <a:p>
            <a:pPr marL="457188" lvl="1" indent="0">
              <a:buNone/>
            </a:pPr>
            <a:endParaRPr lang="en-US" sz="2100" dirty="0"/>
          </a:p>
          <a:p>
            <a:pPr marL="457188" lvl="1" indent="0">
              <a:buNone/>
            </a:pPr>
            <a:endParaRPr lang="en-US" sz="2100" dirty="0"/>
          </a:p>
          <a:p>
            <a:pPr marL="457188" lvl="1" indent="0">
              <a:buNone/>
            </a:pPr>
            <a:endParaRPr lang="en-US" sz="2500" dirty="0"/>
          </a:p>
          <a:p>
            <a:pPr marL="457188" lvl="1" indent="0">
              <a:buNone/>
            </a:pPr>
            <a:endParaRPr lang="en-US" sz="2500" dirty="0"/>
          </a:p>
          <a:p>
            <a:pPr marL="0" indent="0">
              <a:buNone/>
            </a:pP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189336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CD347-F243-4339-BE00-D7B4E584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IN-HOUSE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59971-4FB0-4223-98C2-0E936293A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514052"/>
            <a:ext cx="6858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</a:rPr>
              <a:t>TII </a:t>
            </a:r>
            <a:r>
              <a:rPr lang="en-US" sz="2400" dirty="0" err="1">
                <a:solidFill>
                  <a:schemeClr val="tx1"/>
                </a:solidFill>
              </a:rPr>
              <a:t>FRP_Design</a:t>
            </a:r>
            <a:r>
              <a:rPr lang="en-US" sz="2400" dirty="0">
                <a:solidFill>
                  <a:schemeClr val="tx1"/>
                </a:solidFill>
              </a:rPr>
              <a:t> Process Template Version V02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2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6112B4A7-3559-4D03-BE94-7DA52DBD6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3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459" y="349665"/>
            <a:ext cx="6017651" cy="1423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Three documents outputted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43053" y="6150943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433100" y="1760839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90" y="252539"/>
            <a:ext cx="2621003" cy="6352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9FD21F-BD93-4B2D-B502-E7F6039A5D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8" y="4565353"/>
            <a:ext cx="1957065" cy="1374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C761B-8C82-4C82-8B36-936586C12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0" y="2671547"/>
            <a:ext cx="1978183" cy="1374839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4C495-AD63-4A07-A6E2-E007860C3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0" y="771977"/>
            <a:ext cx="2021819" cy="13748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459" y="2494959"/>
            <a:ext cx="6017651" cy="3450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297" indent="0">
              <a:lnSpc>
                <a:spcPct val="90000"/>
              </a:lnSpc>
              <a:buNone/>
            </a:pPr>
            <a:br>
              <a:rPr lang="en-US" sz="1600" b="1" dirty="0"/>
            </a:br>
            <a:br>
              <a:rPr lang="en-US" sz="1600" b="1" dirty="0"/>
            </a:br>
            <a:endParaRPr lang="en-US" sz="1600" dirty="0"/>
          </a:p>
          <a:p>
            <a:pPr indent="-228594">
              <a:lnSpc>
                <a:spcPct val="90000"/>
              </a:lnSpc>
            </a:pPr>
            <a:r>
              <a:rPr lang="en-US" sz="1700" dirty="0"/>
              <a:t>Appendix C – ‘Individual Site Assessment Reports’ </a:t>
            </a:r>
            <a:br>
              <a:rPr lang="en-US" sz="1700" dirty="0"/>
            </a:br>
            <a:endParaRPr lang="en-US" sz="1700" dirty="0"/>
          </a:p>
          <a:p>
            <a:pPr indent="-228594">
              <a:lnSpc>
                <a:spcPct val="90000"/>
              </a:lnSpc>
            </a:pPr>
            <a:r>
              <a:rPr lang="en-US" sz="1700" dirty="0"/>
              <a:t>Appendix A – ‘Schedule of Works’ </a:t>
            </a:r>
            <a:br>
              <a:rPr lang="en-US" sz="1700" dirty="0"/>
            </a:br>
            <a:endParaRPr lang="en-US" sz="1700" dirty="0"/>
          </a:p>
          <a:p>
            <a:pPr indent="-228594">
              <a:lnSpc>
                <a:spcPct val="90000"/>
              </a:lnSpc>
            </a:pPr>
            <a:r>
              <a:rPr lang="en-US" sz="1700" dirty="0"/>
              <a:t>Appendix B – ‘Schedule of Sites Referred to TII RSI </a:t>
            </a:r>
            <a:r>
              <a:rPr lang="en-US" sz="1700" dirty="0" err="1"/>
              <a:t>Programme</a:t>
            </a:r>
            <a:r>
              <a:rPr lang="en-US" sz="1700" dirty="0"/>
              <a:t>’ </a:t>
            </a:r>
            <a:br>
              <a:rPr lang="en-US" sz="1700" dirty="0"/>
            </a:br>
            <a:endParaRPr lang="en-US" sz="1700" dirty="0"/>
          </a:p>
          <a:p>
            <a:pPr marL="114297" indent="0">
              <a:lnSpc>
                <a:spcPct val="90000"/>
              </a:lnSpc>
              <a:buNone/>
            </a:pP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251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B72C-C846-4741-B41E-65929888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33" y="629266"/>
            <a:ext cx="2773133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Collect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7593-E2B4-4554-A424-001B2A69F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395" y="2438400"/>
            <a:ext cx="3065175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rgbClr val="745D9B"/>
              </a:buClr>
            </a:pPr>
            <a:r>
              <a:rPr lang="en-US" sz="1600" dirty="0"/>
              <a:t>Site Dimensions &amp; Features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rgbClr val="745D9B"/>
              </a:buClr>
            </a:pPr>
            <a:r>
              <a:rPr lang="en-US" sz="1600" dirty="0"/>
              <a:t>Photographs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rgbClr val="745D9B"/>
              </a:buClr>
            </a:pPr>
            <a:r>
              <a:rPr lang="en-US" sz="1600" dirty="0"/>
              <a:t>Departure from Standards</a:t>
            </a:r>
            <a:br>
              <a:rPr lang="en-US" sz="1600" dirty="0"/>
            </a:br>
            <a:r>
              <a:rPr lang="en-US" sz="1600" dirty="0"/>
              <a:t>(If Applicable)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rgbClr val="745D9B"/>
              </a:buClr>
            </a:pPr>
            <a:r>
              <a:rPr lang="en-US" sz="1600" dirty="0"/>
              <a:t>Roadside Hazards </a:t>
            </a:r>
            <a:br>
              <a:rPr lang="en-US" sz="1600" dirty="0"/>
            </a:br>
            <a:r>
              <a:rPr lang="en-US" sz="1600" dirty="0"/>
              <a:t>(DN-REQ-03034 – Section 2.1)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rgbClr val="745D9B"/>
              </a:buClr>
            </a:pPr>
            <a:r>
              <a:rPr lang="en-US" sz="1600" dirty="0"/>
              <a:t>Collision Rate &amp; Sinuosity </a:t>
            </a:r>
            <a:br>
              <a:rPr lang="en-US" sz="1600" dirty="0"/>
            </a:br>
            <a:r>
              <a:rPr lang="en-US" sz="1600" dirty="0"/>
              <a:t>(KMZ File on TII Open Data Portal &amp; Google Earth Pro)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rgbClr val="745D9B"/>
              </a:buClr>
            </a:pPr>
            <a:endParaRPr lang="en-US" sz="1600" dirty="0"/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rgbClr val="745D9B"/>
              </a:buClr>
            </a:pPr>
            <a:endParaRPr lang="en-US" sz="1600" dirty="0"/>
          </a:p>
        </p:txBody>
      </p:sp>
      <p:sp>
        <p:nvSpPr>
          <p:cNvPr id="84" name="Rectangle 72">
            <a:extLst>
              <a:ext uri="{FF2B5EF4-FFF2-40B4-BE49-F238E27FC236}">
                <a16:creationId xmlns:a16="http://schemas.microsoft.com/office/drawing/2014/main" id="{45BEE692-38FF-45D5-BACD-3ED0107AB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184" y="0"/>
            <a:ext cx="5669816" cy="6858000"/>
          </a:xfrm>
          <a:prstGeom prst="rect">
            <a:avLst/>
          </a:prstGeom>
          <a:solidFill>
            <a:srgbClr val="745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9">
            <a:extLst>
              <a:ext uri="{FF2B5EF4-FFF2-40B4-BE49-F238E27FC236}">
                <a16:creationId xmlns:a16="http://schemas.microsoft.com/office/drawing/2014/main" id="{FFC0ABB7-3FF2-48CA-AF41-7C90BA14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9746" y="484632"/>
            <a:ext cx="5031859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D8C81-89C9-4333-B329-3D8EC968C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r="12275" b="2"/>
          <a:stretch/>
        </p:blipFill>
        <p:spPr>
          <a:xfrm>
            <a:off x="4061046" y="827678"/>
            <a:ext cx="2702792" cy="1996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9D929-9559-4E3F-8B1E-28A79995E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 r="-5" b="12811"/>
          <a:stretch/>
        </p:blipFill>
        <p:spPr>
          <a:xfrm>
            <a:off x="4061046" y="2989903"/>
            <a:ext cx="2702793" cy="2922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B5271-138C-42FF-A611-21031844A5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r="25820"/>
          <a:stretch/>
        </p:blipFill>
        <p:spPr>
          <a:xfrm>
            <a:off x="6880452" y="827678"/>
            <a:ext cx="1736793" cy="50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3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505222D4F824CAE8E8968E441CDEE" ma:contentTypeVersion="11" ma:contentTypeDescription="Create a new document." ma:contentTypeScope="" ma:versionID="9e0e0f1985a8fd855f75f1d7901fce88">
  <xsd:schema xmlns:xsd="http://www.w3.org/2001/XMLSchema" xmlns:xs="http://www.w3.org/2001/XMLSchema" xmlns:p="http://schemas.microsoft.com/office/2006/metadata/properties" xmlns:ns3="7b5b90a8-55d9-4e85-9b07-92ae45c3ca4d" targetNamespace="http://schemas.microsoft.com/office/2006/metadata/properties" ma:root="true" ma:fieldsID="742fd65cd44f37c36c654ef91d8c56c4" ns3:_="">
    <xsd:import namespace="7b5b90a8-55d9-4e85-9b07-92ae45c3ca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b90a8-55d9-4e85-9b07-92ae45c3c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105B77-68B5-40BE-B9E8-9BF09F5772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375697-01ED-4B4B-ADDC-4BB32D3C2678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46C3935-E683-4D6F-8820-DF72B5277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b90a8-55d9-4e85-9b07-92ae45c3c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833</Words>
  <Application>Microsoft Office PowerPoint</Application>
  <PresentationFormat>On-screen Show (4:3)</PresentationFormat>
  <Paragraphs>127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TII Fencing Retrofit Programme   Monaghan County Council    David Hamill Senior Executive Technician </vt:lpstr>
      <vt:lpstr>Progress To Date</vt:lpstr>
      <vt:lpstr>Consider the Process</vt:lpstr>
      <vt:lpstr>Landowner Engagement – ‘Early’</vt:lpstr>
      <vt:lpstr>Landowner Engagement </vt:lpstr>
      <vt:lpstr>Correspondence with Landowner</vt:lpstr>
      <vt:lpstr>IN-HOUSE DESIGN</vt:lpstr>
      <vt:lpstr>Three documents outputted</vt:lpstr>
      <vt:lpstr>First Collect the Data</vt:lpstr>
      <vt:lpstr> ‘Site_Template’</vt:lpstr>
      <vt:lpstr> ‘Schedule of Works’</vt:lpstr>
      <vt:lpstr> ‘Schedule of RSI Sites’</vt:lpstr>
      <vt:lpstr>Worked Example</vt:lpstr>
      <vt:lpstr>Sample Location  (Note: Existing Concrete Posts Retained)</vt:lpstr>
      <vt:lpstr>Worked Example Location  (Note: Concrete Posts - In Place of Timber Posts)</vt:lpstr>
      <vt:lpstr> Site Template - Appendix C (Page 1 of 6)  </vt:lpstr>
      <vt:lpstr> Site Template - Appendix C (Page 2 of 6) </vt:lpstr>
      <vt:lpstr> Site Template - Appendix C (Page 3 of 6) </vt:lpstr>
      <vt:lpstr> Site Template - Appendix C (Page 4 of 6) </vt:lpstr>
      <vt:lpstr> Site Template - Appendix C (Page 5 of 6) </vt:lpstr>
      <vt:lpstr> Site Template - Appendix C (Page 6 of 6) </vt:lpstr>
      <vt:lpstr>PowerPoint Presentation</vt:lpstr>
      <vt:lpstr>‘Schedule of RSI Sites’ – Appendix B</vt:lpstr>
      <vt:lpstr>TII approval Documentation</vt:lpstr>
      <vt:lpstr>Contractor ENGAGEMENT</vt:lpstr>
      <vt:lpstr>Items to Consider Post Procurement</vt:lpstr>
      <vt:lpstr>Some Positives Experienced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TII Fencing Retrofit Programme   Monaghan County Council    David Hamill Senior Executive Technician</dc:title>
  <dc:creator>David Hamill</dc:creator>
  <cp:lastModifiedBy>David Hamill</cp:lastModifiedBy>
  <cp:revision>4</cp:revision>
  <dcterms:created xsi:type="dcterms:W3CDTF">2022-01-20T19:34:40Z</dcterms:created>
  <dcterms:modified xsi:type="dcterms:W3CDTF">2022-01-26T10:33:58Z</dcterms:modified>
</cp:coreProperties>
</file>