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6" r:id="rId3"/>
    <p:sldId id="332" r:id="rId4"/>
    <p:sldId id="314" r:id="rId5"/>
    <p:sldId id="315" r:id="rId6"/>
    <p:sldId id="309" r:id="rId7"/>
    <p:sldId id="310" r:id="rId8"/>
    <p:sldId id="333" r:id="rId9"/>
    <p:sldId id="307" r:id="rId10"/>
    <p:sldId id="322" r:id="rId11"/>
    <p:sldId id="316" r:id="rId12"/>
    <p:sldId id="323" r:id="rId13"/>
    <p:sldId id="317" r:id="rId14"/>
    <p:sldId id="319" r:id="rId15"/>
    <p:sldId id="334" r:id="rId16"/>
    <p:sldId id="324" r:id="rId17"/>
    <p:sldId id="328" r:id="rId18"/>
    <p:sldId id="318" r:id="rId19"/>
    <p:sldId id="320" r:id="rId20"/>
    <p:sldId id="321" r:id="rId21"/>
    <p:sldId id="331" r:id="rId22"/>
    <p:sldId id="335" r:id="rId23"/>
    <p:sldId id="325" r:id="rId24"/>
    <p:sldId id="327" r:id="rId25"/>
    <p:sldId id="329" r:id="rId26"/>
    <p:sldId id="305" r:id="rId2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8000"/>
    <a:srgbClr val="009900"/>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5370" autoAdjust="0"/>
  </p:normalViewPr>
  <p:slideViewPr>
    <p:cSldViewPr>
      <p:cViewPr varScale="1">
        <p:scale>
          <a:sx n="63" d="100"/>
          <a:sy n="63" d="100"/>
        </p:scale>
        <p:origin x="-1110" y="-108"/>
      </p:cViewPr>
      <p:guideLst>
        <p:guide orient="horz" pos="2160"/>
        <p:guide pos="2880"/>
      </p:guideLst>
    </p:cSldViewPr>
  </p:slideViewPr>
  <p:outlineViewPr>
    <p:cViewPr>
      <p:scale>
        <a:sx n="33" d="100"/>
        <a:sy n="33" d="100"/>
      </p:scale>
      <p:origin x="0" y="5898"/>
    </p:cViewPr>
  </p:outlin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00%20WORK\A%20Work%20files\07%20road%20safety%20audit\2009%20RSAAS\data_historic\DataCombinedFor2018RSASemina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00%20WORK\A%20Work%20files\07%20road%20safety%20audit\2009%20RSAAS\data_historic\DataCombinedFor2018RSASemina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00%20WORK\A%20Work%20files\07%20road%20safety%20audit\2009%20RSAAS\data_historic\DataCombinedFor2018RSASemina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00%20WORK\A%20Work%20files\07%20road%20safety%20audit\2009%20RSAAS\data_historic\DataCombinedFor2018RSASemin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E"/>
  <c:chart>
    <c:view3D>
      <c:rotX val="30"/>
      <c:perspective val="30"/>
    </c:view3D>
    <c:plotArea>
      <c:layout/>
      <c:pie3DChart>
        <c:varyColors val="1"/>
        <c:ser>
          <c:idx val="0"/>
          <c:order val="0"/>
          <c:dPt>
            <c:idx val="0"/>
            <c:spPr>
              <a:solidFill>
                <a:schemeClr val="tx2"/>
              </a:solidFill>
            </c:spPr>
          </c:dPt>
          <c:dPt>
            <c:idx val="1"/>
            <c:spPr>
              <a:solidFill>
                <a:srgbClr val="FF3399"/>
              </a:solidFill>
            </c:spPr>
          </c:dPt>
          <c:dLbls>
            <c:dLbl>
              <c:idx val="0"/>
              <c:layout>
                <c:manualLayout>
                  <c:x val="-8.2896075261936549E-4"/>
                  <c:y val="-0.34178501549721146"/>
                </c:manualLayout>
              </c:layout>
              <c:spPr/>
              <c:txPr>
                <a:bodyPr/>
                <a:lstStyle/>
                <a:p>
                  <a:pPr>
                    <a:defRPr sz="2400" b="1">
                      <a:solidFill>
                        <a:schemeClr val="tx2"/>
                      </a:solidFill>
                    </a:defRPr>
                  </a:pPr>
                  <a:endParaRPr lang="en-US"/>
                </a:p>
              </c:txPr>
              <c:dLblPos val="outEnd"/>
              <c:showCatName val="1"/>
            </c:dLbl>
            <c:dLbl>
              <c:idx val="1"/>
              <c:layout>
                <c:manualLayout>
                  <c:x val="1.8177828596800675E-2"/>
                  <c:y val="0.4938701660661739"/>
                </c:manualLayout>
              </c:layout>
              <c:spPr/>
              <c:txPr>
                <a:bodyPr/>
                <a:lstStyle/>
                <a:p>
                  <a:pPr>
                    <a:defRPr sz="2400" b="1">
                      <a:solidFill>
                        <a:schemeClr val="tx2"/>
                      </a:solidFill>
                    </a:defRPr>
                  </a:pPr>
                  <a:endParaRPr lang="en-US"/>
                </a:p>
              </c:txPr>
              <c:dLblPos val="outEnd"/>
              <c:showCatName val="1"/>
            </c:dLbl>
            <c:txPr>
              <a:bodyPr/>
              <a:lstStyle/>
              <a:p>
                <a:pPr>
                  <a:defRPr sz="2400"/>
                </a:pPr>
                <a:endParaRPr lang="en-US"/>
              </a:p>
            </c:txPr>
            <c:dLblPos val="outEnd"/>
            <c:showCatName val="1"/>
            <c:showLeaderLines val="1"/>
          </c:dLbls>
          <c:cat>
            <c:strRef>
              <c:f>AuditorsRSAAS!$L$15:$L$16</c:f>
              <c:strCache>
                <c:ptCount val="2"/>
                <c:pt idx="0">
                  <c:v>124  Team Leaders</c:v>
                </c:pt>
                <c:pt idx="1">
                  <c:v>118  Team Members</c:v>
                </c:pt>
              </c:strCache>
            </c:strRef>
          </c:cat>
          <c:val>
            <c:numRef>
              <c:f>AuditorsRSAAS!$M$15:$M$16</c:f>
              <c:numCache>
                <c:formatCode>General</c:formatCode>
                <c:ptCount val="2"/>
                <c:pt idx="0">
                  <c:v>124</c:v>
                </c:pt>
                <c:pt idx="1">
                  <c:v>118</c:v>
                </c:pt>
              </c:numCache>
            </c:numRef>
          </c:val>
        </c:ser>
        <c:dLbls>
          <c:showVal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E"/>
  <c:chart>
    <c:view3D>
      <c:rotX val="30"/>
      <c:perspective val="30"/>
    </c:view3D>
    <c:plotArea>
      <c:layout>
        <c:manualLayout>
          <c:layoutTarget val="inner"/>
          <c:xMode val="edge"/>
          <c:yMode val="edge"/>
          <c:x val="2.9333333333333357E-2"/>
          <c:y val="8.1009306771506168E-2"/>
          <c:w val="0.81017893138105768"/>
          <c:h val="0.91899069322849447"/>
        </c:manualLayout>
      </c:layout>
      <c:pie3DChart>
        <c:varyColors val="1"/>
        <c:ser>
          <c:idx val="0"/>
          <c:order val="0"/>
          <c:dPt>
            <c:idx val="0"/>
            <c:spPr>
              <a:solidFill>
                <a:schemeClr val="tx2"/>
              </a:solidFill>
            </c:spPr>
          </c:dPt>
          <c:dPt>
            <c:idx val="1"/>
            <c:spPr>
              <a:solidFill>
                <a:srgbClr val="FF3399"/>
              </a:solidFill>
            </c:spPr>
          </c:dPt>
          <c:dPt>
            <c:idx val="2"/>
            <c:spPr>
              <a:solidFill>
                <a:schemeClr val="bg1">
                  <a:lumMod val="85000"/>
                </a:schemeClr>
              </a:solidFill>
            </c:spPr>
          </c:dPt>
          <c:dLbls>
            <c:dLbl>
              <c:idx val="0"/>
              <c:layout>
                <c:manualLayout>
                  <c:x val="8.8888266748789219E-2"/>
                  <c:y val="0"/>
                </c:manualLayout>
              </c:layout>
              <c:spPr/>
              <c:txPr>
                <a:bodyPr/>
                <a:lstStyle/>
                <a:p>
                  <a:pPr>
                    <a:defRPr sz="2400" b="1">
                      <a:solidFill>
                        <a:schemeClr val="tx2"/>
                      </a:solidFill>
                    </a:defRPr>
                  </a:pPr>
                  <a:endParaRPr lang="en-US"/>
                </a:p>
              </c:txPr>
              <c:dLblPos val="outEnd"/>
              <c:showCatName val="1"/>
            </c:dLbl>
            <c:dLbl>
              <c:idx val="1"/>
              <c:layout>
                <c:manualLayout>
                  <c:x val="0.28253770502293696"/>
                  <c:y val="-2.5396647642511191E-2"/>
                </c:manualLayout>
              </c:layout>
              <c:spPr/>
              <c:txPr>
                <a:bodyPr/>
                <a:lstStyle/>
                <a:p>
                  <a:pPr>
                    <a:defRPr sz="2400" b="1">
                      <a:solidFill>
                        <a:schemeClr val="tx2"/>
                      </a:solidFill>
                    </a:defRPr>
                  </a:pPr>
                  <a:endParaRPr lang="en-US"/>
                </a:p>
              </c:txPr>
              <c:dLblPos val="outEnd"/>
              <c:showCatName val="1"/>
            </c:dLbl>
            <c:dLbl>
              <c:idx val="2"/>
              <c:layout>
                <c:manualLayout>
                  <c:x val="2.4698864749853031E-2"/>
                  <c:y val="-5.8439397110692501E-2"/>
                </c:manualLayout>
              </c:layout>
              <c:spPr/>
              <c:txPr>
                <a:bodyPr/>
                <a:lstStyle/>
                <a:p>
                  <a:pPr>
                    <a:defRPr sz="2400" b="1">
                      <a:solidFill>
                        <a:schemeClr val="tx2"/>
                      </a:solidFill>
                    </a:defRPr>
                  </a:pPr>
                  <a:endParaRPr lang="en-US"/>
                </a:p>
              </c:txPr>
              <c:dLblPos val="outEnd"/>
              <c:showCatName val="1"/>
            </c:dLbl>
            <c:txPr>
              <a:bodyPr/>
              <a:lstStyle/>
              <a:p>
                <a:pPr>
                  <a:defRPr sz="1400" b="1"/>
                </a:pPr>
                <a:endParaRPr lang="en-US"/>
              </a:p>
            </c:txPr>
            <c:dLblPos val="outEnd"/>
            <c:showCatName val="1"/>
          </c:dLbls>
          <c:cat>
            <c:strRef>
              <c:f>AuditorsRSAAS!$L$19:$L$21</c:f>
              <c:strCache>
                <c:ptCount val="3"/>
                <c:pt idx="0">
                  <c:v>59  Leaders with up to date approval</c:v>
                </c:pt>
                <c:pt idx="1">
                  <c:v>107  Members /Expired Leaders</c:v>
                </c:pt>
                <c:pt idx="2">
                  <c:v>76  No longer active</c:v>
                </c:pt>
              </c:strCache>
            </c:strRef>
          </c:cat>
          <c:val>
            <c:numRef>
              <c:f>AuditorsRSAAS!$M$19:$M$21</c:f>
              <c:numCache>
                <c:formatCode>General</c:formatCode>
                <c:ptCount val="3"/>
                <c:pt idx="0">
                  <c:v>59</c:v>
                </c:pt>
                <c:pt idx="1">
                  <c:v>107</c:v>
                </c:pt>
                <c:pt idx="2">
                  <c:v>76</c:v>
                </c:pt>
              </c:numCache>
            </c:numRef>
          </c:val>
        </c:ser>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E"/>
  <c:chart>
    <c:autoTitleDeleted val="1"/>
    <c:view3D>
      <c:rAngAx val="1"/>
    </c:view3D>
    <c:plotArea>
      <c:layout>
        <c:manualLayout>
          <c:layoutTarget val="inner"/>
          <c:xMode val="edge"/>
          <c:yMode val="edge"/>
          <c:x val="6.8560279522581813E-2"/>
          <c:y val="4.0703037120359983E-2"/>
          <c:w val="0.94051915058734759"/>
          <c:h val="0.83273512685914264"/>
        </c:manualLayout>
      </c:layout>
      <c:bar3DChart>
        <c:barDir val="col"/>
        <c:grouping val="clustered"/>
        <c:ser>
          <c:idx val="1"/>
          <c:order val="0"/>
          <c:tx>
            <c:strRef>
              <c:f>AuditsCharts!$A$173</c:f>
              <c:strCache>
                <c:ptCount val="1"/>
              </c:strCache>
            </c:strRef>
          </c:tx>
          <c:spPr>
            <a:solidFill>
              <a:srgbClr val="008000"/>
            </a:solidFill>
          </c:spPr>
          <c:cat>
            <c:numRef>
              <c:f>AuditsCharts!$B$172:$S$172</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AuditsCharts!$B$173:$S$173</c:f>
              <c:numCache>
                <c:formatCode>0;\-0;;@\ </c:formatCode>
                <c:ptCount val="18"/>
                <c:pt idx="0" formatCode="General">
                  <c:v>15</c:v>
                </c:pt>
                <c:pt idx="1">
                  <c:v>63</c:v>
                </c:pt>
                <c:pt idx="2">
                  <c:v>64</c:v>
                </c:pt>
                <c:pt idx="3">
                  <c:v>95</c:v>
                </c:pt>
                <c:pt idx="4">
                  <c:v>116</c:v>
                </c:pt>
                <c:pt idx="5">
                  <c:v>204</c:v>
                </c:pt>
                <c:pt idx="6">
                  <c:v>150</c:v>
                </c:pt>
                <c:pt idx="7">
                  <c:v>158</c:v>
                </c:pt>
                <c:pt idx="8">
                  <c:v>237</c:v>
                </c:pt>
                <c:pt idx="9">
                  <c:v>112</c:v>
                </c:pt>
                <c:pt idx="10">
                  <c:v>62</c:v>
                </c:pt>
                <c:pt idx="11">
                  <c:v>65</c:v>
                </c:pt>
                <c:pt idx="12">
                  <c:v>57</c:v>
                </c:pt>
                <c:pt idx="13">
                  <c:v>104</c:v>
                </c:pt>
                <c:pt idx="14">
                  <c:v>115</c:v>
                </c:pt>
                <c:pt idx="15">
                  <c:v>107</c:v>
                </c:pt>
                <c:pt idx="16">
                  <c:v>117</c:v>
                </c:pt>
                <c:pt idx="17">
                  <c:v>126</c:v>
                </c:pt>
              </c:numCache>
            </c:numRef>
          </c:val>
        </c:ser>
        <c:gapWidth val="31"/>
        <c:gapDepth val="13"/>
        <c:shape val="box"/>
        <c:axId val="119234560"/>
        <c:axId val="119236096"/>
        <c:axId val="0"/>
      </c:bar3DChart>
      <c:catAx>
        <c:axId val="119234560"/>
        <c:scaling>
          <c:orientation val="minMax"/>
        </c:scaling>
        <c:axPos val="b"/>
        <c:numFmt formatCode="General" sourceLinked="1"/>
        <c:tickLblPos val="nextTo"/>
        <c:txPr>
          <a:bodyPr rot="-2700000"/>
          <a:lstStyle/>
          <a:p>
            <a:pPr>
              <a:defRPr sz="1400" b="1">
                <a:solidFill>
                  <a:srgbClr val="002060"/>
                </a:solidFill>
              </a:defRPr>
            </a:pPr>
            <a:endParaRPr lang="en-US"/>
          </a:p>
        </c:txPr>
        <c:crossAx val="119236096"/>
        <c:crosses val="autoZero"/>
        <c:auto val="1"/>
        <c:lblAlgn val="ctr"/>
        <c:lblOffset val="100"/>
      </c:catAx>
      <c:valAx>
        <c:axId val="119236096"/>
        <c:scaling>
          <c:orientation val="minMax"/>
          <c:max val="250"/>
        </c:scaling>
        <c:axPos val="l"/>
        <c:majorGridlines/>
        <c:numFmt formatCode="General" sourceLinked="1"/>
        <c:tickLblPos val="nextTo"/>
        <c:txPr>
          <a:bodyPr/>
          <a:lstStyle/>
          <a:p>
            <a:pPr>
              <a:defRPr sz="1600" b="1">
                <a:solidFill>
                  <a:srgbClr val="002060"/>
                </a:solidFill>
              </a:defRPr>
            </a:pPr>
            <a:endParaRPr lang="en-US"/>
          </a:p>
        </c:txPr>
        <c:crossAx val="11923456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E"/>
  <c:chart>
    <c:autoTitleDeleted val="1"/>
    <c:plotArea>
      <c:layout>
        <c:manualLayout>
          <c:layoutTarget val="inner"/>
          <c:xMode val="edge"/>
          <c:yMode val="edge"/>
          <c:x val="7.0601154331838722E-2"/>
          <c:y val="0.1587443211119321"/>
          <c:w val="0.92939884566816156"/>
          <c:h val="0.74016491794914063"/>
        </c:manualLayout>
      </c:layout>
      <c:barChart>
        <c:barDir val="col"/>
        <c:grouping val="stacked"/>
        <c:ser>
          <c:idx val="0"/>
          <c:order val="0"/>
          <c:tx>
            <c:strRef>
              <c:f>'Completed Charts'!$A$51</c:f>
              <c:strCache>
                <c:ptCount val="1"/>
                <c:pt idx="0">
                  <c:v>Completed</c:v>
                </c:pt>
              </c:strCache>
            </c:strRef>
          </c:tx>
          <c:spPr>
            <a:solidFill>
              <a:srgbClr val="008000"/>
            </a:solidFill>
          </c:spPr>
          <c:cat>
            <c:numRef>
              <c:f>'Completed Charts'!$B$50:$I$50</c:f>
              <c:numCache>
                <c:formatCode>General</c:formatCode>
                <c:ptCount val="8"/>
                <c:pt idx="0">
                  <c:v>2010</c:v>
                </c:pt>
                <c:pt idx="1">
                  <c:v>2011</c:v>
                </c:pt>
                <c:pt idx="2">
                  <c:v>2012</c:v>
                </c:pt>
                <c:pt idx="3">
                  <c:v>2013</c:v>
                </c:pt>
                <c:pt idx="4">
                  <c:v>2014</c:v>
                </c:pt>
                <c:pt idx="5">
                  <c:v>2015</c:v>
                </c:pt>
                <c:pt idx="6">
                  <c:v>2016</c:v>
                </c:pt>
                <c:pt idx="7">
                  <c:v>2017</c:v>
                </c:pt>
              </c:numCache>
            </c:numRef>
          </c:cat>
          <c:val>
            <c:numRef>
              <c:f>'Completed Charts'!$B$51:$I$51</c:f>
              <c:numCache>
                <c:formatCode>General</c:formatCode>
                <c:ptCount val="8"/>
                <c:pt idx="0">
                  <c:v>14</c:v>
                </c:pt>
                <c:pt idx="1">
                  <c:v>39</c:v>
                </c:pt>
                <c:pt idx="2">
                  <c:v>26</c:v>
                </c:pt>
                <c:pt idx="3">
                  <c:v>56</c:v>
                </c:pt>
                <c:pt idx="4">
                  <c:v>56</c:v>
                </c:pt>
                <c:pt idx="5">
                  <c:v>53</c:v>
                </c:pt>
                <c:pt idx="6">
                  <c:v>45</c:v>
                </c:pt>
                <c:pt idx="7">
                  <c:v>55</c:v>
                </c:pt>
              </c:numCache>
            </c:numRef>
          </c:val>
        </c:ser>
        <c:ser>
          <c:idx val="1"/>
          <c:order val="1"/>
          <c:tx>
            <c:strRef>
              <c:f>'Completed Charts'!$A$52</c:f>
              <c:strCache>
                <c:ptCount val="1"/>
                <c:pt idx="0">
                  <c:v>Not Completed</c:v>
                </c:pt>
              </c:strCache>
            </c:strRef>
          </c:tx>
          <c:spPr>
            <a:solidFill>
              <a:schemeClr val="accent3">
                <a:lumMod val="40000"/>
                <a:lumOff val="60000"/>
              </a:schemeClr>
            </a:solidFill>
            <a:effectLst>
              <a:outerShdw blurRad="50800" dist="50800" dir="5400000" algn="ctr" rotWithShape="0">
                <a:schemeClr val="tx2"/>
              </a:outerShdw>
            </a:effectLst>
          </c:spPr>
          <c:cat>
            <c:numRef>
              <c:f>'Completed Charts'!$B$50:$I$50</c:f>
              <c:numCache>
                <c:formatCode>General</c:formatCode>
                <c:ptCount val="8"/>
                <c:pt idx="0">
                  <c:v>2010</c:v>
                </c:pt>
                <c:pt idx="1">
                  <c:v>2011</c:v>
                </c:pt>
                <c:pt idx="2">
                  <c:v>2012</c:v>
                </c:pt>
                <c:pt idx="3">
                  <c:v>2013</c:v>
                </c:pt>
                <c:pt idx="4">
                  <c:v>2014</c:v>
                </c:pt>
                <c:pt idx="5">
                  <c:v>2015</c:v>
                </c:pt>
                <c:pt idx="6">
                  <c:v>2016</c:v>
                </c:pt>
                <c:pt idx="7">
                  <c:v>2017</c:v>
                </c:pt>
              </c:numCache>
            </c:numRef>
          </c:cat>
          <c:val>
            <c:numRef>
              <c:f>'Completed Charts'!$B$52:$I$52</c:f>
              <c:numCache>
                <c:formatCode>General</c:formatCode>
                <c:ptCount val="8"/>
                <c:pt idx="0">
                  <c:v>18</c:v>
                </c:pt>
                <c:pt idx="1">
                  <c:v>24</c:v>
                </c:pt>
                <c:pt idx="2">
                  <c:v>31</c:v>
                </c:pt>
                <c:pt idx="3">
                  <c:v>48</c:v>
                </c:pt>
                <c:pt idx="4">
                  <c:v>58</c:v>
                </c:pt>
                <c:pt idx="5">
                  <c:v>55</c:v>
                </c:pt>
                <c:pt idx="6">
                  <c:v>75</c:v>
                </c:pt>
                <c:pt idx="7">
                  <c:v>73</c:v>
                </c:pt>
              </c:numCache>
            </c:numRef>
          </c:val>
        </c:ser>
        <c:gapWidth val="25"/>
        <c:overlap val="100"/>
        <c:axId val="119264768"/>
        <c:axId val="119266304"/>
      </c:barChart>
      <c:catAx>
        <c:axId val="119264768"/>
        <c:scaling>
          <c:orientation val="minMax"/>
        </c:scaling>
        <c:axPos val="b"/>
        <c:numFmt formatCode="General" sourceLinked="1"/>
        <c:majorTickMark val="none"/>
        <c:tickLblPos val="nextTo"/>
        <c:txPr>
          <a:bodyPr/>
          <a:lstStyle/>
          <a:p>
            <a:pPr>
              <a:defRPr sz="1600"/>
            </a:pPr>
            <a:endParaRPr lang="en-US"/>
          </a:p>
        </c:txPr>
        <c:crossAx val="119266304"/>
        <c:crosses val="autoZero"/>
        <c:auto val="1"/>
        <c:lblAlgn val="ctr"/>
        <c:lblOffset val="100"/>
      </c:catAx>
      <c:valAx>
        <c:axId val="119266304"/>
        <c:scaling>
          <c:orientation val="minMax"/>
        </c:scaling>
        <c:axPos val="l"/>
        <c:majorGridlines/>
        <c:numFmt formatCode="General" sourceLinked="1"/>
        <c:majorTickMark val="none"/>
        <c:tickLblPos val="nextTo"/>
        <c:spPr>
          <a:ln w="9525">
            <a:noFill/>
          </a:ln>
        </c:spPr>
        <c:txPr>
          <a:bodyPr/>
          <a:lstStyle/>
          <a:p>
            <a:pPr>
              <a:defRPr sz="1400"/>
            </a:pPr>
            <a:endParaRPr lang="en-US"/>
          </a:p>
        </c:txPr>
        <c:crossAx val="119264768"/>
        <c:crosses val="autoZero"/>
        <c:crossBetween val="between"/>
      </c:valAx>
    </c:plotArea>
    <c:legend>
      <c:legendPos val="b"/>
      <c:layout>
        <c:manualLayout>
          <c:xMode val="edge"/>
          <c:yMode val="edge"/>
          <c:x val="0.14315810313038679"/>
          <c:y val="1.6298515262651997E-2"/>
          <c:w val="0.75628218271510728"/>
          <c:h val="0.11696876907770561"/>
        </c:manualLayout>
      </c:layout>
      <c:txPr>
        <a:bodyPr/>
        <a:lstStyle/>
        <a:p>
          <a:pPr>
            <a:defRPr sz="3200" b="1">
              <a:solidFill>
                <a:schemeClr val="tx2"/>
              </a:solidFill>
            </a:defRPr>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IE"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509FF466-3457-492F-956A-215F43D1954E}" type="datetimeFigureOut">
              <a:rPr lang="en-US" smtClean="0"/>
              <a:pPr/>
              <a:t>5/14/2018</a:t>
            </a:fld>
            <a:endParaRPr lang="en-IE"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IE"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IE"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14AD5B2-A9E7-4D90-92F7-7B735AAB3895}"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Hello, I’m Lucy Curtis.  I’m one of the 6 RRSEs and I’m based in the Kerry office.  I also manage all the road safety audit approvals &amp; monitor the auditing</a:t>
            </a:r>
            <a:r>
              <a:rPr lang="en-IE" baseline="0" dirty="0" smtClean="0"/>
              <a:t> that’s going on</a:t>
            </a:r>
            <a:r>
              <a:rPr lang="en-IE" dirty="0" smtClean="0"/>
              <a:t>,</a:t>
            </a:r>
            <a:r>
              <a:rPr lang="en-IE" baseline="0" dirty="0" smtClean="0"/>
              <a:t>  Which is why I’m here now. </a:t>
            </a:r>
            <a:endParaRPr lang="en-IE" dirty="0" smtClean="0"/>
          </a:p>
          <a:p>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a:t>
            </a:fld>
            <a:endParaRPr lang="en-I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In the guidelines there are a few more changes.  </a:t>
            </a:r>
          </a:p>
          <a:p>
            <a:r>
              <a:rPr lang="en-IE" dirty="0" smtClean="0"/>
              <a:t>The methodology of doing audits has</a:t>
            </a:r>
            <a:r>
              <a:rPr lang="en-IE" baseline="0" dirty="0" smtClean="0"/>
              <a:t> been rearranged and updated, but is mostly to the same old principles. </a:t>
            </a:r>
          </a:p>
          <a:p>
            <a:r>
              <a:rPr lang="en-IE" baseline="0" dirty="0" smtClean="0"/>
              <a:t>The procedure for pre-stage 3 has been clarified – it is viewed as part of the stage 3 and must be done by the very same team that is doing the stage 3.  No extra team approval is needed.  </a:t>
            </a:r>
          </a:p>
          <a:p>
            <a:r>
              <a:rPr lang="en-IE" baseline="0" dirty="0" smtClean="0"/>
              <a:t>RTS  last 2 points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12</a:t>
            </a:fld>
            <a:endParaRPr lang="en-I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We have included a description of the stage F report, which has never been provided before.  </a:t>
            </a:r>
          </a:p>
          <a:p>
            <a:r>
              <a:rPr lang="en-IE" dirty="0" smtClean="0"/>
              <a:t>RTS</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13</a:t>
            </a:fld>
            <a:endParaRPr lang="en-I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In the stage F1 report ….RTS for 2 lines</a:t>
            </a:r>
          </a:p>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Same problems might arise in several options…. But</a:t>
            </a:r>
            <a:r>
              <a:rPr lang="en-IE" baseline="0" dirty="0" smtClean="0"/>
              <a:t> then again not every option will have all the problems, so you will usually end up making a table so that you can get an overall view of which option has which problems.  </a:t>
            </a:r>
          </a:p>
          <a:p>
            <a:pPr marL="0" marR="0" indent="0" algn="l" defTabSz="914400" rtl="0" eaLnBrk="1" fontAlgn="auto" latinLnBrk="0" hangingPunct="1">
              <a:lnSpc>
                <a:spcPct val="100000"/>
              </a:lnSpc>
              <a:spcBef>
                <a:spcPts val="0"/>
              </a:spcBef>
              <a:spcAft>
                <a:spcPts val="0"/>
              </a:spcAft>
              <a:buClrTx/>
              <a:buSzTx/>
              <a:buFontTx/>
              <a:buNone/>
              <a:tabLst/>
              <a:defRPr/>
            </a:pPr>
            <a:r>
              <a:rPr lang="en-IE" baseline="0" dirty="0" smtClean="0"/>
              <a:t>You should give an overall summary of the problems, and depending on the expected hazards arising from these you could give weighting to them so that you can judge how each option compares with the others.  </a:t>
            </a:r>
          </a:p>
          <a:p>
            <a:pPr marL="0" marR="0" indent="0" algn="l" defTabSz="914400" rtl="0" eaLnBrk="1" fontAlgn="auto" latinLnBrk="0" hangingPunct="1">
              <a:lnSpc>
                <a:spcPct val="100000"/>
              </a:lnSpc>
              <a:spcBef>
                <a:spcPts val="0"/>
              </a:spcBef>
              <a:spcAft>
                <a:spcPts val="0"/>
              </a:spcAft>
              <a:buClrTx/>
              <a:buSzTx/>
              <a:buFontTx/>
              <a:buNone/>
              <a:tabLst/>
              <a:defRPr/>
            </a:pPr>
            <a:r>
              <a:rPr lang="en-IE" baseline="0" dirty="0" smtClean="0"/>
              <a:t>The final conclusion of the report must give an overall ranking of the options in terms of road safety.    Go back one slide to RTS last 2 points.</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14</a:t>
            </a:fld>
            <a:endParaRPr lang="en-I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2 new sample reports are provided in the appendices.  For stage F and</a:t>
            </a:r>
            <a:r>
              <a:rPr lang="en-IE" baseline="0" dirty="0" smtClean="0"/>
              <a:t> stage 2</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15</a:t>
            </a:fld>
            <a:endParaRPr lang="en-I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This shows an example of a stage F part 1 individual problem.  It describes the problem.  It provides an explanation of why this</a:t>
            </a:r>
            <a:r>
              <a:rPr lang="en-IE" baseline="0" dirty="0" smtClean="0"/>
              <a:t> is a problem.  But no recommendation.  </a:t>
            </a:r>
          </a:p>
          <a:p>
            <a:r>
              <a:rPr lang="en-IE" baseline="0" dirty="0" smtClean="0"/>
              <a:t>Because there are no recommendations in the report there is no need for a feedback form</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16</a:t>
            </a:fld>
            <a:endParaRPr lang="en-I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 And this</a:t>
            </a:r>
            <a:r>
              <a:rPr lang="en-IE" baseline="0" dirty="0" smtClean="0"/>
              <a:t> needs to be acknowledged in the introduction text, where often we would write…..  This sentence is not needed in a stage F1</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17</a:t>
            </a:fld>
            <a:endParaRPr lang="en-I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This is an example of the table I mentioned, that really is</a:t>
            </a:r>
            <a:r>
              <a:rPr lang="en-IE" baseline="0" dirty="0" smtClean="0"/>
              <a:t> the only way to get your head around the variations in problems across the options.  And the 2</a:t>
            </a:r>
            <a:r>
              <a:rPr lang="en-IE" baseline="30000" dirty="0" smtClean="0"/>
              <a:t>nd</a:t>
            </a:r>
            <a:r>
              <a:rPr lang="en-IE" baseline="0" dirty="0" smtClean="0"/>
              <a:t> table shows the final ranking</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18</a:t>
            </a:fld>
            <a:endParaRPr lang="en-I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 sample stage 2 report is also</a:t>
            </a:r>
            <a:r>
              <a:rPr lang="en-IE" baseline="0" dirty="0" smtClean="0"/>
              <a:t> given, and the main change here is that we now expect photos and drawings to help the reader identify the problems and their locations.  Remember that it is not just the designer who reads the report.  It is also interested parties who do not have the scheme drawings in front of them. Like me</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19</a:t>
            </a:fld>
            <a:endParaRPr lang="en-I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The report also gives a little guidance on the type of recommendation expected.  We,</a:t>
            </a:r>
            <a:r>
              <a:rPr lang="en-IE" baseline="0" dirty="0" smtClean="0"/>
              <a:t> all of us, between us have a lot of experience in the audit process, and designers responses in feedback forms, and how the designer ACTUALLY responds by making amendments to the designs or changing what’s been constructed. And what we’ve learnt is that it is not helpful to be too detailed and prescriptive in your recommendation.  It might be too vague to just say “fix it”, but a large degree of vagueness is required.   RTS 2</a:t>
            </a:r>
            <a:r>
              <a:rPr lang="en-IE" baseline="30000" dirty="0" smtClean="0"/>
              <a:t>nd</a:t>
            </a:r>
            <a:r>
              <a:rPr lang="en-IE" baseline="0" dirty="0" smtClean="0"/>
              <a:t> line.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20</a:t>
            </a:fld>
            <a:endParaRPr lang="en-I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I’ll finish off with a few things that are always cropping up, Questions I am asked</a:t>
            </a:r>
            <a:r>
              <a:rPr lang="en-IE" baseline="0" dirty="0" smtClean="0"/>
              <a:t> on a regular basis.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21</a:t>
            </a:fld>
            <a:endParaRPr lang="en-I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a:t>
            </a:r>
            <a:r>
              <a:rPr lang="en-IE" baseline="0" dirty="0" smtClean="0"/>
              <a:t> have no particular subject for this talk.  I’ll just run through the latest statistics, update on the standards, including a quick </a:t>
            </a:r>
            <a:r>
              <a:rPr lang="en-IE" baseline="0" dirty="0" err="1" smtClean="0"/>
              <a:t>loook</a:t>
            </a:r>
            <a:r>
              <a:rPr lang="en-IE" baseline="0" dirty="0" smtClean="0"/>
              <a:t> at the new sample reports in the guidelines, and then go through a few of the issues that keep coming up.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a:t>
            </a:fld>
            <a:endParaRPr lang="en-I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Firstly, what should</a:t>
            </a:r>
            <a:r>
              <a:rPr lang="en-IE" baseline="0" dirty="0" smtClean="0"/>
              <a:t> have an audit?</a:t>
            </a:r>
          </a:p>
          <a:p>
            <a:r>
              <a:rPr lang="en-IE" baseline="0" dirty="0" smtClean="0"/>
              <a:t>RTS first 2 points.  And if you ask us we will always go back to first principles:  that RSA is to identify hazards that could affect the road user either by changing the behaviour of the road user or by changing the outcome of an incident.   </a:t>
            </a:r>
            <a:r>
              <a:rPr lang="en-IE" dirty="0" smtClean="0"/>
              <a:t>For instance a new bus shelter.</a:t>
            </a:r>
            <a:r>
              <a:rPr lang="en-IE" baseline="0" dirty="0" smtClean="0"/>
              <a:t>  It doesn’t alter the immediate road layout, but it may affect road user behaviour – attracting  more bus users and thus more stopping vehicles, and if it is in a rural area it will very probably affect the outcome of an incident, as it could be a hazard in the case of a loss of control.  </a:t>
            </a:r>
            <a:endParaRPr lang="en-IE" dirty="0" smtClean="0"/>
          </a:p>
          <a:p>
            <a:r>
              <a:rPr lang="en-IE" dirty="0" smtClean="0"/>
              <a:t>RTS last 2 points</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22</a:t>
            </a:fld>
            <a:endParaRPr lang="en-I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RTS </a:t>
            </a:r>
          </a:p>
          <a:p>
            <a:r>
              <a:rPr lang="en-IE" dirty="0" smtClean="0"/>
              <a:t>There might be a bend just beyond the limits of the scheme.  The scheme</a:t>
            </a:r>
            <a:r>
              <a:rPr lang="en-IE" baseline="0" dirty="0" smtClean="0"/>
              <a:t> is very likely improving the road, and thus increasing speed, which increases the speed at which vehicles approach that bend.  It is affected by the scheme.  </a:t>
            </a:r>
          </a:p>
          <a:p>
            <a:r>
              <a:rPr lang="en-IE" baseline="0" dirty="0" smtClean="0"/>
              <a:t>There might be existing hazards inside the scheme limits, such as sight distances at accesses, that have not been altered.  The increased speed increases the risk at these hazards.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23</a:t>
            </a:fld>
            <a:endParaRPr lang="en-I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This is not strictly a Frequently Asked</a:t>
            </a:r>
            <a:r>
              <a:rPr lang="en-IE" baseline="0" dirty="0" smtClean="0"/>
              <a:t> Question, but it’s a Frequently Occurring Error.</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24</a:t>
            </a:fld>
            <a:endParaRPr lang="en-I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Finally, things</a:t>
            </a:r>
            <a:r>
              <a:rPr lang="en-IE" baseline="0" dirty="0" smtClean="0"/>
              <a:t> you notice in the scheme that aren’t strictly problems.  </a:t>
            </a:r>
          </a:p>
          <a:p>
            <a:r>
              <a:rPr lang="en-IE" baseline="0" dirty="0" smtClean="0"/>
              <a:t>RTS</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25</a:t>
            </a:fld>
            <a:endParaRPr lang="en-I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That</a:t>
            </a:r>
            <a:r>
              <a:rPr lang="en-IE" baseline="0" dirty="0" smtClean="0"/>
              <a:t> was just a short </a:t>
            </a:r>
            <a:r>
              <a:rPr lang="en-IE" baseline="0" dirty="0" err="1" smtClean="0"/>
              <a:t>precis</a:t>
            </a:r>
            <a:r>
              <a:rPr lang="en-IE" baseline="0" dirty="0" smtClean="0"/>
              <a:t> of the state of road safety audit at the moment. If you need me, want to discuss queries or problems, just ring </a:t>
            </a:r>
            <a:r>
              <a:rPr lang="en-IE" baseline="0" smtClean="0"/>
              <a:t>or email me.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26</a:t>
            </a:fld>
            <a:endParaRPr lang="en-I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First of all auditors.  As you know we’ve been doing auditing since 2000, but it was only in 2010 that registering</a:t>
            </a:r>
            <a:r>
              <a:rPr lang="en-IE" baseline="0" dirty="0" smtClean="0"/>
              <a:t> </a:t>
            </a:r>
            <a:r>
              <a:rPr lang="en-IE" dirty="0" smtClean="0"/>
              <a:t>went online.  Since we started that</a:t>
            </a:r>
            <a:r>
              <a:rPr lang="en-IE" baseline="0" dirty="0" smtClean="0"/>
              <a:t> there have been 124 people approved as Leaders and 118 as Members.  Adds up to 242.</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4</a:t>
            </a:fld>
            <a:endParaRPr lang="en-I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People come &amp; go, or</a:t>
            </a:r>
            <a:r>
              <a:rPr lang="en-IE" baseline="0" dirty="0" smtClean="0"/>
              <a:t> do fewer audits, or don’t keep up with changing requirements. So at the moment there are only 59 with up to date approval as Leader.  107 who qualify as Members, half of whom are lapsed Leaders.  This adds up to 166, leaving 75 or so who are no longer on the radar.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5</a:t>
            </a:fld>
            <a:endParaRPr lang="en-I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Since we started in December</a:t>
            </a:r>
            <a:r>
              <a:rPr lang="en-IE" baseline="0" dirty="0" smtClean="0"/>
              <a:t> 1999, over 2000 audits have been approved.  2024 up to last week.  Unfortunately there have always been, and are still, audits being done on national roads that have not been approved.  So I cannot say for sure how many audits in total have been done over these years.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6</a:t>
            </a:fld>
            <a:endParaRPr lang="en-I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Since the system went online</a:t>
            </a:r>
            <a:r>
              <a:rPr lang="en-IE" baseline="0" dirty="0" smtClean="0"/>
              <a:t> we have been able to track completion of audits.  This shows how many have been closed out.    Not nearly enough.   There are an awful lot of audit reports out there that need to be uploaded to the system.  It’s the Project Manager’s job to do this, not the audit team’s. So all you project managers who have not done your close-outs can expect some correspondence from me about this in the near future.</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7</a:t>
            </a:fld>
            <a:endParaRPr lang="en-I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Main change is the new TII naming and categorising</a:t>
            </a:r>
            <a:r>
              <a:rPr lang="en-IE" baseline="0" dirty="0" smtClean="0"/>
              <a:t> system.  RTS.  The date is no longer included in the document number, such HD19/15. But it does appear in the header of each page, so whenever you are referring to the standard, such as in the introduction to your road safety audit report, you should include the date of publication.  Which is currently Dec 2017.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9</a:t>
            </a:fld>
            <a:endParaRPr lang="en-I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Apart</a:t>
            </a:r>
            <a:r>
              <a:rPr lang="en-IE" baseline="0" dirty="0" smtClean="0"/>
              <a:t> from the name, v</a:t>
            </a:r>
            <a:r>
              <a:rPr lang="en-IE" dirty="0" smtClean="0"/>
              <a:t>ery little has changed in the standard.  Stage 1&amp;2 is now recognised as a real stage in its own right, rather than a variation on either stage 1 or stage 2.  At design stage you can either do 2 audits - stage 1 and stage 2,</a:t>
            </a:r>
            <a:r>
              <a:rPr lang="en-IE" baseline="0" dirty="0" smtClean="0"/>
              <a:t> or you can do 1 audit – a stage 1&amp;2.  Normally the stage 1&amp;2 would be for smaller schemes.  </a:t>
            </a:r>
            <a:r>
              <a:rPr lang="en-IE" dirty="0" smtClean="0"/>
              <a:t>And I now expect you to have a clear understanding of which way you are going to go before you look for</a:t>
            </a:r>
            <a:r>
              <a:rPr lang="en-IE" baseline="0" dirty="0" smtClean="0"/>
              <a:t> approval, which OF COURSE is before the audit is done.  If your scheme has had a stage 1, you cannot later on decide that it was really a stage 1&amp;2 and go straight to stage 3, the system will throw up alarm bells.  </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10</a:t>
            </a:fld>
            <a:endParaRPr lang="en-I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Also the flow chart has been rearranged to better illustrate the business</a:t>
            </a:r>
            <a:r>
              <a:rPr lang="en-IE" baseline="0" dirty="0" smtClean="0"/>
              <a:t> of uploading reports to RSAAS and completing.  If you have uploaded all necessary reports – which in most cases is just one report including feedback form filled in and everything signed – you can then complete.  Unless an exception report is necessary, in which case those 2 processes there need to be gone through before you can complete.</a:t>
            </a:r>
            <a:endParaRPr lang="en-IE" dirty="0"/>
          </a:p>
        </p:txBody>
      </p:sp>
      <p:sp>
        <p:nvSpPr>
          <p:cNvPr id="4" name="Slide Number Placeholder 3"/>
          <p:cNvSpPr>
            <a:spLocks noGrp="1"/>
          </p:cNvSpPr>
          <p:nvPr>
            <p:ph type="sldNum" sz="quarter" idx="10"/>
          </p:nvPr>
        </p:nvSpPr>
        <p:spPr/>
        <p:txBody>
          <a:bodyPr/>
          <a:lstStyle/>
          <a:p>
            <a:fld id="{E14AD5B2-A9E7-4D90-92F7-7B735AAB3895}" type="slidenum">
              <a:rPr lang="en-IE" smtClean="0"/>
              <a:pPr/>
              <a:t>11</a:t>
            </a:fld>
            <a:endParaRPr lang="en-IE"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797B7-9182-4D2E-A1CB-ECB2642B0017}" type="slidenum">
              <a:rPr lang="en-IE" smtClean="0"/>
              <a:pPr/>
              <a:t>‹#›</a:t>
            </a:fld>
            <a:endParaRPr lang="en-IE" dirty="0"/>
          </a:p>
        </p:txBody>
      </p:sp>
      <p:pic>
        <p:nvPicPr>
          <p:cNvPr id="7" name="Picture 2"/>
          <p:cNvPicPr>
            <a:picLocks noChangeAspect="1" noChangeArrowheads="1"/>
          </p:cNvPicPr>
          <p:nvPr userDrawn="1"/>
        </p:nvPicPr>
        <p:blipFill>
          <a:blip r:embed="rId2" cstate="print"/>
          <a:srcRect/>
          <a:stretch>
            <a:fillRect/>
          </a:stretch>
        </p:blipFill>
        <p:spPr bwMode="auto">
          <a:xfrm>
            <a:off x="6832601" y="0"/>
            <a:ext cx="2311400" cy="6858000"/>
          </a:xfrm>
          <a:prstGeom prst="rect">
            <a:avLst/>
          </a:prstGeom>
          <a:noFill/>
          <a:ln w="9525">
            <a:noFill/>
            <a:miter lim="800000"/>
            <a:headEnd/>
            <a:tailEnd/>
          </a:ln>
        </p:spPr>
      </p:pic>
      <p:sp>
        <p:nvSpPr>
          <p:cNvPr id="2" name="Title 1"/>
          <p:cNvSpPr>
            <a:spLocks noGrp="1"/>
          </p:cNvSpPr>
          <p:nvPr>
            <p:ph type="ctrTitle"/>
          </p:nvPr>
        </p:nvSpPr>
        <p:spPr>
          <a:xfrm>
            <a:off x="428596" y="2143116"/>
            <a:ext cx="7458100" cy="1470025"/>
          </a:xfrm>
        </p:spPr>
        <p:txBody>
          <a:bodyPr/>
          <a:lstStyle/>
          <a:p>
            <a:r>
              <a:rPr lang="en-US" smtClean="0"/>
              <a:t>Click to edit Master title style</a:t>
            </a:r>
            <a:endParaRPr lang="en-IE" dirty="0"/>
          </a:p>
        </p:txBody>
      </p:sp>
      <p:sp>
        <p:nvSpPr>
          <p:cNvPr id="3" name="Subtitle 2"/>
          <p:cNvSpPr>
            <a:spLocks noGrp="1"/>
          </p:cNvSpPr>
          <p:nvPr>
            <p:ph type="subTitle" idx="1"/>
          </p:nvPr>
        </p:nvSpPr>
        <p:spPr>
          <a:xfrm>
            <a:off x="1000100" y="3857628"/>
            <a:ext cx="6400800" cy="1752600"/>
          </a:xfrm>
        </p:spPr>
        <p:txBody>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ED65D1-2717-4863-97F6-EA7F6F78770A}" type="datetimeFigureOut">
              <a:rPr lang="en-US" smtClean="0"/>
              <a:pPr/>
              <a:t>5/14/2018</a:t>
            </a:fld>
            <a:endParaRPr lang="en-IE" dirty="0"/>
          </a:p>
        </p:txBody>
      </p:sp>
      <p:sp>
        <p:nvSpPr>
          <p:cNvPr id="5" name="Footer Placeholder 4"/>
          <p:cNvSpPr>
            <a:spLocks noGrp="1"/>
          </p:cNvSpPr>
          <p:nvPr>
            <p:ph type="ftr" sz="quarter" idx="11"/>
          </p:nvPr>
        </p:nvSpPr>
        <p:spPr>
          <a:xfrm>
            <a:off x="1440000" y="6336000"/>
            <a:ext cx="4286280" cy="360000"/>
          </a:xfrm>
          <a:prstGeom prst="rect">
            <a:avLst/>
          </a:prstGeom>
        </p:spPr>
        <p:txBody>
          <a:bodyPr/>
          <a:lstStyle/>
          <a:p>
            <a:endParaRPr lang="en-IE" dirty="0"/>
          </a:p>
        </p:txBody>
      </p:sp>
      <p:sp>
        <p:nvSpPr>
          <p:cNvPr id="6" name="Slide Number Placeholder 5"/>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ED65D1-2717-4863-97F6-EA7F6F78770A}" type="datetimeFigureOut">
              <a:rPr lang="en-US" smtClean="0"/>
              <a:pPr/>
              <a:t>5/14/2018</a:t>
            </a:fld>
            <a:endParaRPr lang="en-IE" dirty="0"/>
          </a:p>
        </p:txBody>
      </p:sp>
      <p:sp>
        <p:nvSpPr>
          <p:cNvPr id="5" name="Footer Placeholder 4"/>
          <p:cNvSpPr>
            <a:spLocks noGrp="1"/>
          </p:cNvSpPr>
          <p:nvPr>
            <p:ph type="ftr" sz="quarter" idx="11"/>
          </p:nvPr>
        </p:nvSpPr>
        <p:spPr>
          <a:xfrm>
            <a:off x="1440000" y="6336000"/>
            <a:ext cx="4286280" cy="360000"/>
          </a:xfrm>
          <a:prstGeom prst="rect">
            <a:avLst/>
          </a:prstGeom>
        </p:spPr>
        <p:txBody>
          <a:bodyPr/>
          <a:lstStyle/>
          <a:p>
            <a:endParaRPr lang="en-IE" dirty="0"/>
          </a:p>
        </p:txBody>
      </p:sp>
      <p:sp>
        <p:nvSpPr>
          <p:cNvPr id="6" name="Slide Number Placeholder 5"/>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a:solidFill>
            <a:srgbClr val="0070C0"/>
          </a:solidFill>
        </p:spPr>
        <p:txBody>
          <a:bodyPr/>
          <a:lstStyle>
            <a:lvl1pPr>
              <a:defRPr>
                <a:solidFill>
                  <a:schemeClr val="bg1"/>
                </a:solidFill>
              </a:defRPr>
            </a:lvl1pPr>
          </a:lstStyle>
          <a:p>
            <a:r>
              <a:rPr lang="en-US" dirty="0" smtClean="0"/>
              <a:t>Click to edit Master title style</a:t>
            </a:r>
            <a:endParaRPr lang="en-IE" dirty="0"/>
          </a:p>
        </p:txBody>
      </p:sp>
      <p:sp>
        <p:nvSpPr>
          <p:cNvPr id="3" name="Content Placeholder 2"/>
          <p:cNvSpPr>
            <a:spLocks noGrp="1"/>
          </p:cNvSpPr>
          <p:nvPr>
            <p:ph idx="1"/>
          </p:nvPr>
        </p:nvSpPr>
        <p:spPr/>
        <p:txBody>
          <a:bodyPr/>
          <a:lstStyle>
            <a:lvl1pPr>
              <a:defRPr b="1"/>
            </a:lvl1pPr>
            <a:lvl2pPr>
              <a:defRPr b="1"/>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6" name="Slide Number Placeholder 5"/>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206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Slide Number Placeholder 6"/>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9" name="Slide Number Placeholder 8"/>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p:spPr>
        <p:txBody>
          <a:bodyPr/>
          <a:lstStyle/>
          <a:p>
            <a:r>
              <a:rPr lang="en-US" dirty="0" smtClean="0"/>
              <a:t>Click to edit Master title style</a:t>
            </a:r>
            <a:endParaRPr lang="en-IE" dirty="0"/>
          </a:p>
        </p:txBody>
      </p:sp>
      <p:sp>
        <p:nvSpPr>
          <p:cNvPr id="5" name="Slide Number Placeholder 4"/>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ED65D1-2717-4863-97F6-EA7F6F78770A}" type="datetimeFigureOut">
              <a:rPr lang="en-US" smtClean="0"/>
              <a:pPr/>
              <a:t>5/14/2018</a:t>
            </a:fld>
            <a:endParaRPr lang="en-IE" dirty="0"/>
          </a:p>
        </p:txBody>
      </p:sp>
      <p:sp>
        <p:nvSpPr>
          <p:cNvPr id="6" name="Footer Placeholder 5"/>
          <p:cNvSpPr>
            <a:spLocks noGrp="1"/>
          </p:cNvSpPr>
          <p:nvPr>
            <p:ph type="ftr" sz="quarter" idx="11"/>
          </p:nvPr>
        </p:nvSpPr>
        <p:spPr>
          <a:xfrm>
            <a:off x="1440000" y="6336000"/>
            <a:ext cx="4286280" cy="360000"/>
          </a:xfrm>
          <a:prstGeom prst="rect">
            <a:avLst/>
          </a:prstGeom>
        </p:spPr>
        <p:txBody>
          <a:bodyPr/>
          <a:lstStyle/>
          <a:p>
            <a:endParaRPr lang="en-IE" dirty="0"/>
          </a:p>
        </p:txBody>
      </p:sp>
      <p:sp>
        <p:nvSpPr>
          <p:cNvPr id="7" name="Slide Number Placeholder 6"/>
          <p:cNvSpPr>
            <a:spLocks noGrp="1"/>
          </p:cNvSpPr>
          <p:nvPr>
            <p:ph type="sldNum" sz="quarter" idx="12"/>
          </p:nvPr>
        </p:nvSpPr>
        <p:spPr/>
        <p:txBody>
          <a:bodyPr/>
          <a:lstStyle/>
          <a:p>
            <a:fld id="{3F9797B7-9182-4D2E-A1CB-ECB2642B0017}" type="slidenum">
              <a:rPr lang="en-IE" smtClean="0"/>
              <a:pPr/>
              <a:t>‹#›</a:t>
            </a:fld>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rgbClr val="0070C0"/>
          </a:solidFill>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6" name="Slide Number Placeholder 5"/>
          <p:cNvSpPr>
            <a:spLocks noGrp="1"/>
          </p:cNvSpPr>
          <p:nvPr>
            <p:ph type="sldNum" sz="quarter" idx="4"/>
          </p:nvPr>
        </p:nvSpPr>
        <p:spPr>
          <a:xfrm>
            <a:off x="7812000" y="6336000"/>
            <a:ext cx="900000" cy="360000"/>
          </a:xfrm>
          <a:prstGeom prst="rect">
            <a:avLst/>
          </a:prstGeom>
        </p:spPr>
        <p:txBody>
          <a:bodyPr vert="horz" lIns="91440" tIns="45720" rIns="91440" bIns="45720" rtlCol="0" anchor="ctr"/>
          <a:lstStyle>
            <a:lvl1pPr algn="r">
              <a:defRPr sz="1200">
                <a:solidFill>
                  <a:schemeClr val="tx1">
                    <a:tint val="75000"/>
                  </a:schemeClr>
                </a:solidFill>
              </a:defRPr>
            </a:lvl1pPr>
          </a:lstStyle>
          <a:p>
            <a:fld id="{3F9797B7-9182-4D2E-A1CB-ECB2642B0017}" type="slidenum">
              <a:rPr lang="en-IE" smtClean="0"/>
              <a:pPr/>
              <a:t>‹#›</a:t>
            </a:fld>
            <a:endParaRPr lang="en-IE" dirty="0"/>
          </a:p>
        </p:txBody>
      </p:sp>
      <p:pic>
        <p:nvPicPr>
          <p:cNvPr id="7" name="Picture 6" descr="TII Logo.png"/>
          <p:cNvPicPr>
            <a:picLocks noChangeAspect="1"/>
          </p:cNvPicPr>
          <p:nvPr/>
        </p:nvPicPr>
        <p:blipFill>
          <a:blip r:embed="rId13" cstate="screen"/>
          <a:srcRect/>
          <a:stretch>
            <a:fillRect/>
          </a:stretch>
        </p:blipFill>
        <p:spPr>
          <a:xfrm>
            <a:off x="504000" y="6264000"/>
            <a:ext cx="704039" cy="432000"/>
          </a:xfrm>
          <a:prstGeom prst="rect">
            <a:avLst/>
          </a:prstGeom>
        </p:spPr>
      </p:pic>
      <p:sp>
        <p:nvSpPr>
          <p:cNvPr id="9" name="TextBox 8"/>
          <p:cNvSpPr txBox="1"/>
          <p:nvPr/>
        </p:nvSpPr>
        <p:spPr>
          <a:xfrm>
            <a:off x="2786050" y="6357958"/>
            <a:ext cx="4032000" cy="338554"/>
          </a:xfrm>
          <a:prstGeom prst="rect">
            <a:avLst/>
          </a:prstGeom>
          <a:solidFill>
            <a:srgbClr val="0070C0"/>
          </a:solidFill>
        </p:spPr>
        <p:txBody>
          <a:bodyPr wrap="square" rtlCol="0" anchor="ctr">
            <a:spAutoFit/>
          </a:bodyPr>
          <a:lstStyle/>
          <a:p>
            <a:pPr algn="ctr"/>
            <a:r>
              <a:rPr lang="en-IE" sz="1600" b="1" dirty="0" smtClean="0">
                <a:solidFill>
                  <a:schemeClr val="bg1"/>
                </a:solidFill>
              </a:rPr>
              <a:t>TII Road Safety Audit Seminar - May 2018</a:t>
            </a:r>
            <a:endParaRPr lang="en-IE" sz="16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143116"/>
            <a:ext cx="6643734" cy="1500198"/>
          </a:xfrm>
        </p:spPr>
        <p:txBody>
          <a:bodyPr/>
          <a:lstStyle/>
          <a:p>
            <a:r>
              <a:rPr lang="en-IE" dirty="0" smtClean="0"/>
              <a:t>Road Safety Audit</a:t>
            </a:r>
            <a:br>
              <a:rPr lang="en-IE" dirty="0" smtClean="0"/>
            </a:br>
            <a:r>
              <a:rPr lang="en-IE" dirty="0" smtClean="0"/>
              <a:t>Update</a:t>
            </a:r>
            <a:endParaRPr lang="en-IE" dirty="0"/>
          </a:p>
        </p:txBody>
      </p:sp>
      <p:sp>
        <p:nvSpPr>
          <p:cNvPr id="3" name="Subtitle 2"/>
          <p:cNvSpPr>
            <a:spLocks noGrp="1"/>
          </p:cNvSpPr>
          <p:nvPr>
            <p:ph type="subTitle" idx="1"/>
          </p:nvPr>
        </p:nvSpPr>
        <p:spPr>
          <a:xfrm>
            <a:off x="1000100" y="4714884"/>
            <a:ext cx="6143668" cy="785818"/>
          </a:xfrm>
        </p:spPr>
        <p:txBody>
          <a:bodyPr>
            <a:normAutofit fontScale="77500" lnSpcReduction="20000"/>
          </a:bodyPr>
          <a:lstStyle/>
          <a:p>
            <a:pPr algn="r"/>
            <a:r>
              <a:rPr lang="en-IE" dirty="0" smtClean="0"/>
              <a:t>Lucy Curtis</a:t>
            </a:r>
          </a:p>
          <a:p>
            <a:pPr algn="r"/>
            <a:r>
              <a:rPr lang="en-IE" dirty="0" smtClean="0"/>
              <a:t>TII Regional Road Safety Engineer</a:t>
            </a:r>
          </a:p>
          <a:p>
            <a:endParaRPr lang="en-I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643998" cy="720000"/>
          </a:xfrm>
        </p:spPr>
        <p:txBody>
          <a:bodyPr>
            <a:normAutofit fontScale="90000"/>
          </a:bodyPr>
          <a:lstStyle/>
          <a:p>
            <a:r>
              <a:rPr lang="en-IE" dirty="0" smtClean="0"/>
              <a:t>Update on latest standard &amp; guidelines</a:t>
            </a:r>
            <a:endParaRPr lang="en-IE" dirty="0"/>
          </a:p>
        </p:txBody>
      </p:sp>
      <p:sp>
        <p:nvSpPr>
          <p:cNvPr id="3" name="Content Placeholder 2"/>
          <p:cNvSpPr>
            <a:spLocks noGrp="1"/>
          </p:cNvSpPr>
          <p:nvPr>
            <p:ph idx="1"/>
          </p:nvPr>
        </p:nvSpPr>
        <p:spPr>
          <a:xfrm>
            <a:off x="457200" y="1785927"/>
            <a:ext cx="8229600" cy="3571900"/>
          </a:xfrm>
        </p:spPr>
        <p:txBody>
          <a:bodyPr>
            <a:normAutofit/>
          </a:bodyPr>
          <a:lstStyle/>
          <a:p>
            <a:r>
              <a:rPr lang="en-IE" dirty="0" smtClean="0"/>
              <a:t>Standard </a:t>
            </a:r>
          </a:p>
          <a:p>
            <a:pPr lvl="1"/>
            <a:r>
              <a:rPr lang="en-IE" dirty="0" smtClean="0"/>
              <a:t>Stage 1&amp;2 recognised as a real stage </a:t>
            </a:r>
          </a:p>
          <a:p>
            <a:pPr lvl="1"/>
            <a:r>
              <a:rPr lang="en-IE" dirty="0" smtClean="0"/>
              <a:t>Flow chart rearranged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20000"/>
          </a:xfrm>
        </p:spPr>
        <p:txBody>
          <a:bodyPr>
            <a:normAutofit fontScale="90000"/>
          </a:bodyPr>
          <a:lstStyle/>
          <a:p>
            <a:r>
              <a:rPr lang="en-IE" dirty="0" smtClean="0"/>
              <a:t>Report uploading &amp; completion</a:t>
            </a:r>
            <a:endParaRPr lang="en-IE" dirty="0"/>
          </a:p>
        </p:txBody>
      </p:sp>
      <p:pic>
        <p:nvPicPr>
          <p:cNvPr id="4" name="Picture 3" descr="FlowChart2ndHalfAdds.png"/>
          <p:cNvPicPr>
            <a:picLocks noChangeAspect="1"/>
          </p:cNvPicPr>
          <p:nvPr/>
        </p:nvPicPr>
        <p:blipFill>
          <a:blip r:embed="rId3"/>
          <a:stretch>
            <a:fillRect/>
          </a:stretch>
        </p:blipFill>
        <p:spPr>
          <a:xfrm>
            <a:off x="500034" y="1071546"/>
            <a:ext cx="8072494" cy="502946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643998" cy="720000"/>
          </a:xfrm>
        </p:spPr>
        <p:txBody>
          <a:bodyPr>
            <a:normAutofit fontScale="90000"/>
          </a:bodyPr>
          <a:lstStyle/>
          <a:p>
            <a:r>
              <a:rPr lang="en-IE" dirty="0" smtClean="0"/>
              <a:t>Update on latest standard &amp; guidelines</a:t>
            </a:r>
            <a:endParaRPr lang="en-IE" dirty="0"/>
          </a:p>
        </p:txBody>
      </p:sp>
      <p:sp>
        <p:nvSpPr>
          <p:cNvPr id="3" name="Content Placeholder 2"/>
          <p:cNvSpPr>
            <a:spLocks noGrp="1"/>
          </p:cNvSpPr>
          <p:nvPr>
            <p:ph idx="1"/>
          </p:nvPr>
        </p:nvSpPr>
        <p:spPr>
          <a:xfrm>
            <a:off x="500034" y="1803383"/>
            <a:ext cx="8229600" cy="3840195"/>
          </a:xfrm>
        </p:spPr>
        <p:txBody>
          <a:bodyPr>
            <a:normAutofit/>
          </a:bodyPr>
          <a:lstStyle/>
          <a:p>
            <a:r>
              <a:rPr lang="en-IE" dirty="0" smtClean="0"/>
              <a:t>Guidelines </a:t>
            </a:r>
          </a:p>
          <a:p>
            <a:pPr lvl="1"/>
            <a:r>
              <a:rPr lang="en-IE" dirty="0" smtClean="0"/>
              <a:t>Methodology rearranged  </a:t>
            </a:r>
          </a:p>
          <a:p>
            <a:pPr lvl="1"/>
            <a:r>
              <a:rPr lang="en-IE" dirty="0" smtClean="0"/>
              <a:t>Pre-stage 3 procedure clarified </a:t>
            </a:r>
          </a:p>
          <a:p>
            <a:pPr lvl="1"/>
            <a:r>
              <a:rPr lang="en-IE" dirty="0" smtClean="0"/>
              <a:t>Stage F described </a:t>
            </a:r>
          </a:p>
          <a:p>
            <a:pPr lvl="1"/>
            <a:r>
              <a:rPr lang="en-IE" dirty="0" smtClean="0"/>
              <a:t>New sample audits in appendices</a:t>
            </a:r>
          </a:p>
          <a:p>
            <a:pPr lvl="2"/>
            <a:r>
              <a:rPr lang="en-IE" dirty="0" smtClean="0"/>
              <a:t>Stage F part 1 </a:t>
            </a:r>
          </a:p>
          <a:p>
            <a:pPr lvl="2"/>
            <a:r>
              <a:rPr lang="en-IE" dirty="0" smtClean="0"/>
              <a:t>Typical design stage</a:t>
            </a:r>
            <a:endParaRPr lang="en-I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54032"/>
          </a:xfrm>
        </p:spPr>
        <p:txBody>
          <a:bodyPr>
            <a:normAutofit fontScale="90000"/>
          </a:bodyPr>
          <a:lstStyle/>
          <a:p>
            <a:r>
              <a:rPr lang="en-IE" dirty="0" smtClean="0"/>
              <a:t>Stage F</a:t>
            </a:r>
            <a:endParaRPr lang="en-IE" dirty="0"/>
          </a:p>
        </p:txBody>
      </p:sp>
      <p:sp>
        <p:nvSpPr>
          <p:cNvPr id="3" name="Content Placeholder 2"/>
          <p:cNvSpPr>
            <a:spLocks noGrp="1"/>
          </p:cNvSpPr>
          <p:nvPr>
            <p:ph idx="1"/>
          </p:nvPr>
        </p:nvSpPr>
        <p:spPr>
          <a:xfrm>
            <a:off x="457200" y="1000108"/>
            <a:ext cx="8229600" cy="5126055"/>
          </a:xfrm>
        </p:spPr>
        <p:txBody>
          <a:bodyPr>
            <a:normAutofit lnSpcReduction="10000"/>
          </a:bodyPr>
          <a:lstStyle/>
          <a:p>
            <a:r>
              <a:rPr lang="en-IE" dirty="0" smtClean="0"/>
              <a:t>Method much the same as any design stage</a:t>
            </a:r>
          </a:p>
          <a:p>
            <a:pPr lvl="1"/>
            <a:r>
              <a:rPr lang="en-IE" dirty="0" smtClean="0"/>
              <a:t>Look at drawings, note potential problems, discuss </a:t>
            </a:r>
          </a:p>
          <a:p>
            <a:pPr lvl="1"/>
            <a:r>
              <a:rPr lang="en-IE" dirty="0" smtClean="0"/>
              <a:t>Do all this for each option</a:t>
            </a:r>
          </a:p>
          <a:p>
            <a:r>
              <a:rPr lang="en-IE" dirty="0" smtClean="0"/>
              <a:t>Report very different -  2 Reports</a:t>
            </a:r>
          </a:p>
          <a:p>
            <a:pPr lvl="1"/>
            <a:r>
              <a:rPr lang="en-IE" dirty="0" smtClean="0"/>
              <a:t>Stage F1 report is comparison of options </a:t>
            </a:r>
          </a:p>
          <a:p>
            <a:pPr lvl="1"/>
            <a:r>
              <a:rPr lang="en-IE" dirty="0" smtClean="0"/>
              <a:t>Stage F2 is usual Problem/Recommendation format, done after Option Selection, on only the Preferred Route </a:t>
            </a:r>
          </a:p>
          <a:p>
            <a:pPr lvl="1"/>
            <a:r>
              <a:rPr lang="en-IE" dirty="0" smtClean="0"/>
              <a:t>Stage F is not complete till both reports done &amp; uploaded</a:t>
            </a:r>
            <a:endParaRPr lang="en-I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IE" dirty="0" smtClean="0"/>
              <a:t>Stage F1 Report</a:t>
            </a:r>
            <a:endParaRPr lang="en-IE" dirty="0"/>
          </a:p>
        </p:txBody>
      </p:sp>
      <p:sp>
        <p:nvSpPr>
          <p:cNvPr id="3" name="Content Placeholder 2"/>
          <p:cNvSpPr>
            <a:spLocks noGrp="1"/>
          </p:cNvSpPr>
          <p:nvPr>
            <p:ph idx="1"/>
          </p:nvPr>
        </p:nvSpPr>
        <p:spPr>
          <a:xfrm>
            <a:off x="457200" y="1142984"/>
            <a:ext cx="8401080" cy="4983179"/>
          </a:xfrm>
        </p:spPr>
        <p:txBody>
          <a:bodyPr>
            <a:normAutofit/>
          </a:bodyPr>
          <a:lstStyle/>
          <a:p>
            <a:r>
              <a:rPr lang="en-IE" dirty="0" smtClean="0"/>
              <a:t>For each option list the potential problems</a:t>
            </a:r>
          </a:p>
          <a:p>
            <a:r>
              <a:rPr lang="en-IE" dirty="0" smtClean="0"/>
              <a:t>No recommendations</a:t>
            </a:r>
          </a:p>
          <a:p>
            <a:r>
              <a:rPr lang="en-IE" dirty="0" smtClean="0"/>
              <a:t>Same problems might arise in several options </a:t>
            </a:r>
          </a:p>
          <a:p>
            <a:r>
              <a:rPr lang="en-IE" dirty="0" smtClean="0"/>
              <a:t>Summarise the problems over all the options</a:t>
            </a:r>
          </a:p>
          <a:p>
            <a:r>
              <a:rPr lang="en-IE" dirty="0" smtClean="0"/>
              <a:t>Compare options and problems</a:t>
            </a:r>
          </a:p>
          <a:p>
            <a:pPr lvl="1"/>
            <a:r>
              <a:rPr lang="en-IE" dirty="0" smtClean="0"/>
              <a:t>using a table helps</a:t>
            </a:r>
          </a:p>
          <a:p>
            <a:pPr lvl="1"/>
            <a:r>
              <a:rPr lang="en-IE" dirty="0" smtClean="0"/>
              <a:t>giving weighting to each problem type might help</a:t>
            </a:r>
          </a:p>
          <a:p>
            <a:r>
              <a:rPr lang="en-IE" dirty="0" smtClean="0"/>
              <a:t>List options in order of preference</a:t>
            </a:r>
            <a:endParaRPr lang="en-I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IE" cap="none" dirty="0" smtClean="0"/>
              <a:t>Sample reports</a:t>
            </a:r>
            <a:endParaRPr lang="en-IE" cap="none" dirty="0"/>
          </a:p>
        </p:txBody>
      </p:sp>
      <p:sp>
        <p:nvSpPr>
          <p:cNvPr id="3" name="Text Placeholder 2"/>
          <p:cNvSpPr>
            <a:spLocks noGrp="1"/>
          </p:cNvSpPr>
          <p:nvPr>
            <p:ph type="body" idx="1"/>
          </p:nvPr>
        </p:nvSpPr>
        <p:spPr/>
        <p:txBody>
          <a:bodyPr/>
          <a:lstStyle/>
          <a:p>
            <a:endParaRPr lang="en-I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571504"/>
          </a:xfrm>
        </p:spPr>
        <p:txBody>
          <a:bodyPr>
            <a:normAutofit fontScale="90000"/>
          </a:bodyPr>
          <a:lstStyle/>
          <a:p>
            <a:r>
              <a:rPr lang="en-IE" dirty="0" smtClean="0"/>
              <a:t>Sample Stage F1 report</a:t>
            </a:r>
            <a:endParaRPr lang="en-IE" dirty="0"/>
          </a:p>
        </p:txBody>
      </p:sp>
      <p:pic>
        <p:nvPicPr>
          <p:cNvPr id="4098" name="Picture 2"/>
          <p:cNvPicPr>
            <a:picLocks noChangeAspect="1" noChangeArrowheads="1"/>
          </p:cNvPicPr>
          <p:nvPr/>
        </p:nvPicPr>
        <p:blipFill>
          <a:blip r:embed="rId3"/>
          <a:srcRect/>
          <a:stretch>
            <a:fillRect/>
          </a:stretch>
        </p:blipFill>
        <p:spPr bwMode="auto">
          <a:xfrm>
            <a:off x="285720" y="1785926"/>
            <a:ext cx="8608255" cy="3571890"/>
          </a:xfrm>
          <a:prstGeom prst="rect">
            <a:avLst/>
          </a:prstGeom>
          <a:noFill/>
          <a:ln w="9525">
            <a:noFill/>
            <a:miter lim="800000"/>
            <a:headEnd/>
            <a:tailEnd/>
          </a:ln>
          <a:effectLst/>
        </p:spPr>
      </p:pic>
      <p:sp>
        <p:nvSpPr>
          <p:cNvPr id="7" name="Content Placeholder 2"/>
          <p:cNvSpPr txBox="1">
            <a:spLocks/>
          </p:cNvSpPr>
          <p:nvPr/>
        </p:nvSpPr>
        <p:spPr>
          <a:xfrm>
            <a:off x="500034" y="928670"/>
            <a:ext cx="8229600" cy="68579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E" sz="3200" b="1" i="0" u="none" strike="noStrike" kern="1200" cap="none" spc="0" normalizeH="0" baseline="0" noProof="0" dirty="0" smtClean="0">
                <a:ln>
                  <a:noFill/>
                </a:ln>
                <a:solidFill>
                  <a:srgbClr val="002060"/>
                </a:solidFill>
                <a:effectLst/>
                <a:uLnTx/>
                <a:uFillTx/>
                <a:latin typeface="+mn-lt"/>
                <a:ea typeface="+mn-ea"/>
                <a:cs typeface="+mn-cs"/>
              </a:rPr>
              <a:t>Problem</a:t>
            </a:r>
            <a:r>
              <a:rPr kumimoji="0" lang="en-IE" sz="3200" b="1" i="0" u="none" strike="noStrike" kern="1200" cap="none" spc="0" normalizeH="0" noProof="0" dirty="0" smtClean="0">
                <a:ln>
                  <a:noFill/>
                </a:ln>
                <a:solidFill>
                  <a:srgbClr val="002060"/>
                </a:solidFill>
                <a:effectLst/>
                <a:uLnTx/>
                <a:uFillTx/>
                <a:latin typeface="+mn-lt"/>
                <a:ea typeface="+mn-ea"/>
                <a:cs typeface="+mn-cs"/>
              </a:rPr>
              <a:t> only.  No r</a:t>
            </a:r>
            <a:r>
              <a:rPr kumimoji="0" lang="en-IE" sz="3200" b="1" i="0" u="none" strike="noStrike" kern="1200" cap="none" spc="0" normalizeH="0" baseline="0" noProof="0" dirty="0" smtClean="0">
                <a:ln>
                  <a:noFill/>
                </a:ln>
                <a:solidFill>
                  <a:srgbClr val="002060"/>
                </a:solidFill>
                <a:effectLst/>
                <a:uLnTx/>
                <a:uFillTx/>
                <a:latin typeface="+mn-lt"/>
                <a:ea typeface="+mn-ea"/>
                <a:cs typeface="+mn-cs"/>
              </a:rPr>
              <a:t>ecommendation</a:t>
            </a:r>
            <a:endParaRPr kumimoji="0" lang="en-IE" sz="3200" b="1" i="0" u="none" strike="noStrike" kern="1200" cap="none" spc="0" normalizeH="0" baseline="0" noProof="0" dirty="0">
              <a:ln>
                <a:noFill/>
              </a:ln>
              <a:solidFill>
                <a:srgbClr val="002060"/>
              </a:solidFill>
              <a:effectLst/>
              <a:uLnTx/>
              <a:uFillTx/>
              <a:latin typeface="+mn-lt"/>
              <a:ea typeface="+mn-ea"/>
              <a:cs typeface="+mn-cs"/>
            </a:endParaRPr>
          </a:p>
        </p:txBody>
      </p:sp>
      <p:sp>
        <p:nvSpPr>
          <p:cNvPr id="5" name="Content Placeholder 2"/>
          <p:cNvSpPr txBox="1">
            <a:spLocks/>
          </p:cNvSpPr>
          <p:nvPr/>
        </p:nvSpPr>
        <p:spPr>
          <a:xfrm>
            <a:off x="571472" y="5214950"/>
            <a:ext cx="8229600" cy="542916"/>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E" sz="3200" b="1" i="0" u="none" strike="noStrike" kern="1200" cap="none" spc="0" normalizeH="0" noProof="0" dirty="0" smtClean="0">
                <a:ln>
                  <a:noFill/>
                </a:ln>
                <a:solidFill>
                  <a:srgbClr val="002060"/>
                </a:solidFill>
                <a:effectLst/>
                <a:uLnTx/>
                <a:uFillTx/>
                <a:latin typeface="+mn-lt"/>
                <a:ea typeface="+mn-ea"/>
                <a:cs typeface="+mn-cs"/>
              </a:rPr>
              <a:t>No Feedback Form needed</a:t>
            </a:r>
            <a:endParaRPr kumimoji="0" lang="en-IE" sz="32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571504"/>
          </a:xfrm>
        </p:spPr>
        <p:txBody>
          <a:bodyPr>
            <a:normAutofit fontScale="90000"/>
          </a:bodyPr>
          <a:lstStyle/>
          <a:p>
            <a:r>
              <a:rPr lang="en-IE" dirty="0" smtClean="0"/>
              <a:t>Sample Stage F1 report</a:t>
            </a:r>
            <a:endParaRPr lang="en-IE" dirty="0"/>
          </a:p>
        </p:txBody>
      </p:sp>
      <p:pic>
        <p:nvPicPr>
          <p:cNvPr id="3" name="Picture 2"/>
          <p:cNvPicPr>
            <a:picLocks noChangeAspect="1" noChangeArrowheads="1"/>
          </p:cNvPicPr>
          <p:nvPr/>
        </p:nvPicPr>
        <p:blipFill>
          <a:blip r:embed="rId3"/>
          <a:srcRect/>
          <a:stretch>
            <a:fillRect/>
          </a:stretch>
        </p:blipFill>
        <p:spPr bwMode="auto">
          <a:xfrm>
            <a:off x="214282" y="2143116"/>
            <a:ext cx="8358727" cy="1571627"/>
          </a:xfrm>
          <a:prstGeom prst="rect">
            <a:avLst/>
          </a:prstGeom>
          <a:noFill/>
          <a:ln w="9525">
            <a:noFill/>
            <a:miter lim="800000"/>
            <a:headEnd/>
            <a:tailEnd/>
          </a:ln>
          <a:effectLst/>
        </p:spPr>
      </p:pic>
      <p:pic>
        <p:nvPicPr>
          <p:cNvPr id="4" name="Picture 3"/>
          <p:cNvPicPr>
            <a:picLocks noChangeAspect="1" noChangeArrowheads="1"/>
          </p:cNvPicPr>
          <p:nvPr/>
        </p:nvPicPr>
        <p:blipFill>
          <a:blip r:embed="rId4"/>
          <a:srcRect/>
          <a:stretch>
            <a:fillRect/>
          </a:stretch>
        </p:blipFill>
        <p:spPr bwMode="auto">
          <a:xfrm>
            <a:off x="428596" y="4500570"/>
            <a:ext cx="7974552" cy="1571627"/>
          </a:xfrm>
          <a:prstGeom prst="rect">
            <a:avLst/>
          </a:prstGeom>
          <a:noFill/>
          <a:ln w="9525">
            <a:noFill/>
            <a:miter lim="800000"/>
            <a:headEnd/>
            <a:tailEnd/>
          </a:ln>
          <a:effectLst/>
        </p:spPr>
      </p:pic>
      <p:sp>
        <p:nvSpPr>
          <p:cNvPr id="7" name="Content Placeholder 2"/>
          <p:cNvSpPr txBox="1">
            <a:spLocks/>
          </p:cNvSpPr>
          <p:nvPr/>
        </p:nvSpPr>
        <p:spPr>
          <a:xfrm>
            <a:off x="500034" y="1000108"/>
            <a:ext cx="8015286" cy="92869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E" sz="3200" b="1" i="0" u="none" strike="noStrike" kern="1200" cap="none" spc="0" normalizeH="0" baseline="0" noProof="0" dirty="0" smtClean="0">
                <a:ln>
                  <a:noFill/>
                </a:ln>
                <a:solidFill>
                  <a:srgbClr val="002060"/>
                </a:solidFill>
                <a:effectLst/>
                <a:uLnTx/>
                <a:uFillTx/>
                <a:latin typeface="+mn-lt"/>
                <a:ea typeface="+mn-ea"/>
                <a:cs typeface="+mn-cs"/>
              </a:rPr>
              <a:t>Variations in text in introduction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IE" sz="3200" b="1" dirty="0" smtClean="0">
                <a:solidFill>
                  <a:srgbClr val="002060"/>
                </a:solidFill>
              </a:rPr>
              <a:t>Stage F:</a:t>
            </a:r>
            <a:endParaRPr kumimoji="0" lang="en-IE" sz="3200" b="1" i="0" u="none" strike="noStrike" kern="1200" cap="none" spc="0" normalizeH="0" baseline="0" noProof="0" dirty="0">
              <a:ln>
                <a:noFill/>
              </a:ln>
              <a:solidFill>
                <a:srgbClr val="002060"/>
              </a:solidFill>
              <a:effectLst/>
              <a:uLnTx/>
              <a:uFillTx/>
              <a:latin typeface="+mn-lt"/>
              <a:ea typeface="+mn-ea"/>
              <a:cs typeface="+mn-cs"/>
            </a:endParaRPr>
          </a:p>
        </p:txBody>
      </p:sp>
      <p:sp>
        <p:nvSpPr>
          <p:cNvPr id="8" name="Content Placeholder 2"/>
          <p:cNvSpPr txBox="1">
            <a:spLocks/>
          </p:cNvSpPr>
          <p:nvPr/>
        </p:nvSpPr>
        <p:spPr>
          <a:xfrm>
            <a:off x="500034" y="3929066"/>
            <a:ext cx="7872410" cy="57150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IE" sz="3200" b="1" dirty="0" smtClean="0">
                <a:solidFill>
                  <a:srgbClr val="002060"/>
                </a:solidFill>
              </a:rPr>
              <a:t>Other stages:</a:t>
            </a:r>
            <a:endParaRPr kumimoji="0" lang="en-IE" sz="32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571504"/>
          </a:xfrm>
        </p:spPr>
        <p:txBody>
          <a:bodyPr>
            <a:normAutofit fontScale="90000"/>
          </a:bodyPr>
          <a:lstStyle/>
          <a:p>
            <a:r>
              <a:rPr lang="en-IE" dirty="0" smtClean="0"/>
              <a:t>Sample Stage F1 report</a:t>
            </a:r>
            <a:endParaRPr lang="en-IE" dirty="0"/>
          </a:p>
        </p:txBody>
      </p:sp>
      <p:pic>
        <p:nvPicPr>
          <p:cNvPr id="1026" name="Picture 2"/>
          <p:cNvPicPr>
            <a:picLocks noChangeAspect="1" noChangeArrowheads="1"/>
          </p:cNvPicPr>
          <p:nvPr/>
        </p:nvPicPr>
        <p:blipFill>
          <a:blip r:embed="rId3"/>
          <a:srcRect/>
          <a:stretch>
            <a:fillRect/>
          </a:stretch>
        </p:blipFill>
        <p:spPr bwMode="auto">
          <a:xfrm>
            <a:off x="428596" y="1000108"/>
            <a:ext cx="6581775" cy="27813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4714876" y="3857628"/>
            <a:ext cx="3676650" cy="239077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Sample design stage audit report</a:t>
            </a:r>
            <a:endParaRPr lang="en-IE" dirty="0"/>
          </a:p>
        </p:txBody>
      </p:sp>
      <p:pic>
        <p:nvPicPr>
          <p:cNvPr id="2050" name="Picture 2"/>
          <p:cNvPicPr>
            <a:picLocks noChangeAspect="1" noChangeArrowheads="1"/>
          </p:cNvPicPr>
          <p:nvPr/>
        </p:nvPicPr>
        <p:blipFill>
          <a:blip r:embed="rId3"/>
          <a:srcRect/>
          <a:stretch>
            <a:fillRect/>
          </a:stretch>
        </p:blipFill>
        <p:spPr bwMode="auto">
          <a:xfrm>
            <a:off x="857224" y="1928802"/>
            <a:ext cx="7096125" cy="4305298"/>
          </a:xfrm>
          <a:prstGeom prst="rect">
            <a:avLst/>
          </a:prstGeom>
          <a:noFill/>
          <a:ln w="9525">
            <a:noFill/>
            <a:miter lim="800000"/>
            <a:headEnd/>
            <a:tailEnd/>
          </a:ln>
          <a:effectLst/>
        </p:spPr>
      </p:pic>
      <p:sp>
        <p:nvSpPr>
          <p:cNvPr id="4" name="Content Placeholder 2"/>
          <p:cNvSpPr txBox="1">
            <a:spLocks/>
          </p:cNvSpPr>
          <p:nvPr/>
        </p:nvSpPr>
        <p:spPr>
          <a:xfrm>
            <a:off x="500034" y="1142984"/>
            <a:ext cx="8015286" cy="500066"/>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E" sz="3200" b="1" i="0" u="none" strike="noStrike" kern="1200" cap="none" spc="0" normalizeH="0" baseline="0" noProof="0" dirty="0" smtClean="0">
                <a:ln>
                  <a:noFill/>
                </a:ln>
                <a:solidFill>
                  <a:srgbClr val="002060"/>
                </a:solidFill>
                <a:effectLst/>
                <a:uLnTx/>
                <a:uFillTx/>
                <a:latin typeface="+mn-lt"/>
                <a:ea typeface="+mn-ea"/>
                <a:cs typeface="+mn-cs"/>
              </a:rPr>
              <a:t>Photos &amp; drawings to help identification</a:t>
            </a:r>
            <a:endParaRPr kumimoji="0" lang="en-IE" sz="32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532000" cy="756000"/>
          </a:xfrm>
        </p:spPr>
        <p:txBody>
          <a:bodyPr>
            <a:normAutofit fontScale="90000"/>
          </a:bodyPr>
          <a:lstStyle/>
          <a:p>
            <a:r>
              <a:rPr lang="en-IE" dirty="0" smtClean="0"/>
              <a:t>17 years of Road Safety Audit</a:t>
            </a:r>
            <a:endParaRPr lang="en-IE" dirty="0"/>
          </a:p>
        </p:txBody>
      </p:sp>
      <p:sp>
        <p:nvSpPr>
          <p:cNvPr id="3" name="Content Placeholder 2"/>
          <p:cNvSpPr>
            <a:spLocks noGrp="1"/>
          </p:cNvSpPr>
          <p:nvPr>
            <p:ph idx="1"/>
          </p:nvPr>
        </p:nvSpPr>
        <p:spPr>
          <a:xfrm>
            <a:off x="457200" y="2928934"/>
            <a:ext cx="8229600" cy="2357455"/>
          </a:xfrm>
          <a:solidFill>
            <a:srgbClr val="0070C0"/>
          </a:solidFill>
        </p:spPr>
        <p:txBody>
          <a:bodyPr/>
          <a:lstStyle/>
          <a:p>
            <a:pPr algn="ctr"/>
            <a:r>
              <a:rPr lang="en-IE" dirty="0" smtClean="0">
                <a:solidFill>
                  <a:schemeClr val="bg1"/>
                </a:solidFill>
              </a:rPr>
              <a:t>Latest statistics</a:t>
            </a:r>
          </a:p>
          <a:p>
            <a:pPr algn="ctr"/>
            <a:r>
              <a:rPr lang="en-IE" dirty="0" smtClean="0">
                <a:solidFill>
                  <a:schemeClr val="bg1"/>
                </a:solidFill>
              </a:rPr>
              <a:t>Updates on the standard &amp; guidelines </a:t>
            </a:r>
          </a:p>
          <a:p>
            <a:pPr algn="ctr"/>
            <a:r>
              <a:rPr lang="en-IE" dirty="0" smtClean="0">
                <a:solidFill>
                  <a:schemeClr val="bg1"/>
                </a:solidFill>
              </a:rPr>
              <a:t>Sample reports </a:t>
            </a:r>
          </a:p>
          <a:p>
            <a:pPr algn="ctr"/>
            <a:r>
              <a:rPr lang="en-IE" dirty="0" smtClean="0">
                <a:solidFill>
                  <a:schemeClr val="bg1"/>
                </a:solidFill>
              </a:rPr>
              <a:t>FAQ</a:t>
            </a:r>
          </a:p>
          <a:p>
            <a:pPr algn="ctr"/>
            <a:endParaRPr lang="en-IE"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Sample design stage audit report</a:t>
            </a:r>
            <a:endParaRPr lang="en-IE" dirty="0"/>
          </a:p>
        </p:txBody>
      </p:sp>
      <p:sp>
        <p:nvSpPr>
          <p:cNvPr id="3" name="Content Placeholder 2"/>
          <p:cNvSpPr>
            <a:spLocks noGrp="1"/>
          </p:cNvSpPr>
          <p:nvPr>
            <p:ph idx="1"/>
          </p:nvPr>
        </p:nvSpPr>
        <p:spPr>
          <a:xfrm>
            <a:off x="428596" y="1357298"/>
            <a:ext cx="8229600" cy="1428760"/>
          </a:xfrm>
        </p:spPr>
        <p:txBody>
          <a:bodyPr>
            <a:normAutofit fontScale="92500" lnSpcReduction="10000"/>
          </a:bodyPr>
          <a:lstStyle/>
          <a:p>
            <a:r>
              <a:rPr lang="en-IE" dirty="0" smtClean="0"/>
              <a:t>Recommendations not too prescriptive </a:t>
            </a:r>
          </a:p>
          <a:p>
            <a:r>
              <a:rPr lang="en-IE" dirty="0" smtClean="0"/>
              <a:t>Describe the problem well &amp; let the designer do the design </a:t>
            </a:r>
          </a:p>
          <a:p>
            <a:endParaRPr lang="en-IE" dirty="0"/>
          </a:p>
        </p:txBody>
      </p:sp>
      <p:pic>
        <p:nvPicPr>
          <p:cNvPr id="3074" name="Picture 2"/>
          <p:cNvPicPr>
            <a:picLocks noChangeAspect="1" noChangeArrowheads="1"/>
          </p:cNvPicPr>
          <p:nvPr/>
        </p:nvPicPr>
        <p:blipFill>
          <a:blip r:embed="rId3"/>
          <a:srcRect l="5468" r="4687"/>
          <a:stretch>
            <a:fillRect/>
          </a:stretch>
        </p:blipFill>
        <p:spPr bwMode="auto">
          <a:xfrm>
            <a:off x="285720" y="3214686"/>
            <a:ext cx="8643966" cy="1928826"/>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IE" dirty="0" smtClean="0"/>
              <a:t>FAQ</a:t>
            </a:r>
            <a:endParaRPr lang="en-IE" dirty="0"/>
          </a:p>
        </p:txBody>
      </p:sp>
      <p:sp>
        <p:nvSpPr>
          <p:cNvPr id="3" name="Text Placeholder 2"/>
          <p:cNvSpPr>
            <a:spLocks noGrp="1"/>
          </p:cNvSpPr>
          <p:nvPr>
            <p:ph type="body" idx="1"/>
          </p:nvPr>
        </p:nvSpPr>
        <p:spPr/>
        <p:txBody>
          <a:bodyPr/>
          <a:lstStyle/>
          <a:p>
            <a:endParaRPr lang="en-I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Need for audit</a:t>
            </a:r>
            <a:endParaRPr lang="en-IE" dirty="0"/>
          </a:p>
        </p:txBody>
      </p:sp>
      <p:sp>
        <p:nvSpPr>
          <p:cNvPr id="3" name="Content Placeholder 2"/>
          <p:cNvSpPr>
            <a:spLocks noGrp="1"/>
          </p:cNvSpPr>
          <p:nvPr>
            <p:ph idx="1"/>
          </p:nvPr>
        </p:nvSpPr>
        <p:spPr>
          <a:xfrm>
            <a:off x="457200" y="1285860"/>
            <a:ext cx="5043494" cy="4929222"/>
          </a:xfrm>
        </p:spPr>
        <p:txBody>
          <a:bodyPr>
            <a:normAutofit lnSpcReduction="10000"/>
          </a:bodyPr>
          <a:lstStyle/>
          <a:p>
            <a:r>
              <a:rPr lang="en-IE" dirty="0" smtClean="0"/>
              <a:t>ALWAYS  consult </a:t>
            </a:r>
          </a:p>
          <a:p>
            <a:pPr>
              <a:spcBef>
                <a:spcPts val="0"/>
              </a:spcBef>
            </a:pPr>
            <a:r>
              <a:rPr lang="en-IE" dirty="0" smtClean="0"/>
              <a:t>	GE-STY-01024 Appendix A </a:t>
            </a:r>
          </a:p>
          <a:p>
            <a:r>
              <a:rPr lang="en-IE" dirty="0" smtClean="0"/>
              <a:t>Not an exhaustive list, so consult with safety section if you’re still not sure </a:t>
            </a:r>
          </a:p>
          <a:p>
            <a:r>
              <a:rPr lang="en-IE" dirty="0" smtClean="0"/>
              <a:t>As with any standard, a departure request is always a possibility </a:t>
            </a:r>
          </a:p>
          <a:p>
            <a:r>
              <a:rPr lang="en-IE" dirty="0" smtClean="0"/>
              <a:t>No proposed work, no audit needed  </a:t>
            </a:r>
            <a:endParaRPr lang="en-IE" dirty="0"/>
          </a:p>
        </p:txBody>
      </p:sp>
      <p:pic>
        <p:nvPicPr>
          <p:cNvPr id="2050" name="Picture 2"/>
          <p:cNvPicPr>
            <a:picLocks noChangeAspect="1" noChangeArrowheads="1"/>
          </p:cNvPicPr>
          <p:nvPr/>
        </p:nvPicPr>
        <p:blipFill>
          <a:blip r:embed="rId3"/>
          <a:srcRect/>
          <a:stretch>
            <a:fillRect/>
          </a:stretch>
        </p:blipFill>
        <p:spPr bwMode="auto">
          <a:xfrm>
            <a:off x="5572132" y="1214422"/>
            <a:ext cx="3143250" cy="4786346"/>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Scope of the audit</a:t>
            </a:r>
            <a:endParaRPr lang="en-IE" dirty="0"/>
          </a:p>
        </p:txBody>
      </p:sp>
      <p:sp>
        <p:nvSpPr>
          <p:cNvPr id="3" name="Content Placeholder 2"/>
          <p:cNvSpPr>
            <a:spLocks noGrp="1"/>
          </p:cNvSpPr>
          <p:nvPr>
            <p:ph idx="1"/>
          </p:nvPr>
        </p:nvSpPr>
        <p:spPr>
          <a:xfrm>
            <a:off x="457200" y="1357298"/>
            <a:ext cx="8229600" cy="4768865"/>
          </a:xfrm>
        </p:spPr>
        <p:txBody>
          <a:bodyPr/>
          <a:lstStyle/>
          <a:p>
            <a:r>
              <a:rPr lang="en-IE" dirty="0" smtClean="0"/>
              <a:t>Difficult to set down definitively in standard</a:t>
            </a:r>
          </a:p>
          <a:p>
            <a:r>
              <a:rPr lang="en-IE" dirty="0" smtClean="0"/>
              <a:t>Cannot be described geographically </a:t>
            </a:r>
          </a:p>
          <a:p>
            <a:r>
              <a:rPr lang="en-IE" dirty="0" smtClean="0"/>
              <a:t>Anything inside works or in surrounding area that could be influenced by the effects of the scheme </a:t>
            </a:r>
          </a:p>
          <a:p>
            <a:r>
              <a:rPr lang="en-IE" dirty="0" smtClean="0"/>
              <a:t>For example….</a:t>
            </a:r>
          </a:p>
          <a:p>
            <a:pPr lvl="1"/>
            <a:r>
              <a:rPr lang="en-IE" dirty="0" smtClean="0"/>
              <a:t>existing bend definition beyond scheme </a:t>
            </a:r>
          </a:p>
          <a:p>
            <a:pPr lvl="1"/>
            <a:r>
              <a:rPr lang="en-IE" dirty="0" smtClean="0"/>
              <a:t>existing hazards where risk might increase</a:t>
            </a:r>
            <a:endParaRPr lang="en-I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Always use most recent standard </a:t>
            </a:r>
            <a:endParaRPr lang="en-IE" dirty="0"/>
          </a:p>
        </p:txBody>
      </p:sp>
      <p:sp>
        <p:nvSpPr>
          <p:cNvPr id="3" name="Content Placeholder 2"/>
          <p:cNvSpPr>
            <a:spLocks noGrp="1"/>
          </p:cNvSpPr>
          <p:nvPr>
            <p:ph idx="1"/>
          </p:nvPr>
        </p:nvSpPr>
        <p:spPr/>
        <p:txBody>
          <a:bodyPr/>
          <a:lstStyle/>
          <a:p>
            <a:r>
              <a:rPr lang="en-IE" dirty="0" smtClean="0"/>
              <a:t>Copy current Feedback Form</a:t>
            </a:r>
          </a:p>
          <a:p>
            <a:r>
              <a:rPr lang="en-IE" dirty="0" smtClean="0"/>
              <a:t>Follow current flow chart </a:t>
            </a:r>
          </a:p>
          <a:p>
            <a:r>
              <a:rPr lang="en-IE" dirty="0" smtClean="0"/>
              <a:t>Copy current Audit Team Statement from sample audits</a:t>
            </a:r>
          </a:p>
          <a:p>
            <a:endParaRPr lang="en-I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Comments</a:t>
            </a:r>
            <a:endParaRPr lang="en-IE" dirty="0"/>
          </a:p>
        </p:txBody>
      </p:sp>
      <p:sp>
        <p:nvSpPr>
          <p:cNvPr id="3" name="Content Placeholder 2"/>
          <p:cNvSpPr>
            <a:spLocks noGrp="1"/>
          </p:cNvSpPr>
          <p:nvPr>
            <p:ph idx="1"/>
          </p:nvPr>
        </p:nvSpPr>
        <p:spPr>
          <a:xfrm>
            <a:off x="428596" y="1428737"/>
            <a:ext cx="8229600" cy="4786346"/>
          </a:xfrm>
        </p:spPr>
        <p:txBody>
          <a:bodyPr>
            <a:normAutofit lnSpcReduction="10000"/>
          </a:bodyPr>
          <a:lstStyle/>
          <a:p>
            <a:pPr lvl="0"/>
            <a:r>
              <a:rPr lang="en-IE" dirty="0" smtClean="0"/>
              <a:t>Problems are only items that could, in your opinion, increase the likelihood of a collision</a:t>
            </a:r>
          </a:p>
          <a:p>
            <a:r>
              <a:rPr lang="en-IE" dirty="0" smtClean="0"/>
              <a:t>Things that you consider incorrect, but would not realistically cause a collision as a result of the scheme, should not be included</a:t>
            </a:r>
          </a:p>
          <a:p>
            <a:pPr lvl="1"/>
            <a:r>
              <a:rPr lang="en-IE" dirty="0" smtClean="0"/>
              <a:t>Could be road markings, gradients, kerb height, speed limit….. </a:t>
            </a:r>
          </a:p>
          <a:p>
            <a:r>
              <a:rPr lang="en-IE" dirty="0" smtClean="0"/>
              <a:t>Note these separately in email or letter to the client </a:t>
            </a:r>
          </a:p>
          <a:p>
            <a:r>
              <a:rPr lang="en-IE" dirty="0" smtClean="0"/>
              <a:t>These items will still be recorded in your notes</a:t>
            </a:r>
          </a:p>
          <a:p>
            <a:endParaRPr lang="en-I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143116"/>
            <a:ext cx="6500858" cy="1500198"/>
          </a:xfrm>
        </p:spPr>
        <p:txBody>
          <a:bodyPr/>
          <a:lstStyle/>
          <a:p>
            <a:r>
              <a:rPr lang="en-IE" dirty="0" smtClean="0"/>
              <a:t>Thank you</a:t>
            </a:r>
            <a:endParaRPr lang="en-IE" dirty="0"/>
          </a:p>
        </p:txBody>
      </p:sp>
      <p:sp>
        <p:nvSpPr>
          <p:cNvPr id="3" name="Subtitle 2"/>
          <p:cNvSpPr>
            <a:spLocks noGrp="1"/>
          </p:cNvSpPr>
          <p:nvPr>
            <p:ph type="subTitle" idx="1"/>
          </p:nvPr>
        </p:nvSpPr>
        <p:spPr>
          <a:xfrm>
            <a:off x="1000100" y="4357694"/>
            <a:ext cx="6143668" cy="1538286"/>
          </a:xfrm>
        </p:spPr>
        <p:txBody>
          <a:bodyPr>
            <a:normAutofit fontScale="70000" lnSpcReduction="20000"/>
          </a:bodyPr>
          <a:lstStyle/>
          <a:p>
            <a:pPr algn="r"/>
            <a:r>
              <a:rPr lang="en-IE" dirty="0" smtClean="0"/>
              <a:t>Lucy Curtis</a:t>
            </a:r>
          </a:p>
          <a:p>
            <a:pPr algn="r"/>
            <a:r>
              <a:rPr lang="en-IE" dirty="0" smtClean="0"/>
              <a:t>TII Regional Road Safety Engineer</a:t>
            </a:r>
          </a:p>
          <a:p>
            <a:pPr algn="r"/>
            <a:r>
              <a:rPr lang="en-IE" dirty="0" smtClean="0"/>
              <a:t>Kerry National Road Design Office</a:t>
            </a:r>
          </a:p>
          <a:p>
            <a:pPr algn="r"/>
            <a:r>
              <a:rPr lang="en-IE" dirty="0" smtClean="0"/>
              <a:t>Lcurtis@kerry.nrdo.ie</a:t>
            </a:r>
          </a:p>
          <a:p>
            <a:endParaRPr lang="en-I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IE" cap="none" dirty="0" smtClean="0"/>
              <a:t>Latest statistics</a:t>
            </a:r>
            <a:endParaRPr lang="en-IE" cap="none" dirty="0"/>
          </a:p>
        </p:txBody>
      </p:sp>
      <p:sp>
        <p:nvSpPr>
          <p:cNvPr id="3" name="Text Placeholder 2"/>
          <p:cNvSpPr>
            <a:spLocks noGrp="1"/>
          </p:cNvSpPr>
          <p:nvPr>
            <p:ph type="body" idx="1"/>
          </p:nvPr>
        </p:nvSpPr>
        <p:spPr/>
        <p:txBody>
          <a:bodyPr/>
          <a:lstStyle/>
          <a:p>
            <a:endParaRPr lang="en-I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186766" cy="1214446"/>
          </a:xfrm>
        </p:spPr>
        <p:txBody>
          <a:bodyPr>
            <a:normAutofit fontScale="90000"/>
          </a:bodyPr>
          <a:lstStyle/>
          <a:p>
            <a:r>
              <a:rPr lang="en-IE" dirty="0" smtClean="0"/>
              <a:t>242 Auditors </a:t>
            </a:r>
            <a:br>
              <a:rPr lang="en-IE" dirty="0" smtClean="0"/>
            </a:br>
            <a:r>
              <a:rPr lang="en-IE" dirty="0" smtClean="0"/>
              <a:t>registered on RSAAS since 2010</a:t>
            </a:r>
            <a:endParaRPr lang="en-IE" dirty="0"/>
          </a:p>
        </p:txBody>
      </p:sp>
      <p:graphicFrame>
        <p:nvGraphicFramePr>
          <p:cNvPr id="3" name="Chart 2"/>
          <p:cNvGraphicFramePr/>
          <p:nvPr/>
        </p:nvGraphicFramePr>
        <p:xfrm>
          <a:off x="428596" y="1428736"/>
          <a:ext cx="8143932" cy="478634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p:spPr>
        <p:txBody>
          <a:bodyPr>
            <a:normAutofit fontScale="90000"/>
          </a:bodyPr>
          <a:lstStyle/>
          <a:p>
            <a:r>
              <a:rPr lang="en-IE" dirty="0" smtClean="0"/>
              <a:t>166 Auditors currently active</a:t>
            </a:r>
            <a:endParaRPr lang="en-IE" dirty="0"/>
          </a:p>
        </p:txBody>
      </p:sp>
      <p:graphicFrame>
        <p:nvGraphicFramePr>
          <p:cNvPr id="3" name="Chart 2"/>
          <p:cNvGraphicFramePr/>
          <p:nvPr/>
        </p:nvGraphicFramePr>
        <p:xfrm>
          <a:off x="357158" y="1357298"/>
          <a:ext cx="8001056" cy="478634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720000"/>
          </a:xfrm>
        </p:spPr>
        <p:txBody>
          <a:bodyPr>
            <a:normAutofit fontScale="90000"/>
          </a:bodyPr>
          <a:lstStyle/>
          <a:p>
            <a:r>
              <a:rPr lang="en-IE" dirty="0" smtClean="0"/>
              <a:t>Over 2000 Audits done since 2000</a:t>
            </a:r>
            <a:endParaRPr lang="en-IE" dirty="0"/>
          </a:p>
        </p:txBody>
      </p:sp>
      <p:graphicFrame>
        <p:nvGraphicFramePr>
          <p:cNvPr id="4" name="Chart 3"/>
          <p:cNvGraphicFramePr/>
          <p:nvPr/>
        </p:nvGraphicFramePr>
        <p:xfrm>
          <a:off x="285720" y="1071546"/>
          <a:ext cx="8643998" cy="507209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000"/>
          </a:xfrm>
        </p:spPr>
        <p:txBody>
          <a:bodyPr>
            <a:normAutofit fontScale="90000"/>
          </a:bodyPr>
          <a:lstStyle/>
          <a:p>
            <a:r>
              <a:rPr lang="en-IE" dirty="0" smtClean="0"/>
              <a:t>Completed Audits 2010 - 2017</a:t>
            </a:r>
            <a:endParaRPr lang="en-IE" dirty="0"/>
          </a:p>
        </p:txBody>
      </p:sp>
      <p:graphicFrame>
        <p:nvGraphicFramePr>
          <p:cNvPr id="3" name="Chart 2"/>
          <p:cNvGraphicFramePr/>
          <p:nvPr/>
        </p:nvGraphicFramePr>
        <p:xfrm>
          <a:off x="428596" y="1142984"/>
          <a:ext cx="8143932" cy="507209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IE" cap="none" dirty="0" smtClean="0"/>
              <a:t>Latest standard &amp; guidelines</a:t>
            </a:r>
            <a:endParaRPr lang="en-IE" cap="none" dirty="0"/>
          </a:p>
        </p:txBody>
      </p:sp>
      <p:sp>
        <p:nvSpPr>
          <p:cNvPr id="3" name="Text Placeholder 2"/>
          <p:cNvSpPr>
            <a:spLocks noGrp="1"/>
          </p:cNvSpPr>
          <p:nvPr>
            <p:ph type="body" idx="1"/>
          </p:nvPr>
        </p:nvSpPr>
        <p:spPr/>
        <p:txBody>
          <a:bodyPr/>
          <a:lstStyle/>
          <a:p>
            <a:endParaRPr lang="en-I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643998" cy="720000"/>
          </a:xfrm>
        </p:spPr>
        <p:txBody>
          <a:bodyPr>
            <a:normAutofit fontScale="90000"/>
          </a:bodyPr>
          <a:lstStyle/>
          <a:p>
            <a:r>
              <a:rPr lang="en-IE" dirty="0" smtClean="0"/>
              <a:t>Update on latest standard &amp; guidelines</a:t>
            </a:r>
            <a:endParaRPr lang="en-IE" dirty="0"/>
          </a:p>
        </p:txBody>
      </p:sp>
      <p:sp>
        <p:nvSpPr>
          <p:cNvPr id="3" name="Content Placeholder 2"/>
          <p:cNvSpPr>
            <a:spLocks noGrp="1"/>
          </p:cNvSpPr>
          <p:nvPr>
            <p:ph idx="1"/>
          </p:nvPr>
        </p:nvSpPr>
        <p:spPr>
          <a:xfrm>
            <a:off x="457200" y="1857364"/>
            <a:ext cx="8229600" cy="4268799"/>
          </a:xfrm>
        </p:spPr>
        <p:txBody>
          <a:bodyPr>
            <a:normAutofit/>
          </a:bodyPr>
          <a:lstStyle/>
          <a:p>
            <a:r>
              <a:rPr lang="en-IE" dirty="0" smtClean="0"/>
              <a:t>New name</a:t>
            </a:r>
          </a:p>
          <a:p>
            <a:pPr lvl="1"/>
            <a:r>
              <a:rPr lang="en-IE" dirty="0" smtClean="0"/>
              <a:t>Standard    GE-STY-01024  (previously HD19)</a:t>
            </a:r>
          </a:p>
          <a:p>
            <a:pPr lvl="1"/>
            <a:r>
              <a:rPr lang="en-IE" dirty="0" smtClean="0"/>
              <a:t>Guidelines  GE-STY-01027  (previously HA19) </a:t>
            </a:r>
          </a:p>
          <a:p>
            <a:pPr lvl="1"/>
            <a:r>
              <a:rPr lang="en-IE" dirty="0" smtClean="0"/>
              <a:t>Include date when referencing – Dec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I_forCI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2249</TotalTime>
  <Words>1963</Words>
  <Application>Microsoft Office PowerPoint</Application>
  <PresentationFormat>On-screen Show (4:3)</PresentationFormat>
  <Paragraphs>158</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TII_forCIHT</vt:lpstr>
      <vt:lpstr>Road Safety Audit Update</vt:lpstr>
      <vt:lpstr>17 years of Road Safety Audit</vt:lpstr>
      <vt:lpstr>Latest statistics</vt:lpstr>
      <vt:lpstr>242 Auditors  registered on RSAAS since 2010</vt:lpstr>
      <vt:lpstr>166 Auditors currently active</vt:lpstr>
      <vt:lpstr>Over 2000 Audits done since 2000</vt:lpstr>
      <vt:lpstr>Completed Audits 2010 - 2017</vt:lpstr>
      <vt:lpstr>Latest standard &amp; guidelines</vt:lpstr>
      <vt:lpstr>Update on latest standard &amp; guidelines</vt:lpstr>
      <vt:lpstr>Update on latest standard &amp; guidelines</vt:lpstr>
      <vt:lpstr>Report uploading &amp; completion</vt:lpstr>
      <vt:lpstr>Update on latest standard &amp; guidelines</vt:lpstr>
      <vt:lpstr>Stage F</vt:lpstr>
      <vt:lpstr>Stage F1 Report</vt:lpstr>
      <vt:lpstr>Sample reports</vt:lpstr>
      <vt:lpstr>Sample Stage F1 report</vt:lpstr>
      <vt:lpstr>Sample Stage F1 report</vt:lpstr>
      <vt:lpstr>Sample Stage F1 report</vt:lpstr>
      <vt:lpstr>Sample design stage audit report</vt:lpstr>
      <vt:lpstr>Sample design stage audit report</vt:lpstr>
      <vt:lpstr>FAQ</vt:lpstr>
      <vt:lpstr>Need for audit</vt:lpstr>
      <vt:lpstr>Scope of the audit</vt:lpstr>
      <vt:lpstr>Always use most recent standard </vt:lpstr>
      <vt:lpstr>Comments</vt:lpstr>
      <vt:lpstr>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National Roads</dc:title>
  <dc:creator>lcurtis</dc:creator>
  <cp:lastModifiedBy>lcurtis</cp:lastModifiedBy>
  <cp:revision>246</cp:revision>
  <dcterms:created xsi:type="dcterms:W3CDTF">2018-04-08T08:58:19Z</dcterms:created>
  <dcterms:modified xsi:type="dcterms:W3CDTF">2018-05-14T08:04:35Z</dcterms:modified>
</cp:coreProperties>
</file>