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6" r:id="rId11"/>
    <p:sldId id="269" r:id="rId12"/>
    <p:sldId id="286" r:id="rId13"/>
    <p:sldId id="288" r:id="rId14"/>
    <p:sldId id="289" r:id="rId15"/>
    <p:sldId id="285" r:id="rId16"/>
  </p:sldIdLst>
  <p:sldSz cx="9144000" cy="6858000" type="screen4x3"/>
  <p:notesSz cx="6797675" cy="9926638"/>
  <p:embeddedFontLst>
    <p:embeddedFont>
      <p:font typeface="ＭＳ Ｐゴシック" panose="020B0600070205080204" pitchFamily="34" charset="-128"/>
      <p:regular r:id="rId19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F99"/>
    <a:srgbClr val="00CC00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62027" autoAdjust="0"/>
  </p:normalViewPr>
  <p:slideViewPr>
    <p:cSldViewPr>
      <p:cViewPr>
        <p:scale>
          <a:sx n="94" d="100"/>
          <a:sy n="94" d="100"/>
        </p:scale>
        <p:origin x="-462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notesViewPr>
    <p:cSldViewPr>
      <p:cViewPr>
        <p:scale>
          <a:sx n="150" d="100"/>
          <a:sy n="150" d="100"/>
        </p:scale>
        <p:origin x="-840" y="-7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97BC7-A53C-4217-92FE-0AEA5DE99664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38746-210E-42B9-9E93-4A64C57E0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299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53DC2D-6B9F-460D-A37F-75836D8EB2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131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28D50-D0F5-4DF9-A80A-AFD2F5425E35}" type="slidenum">
              <a:rPr lang="en-GB"/>
              <a:pPr/>
              <a:t>1</a:t>
            </a:fld>
            <a:endParaRPr lang="en-GB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8557" y="4531271"/>
            <a:ext cx="4984962" cy="5211485"/>
          </a:xfrm>
        </p:spPr>
        <p:txBody>
          <a:bodyPr/>
          <a:lstStyle/>
          <a:p>
            <a:endParaRPr lang="en-GB" sz="1100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DC2D-6B9F-460D-A37F-75836D8EB23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533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90525" y="4531271"/>
            <a:ext cx="5904656" cy="5395367"/>
          </a:xfrm>
        </p:spPr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1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DC2D-6B9F-460D-A37F-75836D8EB23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176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90525" y="4531271"/>
            <a:ext cx="5904656" cy="5395367"/>
          </a:xfrm>
        </p:spPr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1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DC2D-6B9F-460D-A37F-75836D8EB23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176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28D50-D0F5-4DF9-A80A-AFD2F5425E35}" type="slidenum">
              <a:rPr lang="en-GB"/>
              <a:pPr/>
              <a:t>13</a:t>
            </a:fld>
            <a:endParaRPr lang="en-GB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000" baseline="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28D50-D0F5-4DF9-A80A-AFD2F5425E35}" type="slidenum">
              <a:rPr lang="en-GB"/>
              <a:pPr/>
              <a:t>14</a:t>
            </a:fld>
            <a:endParaRPr lang="en-GB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DC2D-6B9F-460D-A37F-75836D8EB23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685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DC2D-6B9F-460D-A37F-75836D8EB23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070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DC2D-6B9F-460D-A37F-75836D8EB23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507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6357" y="4715153"/>
            <a:ext cx="4984962" cy="50006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DC2D-6B9F-460D-A37F-75836D8EB23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921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6357" y="4715153"/>
            <a:ext cx="4984962" cy="5000694"/>
          </a:xfrm>
        </p:spPr>
        <p:txBody>
          <a:bodyPr/>
          <a:lstStyle/>
          <a:p>
            <a:endParaRPr lang="en-GB" sz="1100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DC2D-6B9F-460D-A37F-75836D8EB23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428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DC2D-6B9F-460D-A37F-75836D8EB23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313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6357" y="4715153"/>
            <a:ext cx="4984962" cy="5000694"/>
          </a:xfrm>
        </p:spPr>
        <p:txBody>
          <a:bodyPr/>
          <a:lstStyle/>
          <a:p>
            <a:endParaRPr lang="en-GB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DC2D-6B9F-460D-A37F-75836D8EB23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757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6357" y="4715153"/>
            <a:ext cx="4984962" cy="4928686"/>
          </a:xfrm>
        </p:spPr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DC2D-6B9F-460D-A37F-75836D8EB23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36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57E37-7981-40BD-9568-1529C7BA67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59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94285-A240-4E4D-A5FC-77EFFE7BE75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48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6536F-B943-4833-BE89-D41A2B0552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03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C2160-E1A1-43DF-A426-7F20EC799F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07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CFEA4-341C-41BE-9B83-74C9EADA5B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83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1A957-C27B-483D-BF0F-255AEADFAA7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17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6215D-DC34-48E1-A9E4-B73DEF9C49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05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55702-D7B7-47CE-95AF-32F317297BB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92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D6A56-53E3-4CD9-8B60-0AE7AAD56B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84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8B414-121D-483D-A8EC-42782DD7211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17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AF1E9-39B3-48BB-A6A2-16CDF873D6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07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D5270F-7F46-484A-BB2A-A68B0EC2B933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1" name="Picture 7" descr="transport-scotland-ppoint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556792"/>
            <a:ext cx="8568952" cy="11430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1B3F99"/>
                </a:solidFill>
              </a:rPr>
              <a:t/>
            </a:r>
            <a:br>
              <a:rPr lang="en-GB" dirty="0" smtClean="0">
                <a:solidFill>
                  <a:srgbClr val="1B3F99"/>
                </a:solidFill>
              </a:rPr>
            </a:br>
            <a:r>
              <a:rPr lang="en-GB" sz="3000" b="1" i="1" dirty="0" smtClean="0">
                <a:solidFill>
                  <a:srgbClr val="1B3F99"/>
                </a:solidFill>
              </a:rPr>
              <a:t>An evidence led initiative getting the right technology in the right place at the right time.</a:t>
            </a:r>
            <a:endParaRPr lang="en-GB" sz="3000" b="1" i="1" dirty="0">
              <a:solidFill>
                <a:srgbClr val="1B3F99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3886200"/>
            <a:ext cx="7128792" cy="1752600"/>
          </a:xfrm>
        </p:spPr>
        <p:txBody>
          <a:bodyPr/>
          <a:lstStyle/>
          <a:p>
            <a:r>
              <a:rPr lang="en-GB" b="1" dirty="0" smtClean="0"/>
              <a:t>Scottish Safety Camera Programme</a:t>
            </a:r>
            <a:endParaRPr lang="en-GB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dirty="0" smtClean="0">
                <a:solidFill>
                  <a:srgbClr val="1B3F99"/>
                </a:solidFill>
              </a:rPr>
              <a:t>Current Enforcement </a:t>
            </a:r>
            <a:r>
              <a:rPr lang="en-GB" sz="3600" b="1" dirty="0">
                <a:solidFill>
                  <a:srgbClr val="1B3F99"/>
                </a:solidFill>
              </a:rPr>
              <a:t>Technologies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707" y="1777434"/>
            <a:ext cx="3439974" cy="196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777434"/>
            <a:ext cx="3571875" cy="197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2639" y="4077072"/>
            <a:ext cx="3579267" cy="197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708" y="4077072"/>
            <a:ext cx="3439974" cy="197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996952"/>
            <a:ext cx="2677343" cy="186279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53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92" y="332656"/>
            <a:ext cx="77724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73E87"/>
                </a:solidFill>
              </a:rPr>
              <a:t>Average Speed Cameras</a:t>
            </a:r>
            <a:br>
              <a:rPr lang="en-GB" b="1" dirty="0" smtClean="0">
                <a:solidFill>
                  <a:srgbClr val="073E87"/>
                </a:solidFill>
              </a:rPr>
            </a:br>
            <a:r>
              <a:rPr lang="en-GB" b="1" dirty="0" smtClean="0">
                <a:solidFill>
                  <a:srgbClr val="073E87"/>
                </a:solidFill>
              </a:rPr>
              <a:t> Impact (1)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0886"/>
            <a:ext cx="4176464" cy="3760322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40886"/>
            <a:ext cx="4520565" cy="3760322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726952" y="5409220"/>
            <a:ext cx="77724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l"/>
            <a:r>
              <a:rPr lang="en-GB" sz="3200" b="1" kern="0" dirty="0" smtClean="0">
                <a:solidFill>
                  <a:srgbClr val="073E87"/>
                </a:solidFill>
              </a:rPr>
              <a:t>More Information: www.A90Road.Info</a:t>
            </a:r>
            <a:endParaRPr lang="en-GB" sz="3200" b="1" kern="0" dirty="0">
              <a:solidFill>
                <a:srgbClr val="073E87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9512" y="1181800"/>
            <a:ext cx="2293640" cy="31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l"/>
            <a:r>
              <a:rPr lang="en-GB" sz="1600" b="1" kern="0" dirty="0" smtClean="0">
                <a:solidFill>
                  <a:srgbClr val="073E87"/>
                </a:solidFill>
              </a:rPr>
              <a:t>Table 1</a:t>
            </a:r>
            <a:endParaRPr lang="en-GB" sz="1600" kern="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726917" y="1221042"/>
            <a:ext cx="2293640" cy="31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l"/>
            <a:r>
              <a:rPr lang="en-GB" sz="1600" b="1" kern="0" dirty="0" smtClean="0">
                <a:solidFill>
                  <a:srgbClr val="073E87"/>
                </a:solidFill>
              </a:rPr>
              <a:t>Table 2</a:t>
            </a:r>
            <a:endParaRPr lang="en-GB" sz="1600" kern="0" dirty="0"/>
          </a:p>
        </p:txBody>
      </p:sp>
    </p:spTree>
    <p:extLst>
      <p:ext uri="{BB962C8B-B14F-4D97-AF65-F5344CB8AC3E}">
        <p14:creationId xmlns:p14="http://schemas.microsoft.com/office/powerpoint/2010/main" val="222999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92" y="332656"/>
            <a:ext cx="77724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73E87"/>
                </a:solidFill>
              </a:rPr>
              <a:t>Average Speed Cameras</a:t>
            </a:r>
            <a:br>
              <a:rPr lang="en-GB" b="1" dirty="0" smtClean="0">
                <a:solidFill>
                  <a:srgbClr val="073E87"/>
                </a:solidFill>
              </a:rPr>
            </a:br>
            <a:r>
              <a:rPr lang="en-GB" b="1" dirty="0" smtClean="0">
                <a:solidFill>
                  <a:srgbClr val="073E87"/>
                </a:solidFill>
              </a:rPr>
              <a:t> Impact (2)</a:t>
            </a:r>
            <a:endParaRPr lang="en-GB" dirty="0"/>
          </a:p>
        </p:txBody>
      </p:sp>
      <p:pic>
        <p:nvPicPr>
          <p:cNvPr id="10" name="Picture 5" descr="C:\TEMP\Geoff A9 Pictures\Site 16 -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95226"/>
            <a:ext cx="8424936" cy="468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683568" y="2132856"/>
            <a:ext cx="590465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l"/>
            <a:endParaRPr lang="en-GB" sz="1600" b="1" kern="0" dirty="0" smtClean="0">
              <a:solidFill>
                <a:schemeClr val="bg1"/>
              </a:solidFill>
            </a:endParaRPr>
          </a:p>
          <a:p>
            <a:pPr algn="l"/>
            <a:endParaRPr lang="en-GB" sz="1600" b="1" kern="0" dirty="0">
              <a:solidFill>
                <a:schemeClr val="bg1"/>
              </a:solidFill>
            </a:endParaRPr>
          </a:p>
          <a:p>
            <a:pPr algn="l"/>
            <a:endParaRPr lang="en-GB" sz="1600" b="1" kern="0" dirty="0" smtClean="0">
              <a:solidFill>
                <a:schemeClr val="bg1"/>
              </a:solidFill>
            </a:endParaRPr>
          </a:p>
          <a:p>
            <a:pPr algn="l"/>
            <a:endParaRPr lang="en-GB" sz="1600" b="1" kern="0" dirty="0">
              <a:solidFill>
                <a:schemeClr val="bg1"/>
              </a:solidFill>
            </a:endParaRPr>
          </a:p>
          <a:p>
            <a:pPr algn="l"/>
            <a:endParaRPr lang="en-GB" sz="1600" b="1" kern="0" dirty="0" smtClean="0">
              <a:solidFill>
                <a:schemeClr val="bg1"/>
              </a:solidFill>
            </a:endParaRPr>
          </a:p>
          <a:p>
            <a:pPr algn="l"/>
            <a:endParaRPr lang="en-GB" sz="1600" b="1" kern="0" dirty="0">
              <a:solidFill>
                <a:schemeClr val="bg1"/>
              </a:solidFill>
            </a:endParaRPr>
          </a:p>
          <a:p>
            <a:pPr algn="l"/>
            <a:endParaRPr lang="en-GB" sz="1600" b="1" kern="0" dirty="0" smtClean="0">
              <a:solidFill>
                <a:schemeClr val="bg1"/>
              </a:solidFill>
            </a:endParaRPr>
          </a:p>
          <a:p>
            <a:pPr algn="l"/>
            <a:endParaRPr lang="en-GB" sz="1600" b="1" kern="0" dirty="0" smtClean="0">
              <a:solidFill>
                <a:schemeClr val="bg1"/>
              </a:solidFill>
            </a:endParaRPr>
          </a:p>
          <a:p>
            <a:pPr algn="l"/>
            <a:endParaRPr lang="en-GB" sz="1600" b="1" kern="0" dirty="0">
              <a:solidFill>
                <a:schemeClr val="bg1"/>
              </a:solidFill>
            </a:endParaRPr>
          </a:p>
          <a:p>
            <a:pPr algn="l"/>
            <a:endParaRPr lang="en-GB" sz="1600" b="1" kern="0" dirty="0" smtClean="0">
              <a:solidFill>
                <a:schemeClr val="bg1"/>
              </a:solidFill>
            </a:endParaRPr>
          </a:p>
          <a:p>
            <a:pPr algn="l"/>
            <a:r>
              <a:rPr lang="en-GB" sz="2400" b="1" kern="0" dirty="0" err="1" smtClean="0">
                <a:solidFill>
                  <a:schemeClr val="bg1"/>
                </a:solidFill>
              </a:rPr>
              <a:t>A9</a:t>
            </a:r>
            <a:r>
              <a:rPr lang="en-GB" sz="2400" b="1" kern="0" dirty="0" smtClean="0">
                <a:solidFill>
                  <a:schemeClr val="bg1"/>
                </a:solidFill>
              </a:rPr>
              <a:t> </a:t>
            </a:r>
            <a:r>
              <a:rPr lang="en-GB" sz="2400" b="1" kern="0" dirty="0" err="1" smtClean="0">
                <a:solidFill>
                  <a:schemeClr val="bg1"/>
                </a:solidFill>
              </a:rPr>
              <a:t>ASCs</a:t>
            </a:r>
            <a:endParaRPr lang="en-GB" sz="2400" b="1" kern="0" dirty="0" smtClean="0">
              <a:solidFill>
                <a:schemeClr val="bg1"/>
              </a:solidFill>
            </a:endParaRPr>
          </a:p>
          <a:p>
            <a:pPr algn="l"/>
            <a:endParaRPr lang="en-GB" sz="2400" b="1" kern="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b="1" kern="0" dirty="0" smtClean="0">
                <a:solidFill>
                  <a:schemeClr val="bg1"/>
                </a:solidFill>
              </a:rPr>
              <a:t>October 2014 – Cameras installed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400" b="1" kern="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b="1" kern="0" dirty="0" smtClean="0">
                <a:solidFill>
                  <a:schemeClr val="bg1"/>
                </a:solidFill>
              </a:rPr>
              <a:t>April 2018 - 3 years performance published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400" b="1" kern="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b="1" kern="0" dirty="0" smtClean="0">
                <a:solidFill>
                  <a:schemeClr val="bg1"/>
                </a:solidFill>
              </a:rPr>
              <a:t>Substantial Safety Improvements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2400" b="1" kern="0" dirty="0" smtClean="0">
                <a:solidFill>
                  <a:schemeClr val="bg1"/>
                </a:solidFill>
              </a:rPr>
              <a:t>10 fewer deaths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2400" b="1" kern="0" dirty="0" smtClean="0">
                <a:solidFill>
                  <a:schemeClr val="bg1"/>
                </a:solidFill>
              </a:rPr>
              <a:t>16 fewer people seriously injured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2400" b="1" kern="0" dirty="0" smtClean="0">
                <a:solidFill>
                  <a:schemeClr val="bg1"/>
                </a:solidFill>
              </a:rPr>
              <a:t>96 fewer slight injuries</a:t>
            </a:r>
            <a:endParaRPr lang="en-GB" sz="2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7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07656" y="2492896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l"/>
            <a:endParaRPr lang="en-GB" sz="3000" kern="0" dirty="0" smtClean="0">
              <a:solidFill>
                <a:srgbClr val="1B3F99"/>
              </a:solidFill>
            </a:endParaRPr>
          </a:p>
          <a:p>
            <a:pPr algn="l"/>
            <a:endParaRPr lang="en-GB" sz="3000" kern="0" dirty="0" smtClean="0">
              <a:solidFill>
                <a:srgbClr val="1B3F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96752"/>
            <a:ext cx="568863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8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lang="en-GB" dirty="0" smtClean="0">
                <a:solidFill>
                  <a:srgbClr val="1B3F99"/>
                </a:solidFill>
              </a:rPr>
              <a:t>Summary</a:t>
            </a:r>
            <a:br>
              <a:rPr lang="en-GB" dirty="0" smtClean="0">
                <a:solidFill>
                  <a:srgbClr val="1B3F99"/>
                </a:solidFill>
              </a:rPr>
            </a:br>
            <a:endParaRPr lang="en-GB" sz="3000" dirty="0">
              <a:solidFill>
                <a:srgbClr val="1B3F99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07656" y="2492896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b="1" kern="0" dirty="0" smtClean="0">
                <a:solidFill>
                  <a:srgbClr val="1B3F99"/>
                </a:solidFill>
              </a:rPr>
              <a:t>Purpose of Programme</a:t>
            </a:r>
          </a:p>
          <a:p>
            <a:pPr algn="l"/>
            <a:endParaRPr lang="en-GB" sz="3000" b="1" kern="0" dirty="0" smtClean="0">
              <a:solidFill>
                <a:srgbClr val="1B3F99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b="1" kern="0" dirty="0" smtClean="0">
                <a:solidFill>
                  <a:srgbClr val="1B3F99"/>
                </a:solidFill>
              </a:rPr>
              <a:t>Process</a:t>
            </a:r>
          </a:p>
          <a:p>
            <a:pPr algn="l"/>
            <a:endParaRPr lang="en-GB" sz="3000" b="1" kern="0" dirty="0" smtClean="0">
              <a:solidFill>
                <a:srgbClr val="1B3F99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b="1" kern="0" dirty="0" smtClean="0">
                <a:solidFill>
                  <a:srgbClr val="1B3F99"/>
                </a:solidFill>
              </a:rPr>
              <a:t>Technology </a:t>
            </a:r>
            <a:endParaRPr lang="en-GB" sz="3000" kern="0" dirty="0" smtClean="0">
              <a:solidFill>
                <a:srgbClr val="1B3F99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kern="0" dirty="0" smtClean="0">
              <a:solidFill>
                <a:srgbClr val="1B3F99"/>
              </a:solidFill>
            </a:endParaRPr>
          </a:p>
          <a:p>
            <a:pPr algn="l"/>
            <a:endParaRPr lang="en-GB" sz="3000" kern="0" dirty="0" smtClean="0">
              <a:solidFill>
                <a:srgbClr val="1B3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6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228408" cy="542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4008" y="620688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SCOTTISH SAFETY CAMERA PROGRAMME</a:t>
            </a:r>
          </a:p>
          <a:p>
            <a:r>
              <a:rPr lang="en-GB" sz="2000" dirty="0" smtClean="0"/>
              <a:t>Steven Feeney</a:t>
            </a:r>
          </a:p>
          <a:p>
            <a:r>
              <a:rPr lang="en-GB" sz="2000" dirty="0" smtClean="0"/>
              <a:t>Head of Programme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4685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1143000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solidFill>
                  <a:srgbClr val="1B3F99"/>
                </a:solidFill>
              </a:rPr>
              <a:t>Safety cameras aim to encourage improved driver behaviour</a:t>
            </a:r>
            <a:endParaRPr lang="en-GB" sz="3200" b="1" dirty="0">
              <a:solidFill>
                <a:srgbClr val="1B3F99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110541"/>
            <a:ext cx="396553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117616"/>
            <a:ext cx="390616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22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462264" cy="4114800"/>
          </a:xfrm>
        </p:spPr>
        <p:txBody>
          <a:bodyPr>
            <a:noAutofit/>
          </a:bodyPr>
          <a:lstStyle/>
          <a:p>
            <a:r>
              <a:rPr lang="en-GB" sz="2100" dirty="0" smtClean="0">
                <a:solidFill>
                  <a:schemeClr val="tx1"/>
                </a:solidFill>
                <a:sym typeface="Wingdings" pitchFamily="2" charset="2"/>
              </a:rPr>
              <a:t>Manage Programme and performance on behalf of Scottish Ministers</a:t>
            </a:r>
          </a:p>
          <a:p>
            <a:pPr marL="0" indent="0">
              <a:buNone/>
            </a:pPr>
            <a:endParaRPr lang="en-GB" sz="2100" dirty="0" smtClean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n-GB" sz="2100" dirty="0" smtClean="0">
                <a:solidFill>
                  <a:schemeClr val="tx1"/>
                </a:solidFill>
                <a:sym typeface="Wingdings" pitchFamily="2" charset="2"/>
              </a:rPr>
              <a:t>Financial management - £</a:t>
            </a:r>
            <a:r>
              <a:rPr lang="en-GB" sz="2100" dirty="0" err="1" smtClean="0">
                <a:solidFill>
                  <a:schemeClr val="tx1"/>
                </a:solidFill>
                <a:sym typeface="Wingdings" pitchFamily="2" charset="2"/>
              </a:rPr>
              <a:t>4.4m</a:t>
            </a:r>
            <a:r>
              <a:rPr lang="en-GB" sz="2100" dirty="0" smtClean="0">
                <a:solidFill>
                  <a:schemeClr val="tx1"/>
                </a:solidFill>
                <a:sym typeface="Wingdings" pitchFamily="2" charset="2"/>
              </a:rPr>
              <a:t> Programme Grant</a:t>
            </a:r>
          </a:p>
          <a:p>
            <a:pPr marL="0" indent="0">
              <a:buNone/>
            </a:pPr>
            <a:endParaRPr lang="en-GB" sz="2100" dirty="0" smtClean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n-GB" sz="2100" dirty="0" smtClean="0">
                <a:solidFill>
                  <a:schemeClr val="tx1"/>
                </a:solidFill>
                <a:sym typeface="Wingdings" pitchFamily="2" charset="2"/>
              </a:rPr>
              <a:t>Ownership of, and ensure </a:t>
            </a:r>
            <a:r>
              <a:rPr lang="en-GB" sz="2100" dirty="0">
                <a:solidFill>
                  <a:schemeClr val="tx1"/>
                </a:solidFill>
                <a:sym typeface="Wingdings" pitchFamily="2" charset="2"/>
              </a:rPr>
              <a:t>adherence </a:t>
            </a:r>
            <a:r>
              <a:rPr lang="en-GB" sz="2100" dirty="0" smtClean="0">
                <a:solidFill>
                  <a:schemeClr val="tx1"/>
                </a:solidFill>
                <a:sym typeface="Wingdings" pitchFamily="2" charset="2"/>
              </a:rPr>
              <a:t>to, </a:t>
            </a:r>
            <a:r>
              <a:rPr lang="en-GB" sz="2100" i="1" dirty="0" smtClean="0">
                <a:solidFill>
                  <a:schemeClr val="tx1"/>
                </a:solidFill>
                <a:sym typeface="Wingdings" pitchFamily="2" charset="2"/>
              </a:rPr>
              <a:t>Safety Camera Programme Handbook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4470" y="4149080"/>
            <a:ext cx="2741751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rgbClr val="1B3F99"/>
                </a:solidFill>
              </a:rPr>
              <a:t>Programme Team</a:t>
            </a:r>
            <a:endParaRPr lang="en-GB" sz="3600" b="1" dirty="0">
              <a:solidFill>
                <a:srgbClr val="1B3F99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4471" y="1573119"/>
            <a:ext cx="2741750" cy="258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59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727081"/>
            <a:ext cx="5760640" cy="499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4894312" cy="1143000"/>
          </a:xfrm>
        </p:spPr>
        <p:txBody>
          <a:bodyPr/>
          <a:lstStyle/>
          <a:p>
            <a:pPr algn="l"/>
            <a:r>
              <a:rPr lang="en-GB" sz="3200" b="1" dirty="0" smtClean="0">
                <a:solidFill>
                  <a:srgbClr val="1B3F99"/>
                </a:solidFill>
              </a:rPr>
              <a:t>Programme </a:t>
            </a:r>
            <a:r>
              <a:rPr lang="en-GB" sz="3200" b="1" dirty="0">
                <a:solidFill>
                  <a:srgbClr val="1B3F99"/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34933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56793"/>
            <a:ext cx="6372200" cy="4257218"/>
          </a:xfrm>
          <a:prstGeom prst="rect">
            <a:avLst/>
          </a:prstGeom>
          <a:noFill/>
          <a:ln w="9525">
            <a:solidFill>
              <a:schemeClr val="tx1">
                <a:alpha val="92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940152" y="1772816"/>
            <a:ext cx="2952328" cy="403515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GB" sz="2200" b="1" dirty="0"/>
              <a:t>E</a:t>
            </a:r>
            <a:r>
              <a:rPr lang="en-GB" sz="2200" b="1" dirty="0" smtClean="0">
                <a:solidFill>
                  <a:schemeClr val="tx1"/>
                </a:solidFill>
              </a:rPr>
              <a:t>vidence</a:t>
            </a:r>
            <a:r>
              <a:rPr lang="en-GB" sz="2200" dirty="0" smtClean="0">
                <a:solidFill>
                  <a:schemeClr val="tx1"/>
                </a:solidFill>
              </a:rPr>
              <a:t> </a:t>
            </a:r>
            <a:r>
              <a:rPr lang="en-GB" sz="2200" dirty="0"/>
              <a:t>C</a:t>
            </a:r>
            <a:r>
              <a:rPr lang="en-GB" sz="2200" dirty="0" smtClean="0">
                <a:solidFill>
                  <a:schemeClr val="tx1"/>
                </a:solidFill>
              </a:rPr>
              <a:t>ollision and speeding profile</a:t>
            </a:r>
          </a:p>
          <a:p>
            <a:pPr marL="457200" lvl="1" indent="0">
              <a:buNone/>
            </a:pPr>
            <a:endParaRPr lang="en-GB" sz="2200" dirty="0" smtClean="0">
              <a:solidFill>
                <a:schemeClr val="tx1"/>
              </a:solidFill>
            </a:endParaRPr>
          </a:p>
          <a:p>
            <a:pPr lvl="1"/>
            <a:r>
              <a:rPr lang="en-GB" sz="2200" b="1" dirty="0" smtClean="0"/>
              <a:t>Collaborate</a:t>
            </a:r>
            <a:r>
              <a:rPr lang="en-GB" sz="2200" dirty="0"/>
              <a:t> </a:t>
            </a:r>
            <a:r>
              <a:rPr lang="en-GB" sz="2200" dirty="0" smtClean="0"/>
              <a:t>   Seek </a:t>
            </a:r>
            <a:r>
              <a:rPr lang="en-GB" sz="2200" dirty="0"/>
              <a:t>input from Road Authorities and Police</a:t>
            </a:r>
          </a:p>
          <a:p>
            <a:pPr marL="457200" lvl="1" indent="0">
              <a:buNone/>
            </a:pPr>
            <a:endParaRPr lang="en-GB" sz="2200" dirty="0" smtClean="0">
              <a:solidFill>
                <a:schemeClr val="tx1"/>
              </a:solidFill>
            </a:endParaRPr>
          </a:p>
          <a:p>
            <a:pPr lvl="1"/>
            <a:r>
              <a:rPr lang="en-GB" sz="2200" b="1" dirty="0" smtClean="0">
                <a:solidFill>
                  <a:schemeClr val="tx1"/>
                </a:solidFill>
              </a:rPr>
              <a:t>Prioritise</a:t>
            </a:r>
            <a:r>
              <a:rPr lang="en-GB" sz="2200" dirty="0" smtClean="0">
                <a:solidFill>
                  <a:schemeClr val="tx1"/>
                </a:solidFill>
              </a:rPr>
              <a:t>      Sites with greatest potential to reduce injury collisions</a:t>
            </a:r>
            <a:endParaRPr lang="en-GB" sz="2800" dirty="0" smtClean="0"/>
          </a:p>
          <a:p>
            <a:pPr marL="457200" lvl="1" indent="0">
              <a:buNone/>
            </a:pPr>
            <a:endParaRPr lang="en-GB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>
                <a:solidFill>
                  <a:srgbClr val="1B3F99"/>
                </a:solidFill>
              </a:rPr>
              <a:t>Site Selection - Criteria</a:t>
            </a:r>
            <a:endParaRPr lang="en-GB" sz="4000" b="1" dirty="0">
              <a:solidFill>
                <a:srgbClr val="1B3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4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dirty="0">
                <a:solidFill>
                  <a:srgbClr val="1B3F99"/>
                </a:solidFill>
              </a:rPr>
              <a:t>Collision Mapping Tool</a:t>
            </a:r>
            <a:endParaRPr lang="en-GB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872630" cy="44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7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988840"/>
            <a:ext cx="317081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476920" y="1988840"/>
            <a:ext cx="455796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3000" kern="0" dirty="0" smtClean="0"/>
              <a:t>Partnership working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3000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3000" kern="0" dirty="0" smtClean="0"/>
              <a:t>Local governance and scrutiny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3000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3000" kern="0" dirty="0" smtClean="0"/>
              <a:t>Satisfaction survey</a:t>
            </a:r>
            <a:endParaRPr lang="en-GB" kern="0" dirty="0" smtClean="0"/>
          </a:p>
          <a:p>
            <a:pPr>
              <a:buFont typeface="Arial" charset="0"/>
              <a:buChar char="•"/>
              <a:defRPr/>
            </a:pPr>
            <a:endParaRPr lang="en-GB" altLang="en-US" kern="0" dirty="0" smtClean="0"/>
          </a:p>
          <a:p>
            <a:pPr>
              <a:defRPr/>
            </a:pPr>
            <a:endParaRPr lang="en-GB" altLang="en-US" kern="0" dirty="0" smtClean="0"/>
          </a:p>
          <a:p>
            <a:pPr>
              <a:buFont typeface="Arial" charset="0"/>
              <a:buChar char="•"/>
              <a:defRPr/>
            </a:pPr>
            <a:endParaRPr lang="en-GB" altLang="en-US" kern="0" dirty="0" smtClean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GB" altLang="en-US" sz="4000" b="1" dirty="0" smtClean="0">
                <a:solidFill>
                  <a:srgbClr val="1B3F99"/>
                </a:solidFill>
              </a:rPr>
              <a:t>COLLABORATION</a:t>
            </a:r>
            <a:endParaRPr lang="en-GB" altLang="en-US" sz="4000" b="1" dirty="0">
              <a:solidFill>
                <a:srgbClr val="1B3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5110336" cy="843880"/>
          </a:xfrm>
        </p:spPr>
        <p:txBody>
          <a:bodyPr/>
          <a:lstStyle/>
          <a:p>
            <a:pPr algn="l"/>
            <a:r>
              <a:rPr lang="en-GB" sz="3600" b="1" dirty="0" smtClean="0">
                <a:solidFill>
                  <a:srgbClr val="1B3F99"/>
                </a:solidFill>
              </a:rPr>
              <a:t>Site Templates</a:t>
            </a:r>
            <a:endParaRPr lang="en-GB" sz="3600" b="1" dirty="0">
              <a:solidFill>
                <a:srgbClr val="1B3F99"/>
              </a:solidFill>
            </a:endParaRP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9" y="1038859"/>
            <a:ext cx="3583761" cy="505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640" y="1052736"/>
            <a:ext cx="3549727" cy="504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82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port Scotland - Business - PowerPoin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53D26341A57B383EE0540010E0463CCA" version="1.0.0">
  <systemFields>
    <field name="Objective-Id">
      <value order="0">A20846805</value>
    </field>
    <field name="Objective-Title">
      <value order="0">Safety Camera - Presentation - Steven Feeney to CEDR - March 2018</value>
    </field>
    <field name="Objective-Description">
      <value order="0"/>
    </field>
    <field name="Objective-CreationStamp">
      <value order="0">2018-03-19T11:11:07Z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2018-04-24T14:43:06Z</value>
    </field>
    <field name="Objective-Owner">
      <value order="0">Feeney, Steven S (u202222)</value>
    </field>
    <field name="Objective-Path">
      <value order="0">Objective Global Folder:SG File Plan:Business and industry:Transport:Roads and road transport - Road safety:Casework: Roads and road transport - Road safety:Scottish Safety Camera Programme - Communications: General and Website Correspondence and Working Papers: 2014-2019</value>
    </field>
    <field name="Objective-Parent">
      <value order="0">Scottish Safety Camera Programme - Communications: General and Website Correspondence and Working Papers: 2014-2019</value>
    </field>
    <field name="Objective-State">
      <value order="0">Being Drafted</value>
    </field>
    <field name="Objective-VersionId">
      <value order="0">vA29243717</value>
    </field>
    <field name="Objective-Version">
      <value order="0">0.1</value>
    </field>
    <field name="Objective-VersionNumber">
      <value order="0">1</value>
    </field>
    <field name="Objective-VersionComment">
      <value order="0"/>
    </field>
    <field name="Objective-FileNumber">
      <value order="0">qA385332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Connect Creator">
        <value order="0"/>
      </field>
      <field name="Objective-Date Received">
        <value order="0"/>
      </field>
      <field name="Objective-Date of Original">
        <value order="0"/>
      </field>
      <field name="Objective-SG Web Publication - Category">
        <value order="0"/>
      </field>
      <field name="Objective-SG Web Publication - Category 2 Classification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Transport Scotland - Business - PowerPoint</Template>
  <TotalTime>3341</TotalTime>
  <Words>159</Words>
  <Application>Microsoft Office PowerPoint</Application>
  <PresentationFormat>On-screen Show (4:3)</PresentationFormat>
  <Paragraphs>78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ＭＳ Ｐゴシック</vt:lpstr>
      <vt:lpstr>Wingdings</vt:lpstr>
      <vt:lpstr>Transport Scotland - Business - PowerPoint</vt:lpstr>
      <vt:lpstr> An evidence led initiative getting the right technology in the right place at the right time.</vt:lpstr>
      <vt:lpstr>PowerPoint Presentation</vt:lpstr>
      <vt:lpstr>Safety cameras aim to encourage improved driver behaviour</vt:lpstr>
      <vt:lpstr>Programme Team</vt:lpstr>
      <vt:lpstr>Programme Review</vt:lpstr>
      <vt:lpstr>Site Selection - Criteria</vt:lpstr>
      <vt:lpstr>Collision Mapping Tool</vt:lpstr>
      <vt:lpstr>COLLABORATION</vt:lpstr>
      <vt:lpstr>Site Templates</vt:lpstr>
      <vt:lpstr>Current Enforcement Technologies</vt:lpstr>
      <vt:lpstr>Average Speed Cameras  Impact (1)</vt:lpstr>
      <vt:lpstr>Average Speed Cameras  Impact (2)</vt:lpstr>
      <vt:lpstr>PowerPoint Presentation</vt:lpstr>
      <vt:lpstr>Summary </vt:lpstr>
    </vt:vector>
  </TitlesOfParts>
  <Company>Scottish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heading in here</dc:title>
  <dc:creator>u005961</dc:creator>
  <cp:lastModifiedBy>u202222</cp:lastModifiedBy>
  <cp:revision>150</cp:revision>
  <cp:lastPrinted>2018-05-11T09:37:13Z</cp:lastPrinted>
  <dcterms:created xsi:type="dcterms:W3CDTF">2014-01-24T11:17:27Z</dcterms:created>
  <dcterms:modified xsi:type="dcterms:W3CDTF">2018-05-11T09:39:23Z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A20846805</vt:lpwstr>
  </property>
  <property fmtid="{D5CDD505-2E9C-101B-9397-08002B2CF9AE}" pid="4" name="Objective-Title">
    <vt:lpwstr>Safety Camera - Presentation - Steven Feeney to CEDR - March 2018</vt:lpwstr>
  </property>
  <property fmtid="{D5CDD505-2E9C-101B-9397-08002B2CF9AE}" pid="5" name="Objective-Comment">
    <vt:lpwstr>
    </vt:lpwstr>
  </property>
  <property fmtid="{D5CDD505-2E9C-101B-9397-08002B2CF9AE}" pid="6" name="Objective-CreationStamp">
    <vt:filetime>2018-04-24T14:43:05Z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>
    </vt:lpwstr>
  </property>
  <property fmtid="{D5CDD505-2E9C-101B-9397-08002B2CF9AE}" pid="10" name="Objective-ModificationStamp">
    <vt:filetime>2018-04-24T14:43:07Z</vt:filetime>
  </property>
  <property fmtid="{D5CDD505-2E9C-101B-9397-08002B2CF9AE}" pid="11" name="Objective-Owner">
    <vt:lpwstr>Feeney, Steven S (u202222)</vt:lpwstr>
  </property>
  <property fmtid="{D5CDD505-2E9C-101B-9397-08002B2CF9AE}" pid="12" name="Objective-Path">
    <vt:lpwstr>Objective Global Folder:SG File Plan:Business and industry:Transport:Roads and road transport - Road safety:Casework: Roads and road transport - Road safety:Scottish Safety Camera Programme - Communications: General and Website Correspondence and Working </vt:lpwstr>
  </property>
  <property fmtid="{D5CDD505-2E9C-101B-9397-08002B2CF9AE}" pid="13" name="Objective-Parent">
    <vt:lpwstr>Scottish Safety Camera Programme - Communications: General and Website Correspondence and Working Papers: 2014-2019</vt:lpwstr>
  </property>
  <property fmtid="{D5CDD505-2E9C-101B-9397-08002B2CF9AE}" pid="14" name="Objective-State">
    <vt:lpwstr>Being Drafted</vt:lpwstr>
  </property>
  <property fmtid="{D5CDD505-2E9C-101B-9397-08002B2CF9AE}" pid="15" name="Objective-Version">
    <vt:lpwstr>0.1</vt:lpwstr>
  </property>
  <property fmtid="{D5CDD505-2E9C-101B-9397-08002B2CF9AE}" pid="16" name="Objective-VersionNumber">
    <vt:r8>1</vt:r8>
  </property>
  <property fmtid="{D5CDD505-2E9C-101B-9397-08002B2CF9AE}" pid="17" name="Objective-VersionComment">
    <vt:lpwstr>First version</vt:lpwstr>
  </property>
  <property fmtid="{D5CDD505-2E9C-101B-9397-08002B2CF9AE}" pid="18" name="Objective-FileNumber">
    <vt:lpwstr>
    </vt:lpwstr>
  </property>
  <property fmtid="{D5CDD505-2E9C-101B-9397-08002B2CF9AE}" pid="19" name="Objective-Classification">
    <vt:lpwstr>[Inherited - OFFICIAL]</vt:lpwstr>
  </property>
  <property fmtid="{D5CDD505-2E9C-101B-9397-08002B2CF9AE}" pid="20" name="Objective-Caveats">
    <vt:lpwstr>
    </vt:lpwstr>
  </property>
  <property fmtid="{D5CDD505-2E9C-101B-9397-08002B2CF9AE}" pid="21" name="Objective-Date of Original [system]">
    <vt:lpwstr>
    </vt:lpwstr>
  </property>
  <property fmtid="{D5CDD505-2E9C-101B-9397-08002B2CF9AE}" pid="22" name="Objective-Date Received [system]">
    <vt:lpwstr>
    </vt:lpwstr>
  </property>
  <property fmtid="{D5CDD505-2E9C-101B-9397-08002B2CF9AE}" pid="23" name="Objective-SG Web Publication - Category [system]">
    <vt:lpwstr>
    </vt:lpwstr>
  </property>
  <property fmtid="{D5CDD505-2E9C-101B-9397-08002B2CF9AE}" pid="24" name="Objective-SG Web Publication - Category 2 Classification [system]">
    <vt:lpwstr>
    </vt:lpwstr>
  </property>
  <property fmtid="{D5CDD505-2E9C-101B-9397-08002B2CF9AE}" pid="25" name="Objective-Description">
    <vt:lpwstr>
    </vt:lpwstr>
  </property>
  <property fmtid="{D5CDD505-2E9C-101B-9397-08002B2CF9AE}" pid="26" name="Objective-VersionId">
    <vt:lpwstr>vA29243717</vt:lpwstr>
  </property>
  <property fmtid="{D5CDD505-2E9C-101B-9397-08002B2CF9AE}" pid="27" name="Objective-Connect Creator">
    <vt:lpwstr>
    </vt:lpwstr>
  </property>
  <property fmtid="{D5CDD505-2E9C-101B-9397-08002B2CF9AE}" pid="28" name="Objective-Date Received">
    <vt:lpwstr>
    </vt:lpwstr>
  </property>
  <property fmtid="{D5CDD505-2E9C-101B-9397-08002B2CF9AE}" pid="29" name="Objective-Date of Original">
    <vt:lpwstr>
    </vt:lpwstr>
  </property>
  <property fmtid="{D5CDD505-2E9C-101B-9397-08002B2CF9AE}" pid="30" name="Objective-SG Web Publication - Category">
    <vt:lpwstr>
    </vt:lpwstr>
  </property>
  <property fmtid="{D5CDD505-2E9C-101B-9397-08002B2CF9AE}" pid="31" name="Objective-SG Web Publication - Category 2 Classification">
    <vt:lpwstr>
    </vt:lpwstr>
  </property>
  <property fmtid="{D5CDD505-2E9C-101B-9397-08002B2CF9AE}" pid="32" name="Objective-Connect Creator [system]">
    <vt:lpwstr>
    </vt:lpwstr>
  </property>
</Properties>
</file>