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8" r:id="rId2"/>
    <p:sldId id="266" r:id="rId3"/>
    <p:sldId id="340" r:id="rId4"/>
    <p:sldId id="339" r:id="rId5"/>
    <p:sldId id="341" r:id="rId6"/>
    <p:sldId id="343" r:id="rId7"/>
    <p:sldId id="353" r:id="rId8"/>
    <p:sldId id="354" r:id="rId9"/>
    <p:sldId id="344" r:id="rId10"/>
    <p:sldId id="345" r:id="rId11"/>
    <p:sldId id="346" r:id="rId12"/>
    <p:sldId id="347" r:id="rId13"/>
    <p:sldId id="349" r:id="rId14"/>
    <p:sldId id="352" r:id="rId15"/>
    <p:sldId id="338" r:id="rId1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29B7E5"/>
    <a:srgbClr val="039D49"/>
    <a:srgbClr val="03A3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620"/>
    <p:restoredTop sz="94660"/>
  </p:normalViewPr>
  <p:slideViewPr>
    <p:cSldViewPr snapToGrid="0">
      <p:cViewPr varScale="1">
        <p:scale>
          <a:sx n="78" d="100"/>
          <a:sy n="78" d="100"/>
        </p:scale>
        <p:origin x="-618"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84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84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84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584BD62-093D-4469-AB7A-FACA811AEE29}"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286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873D728-362C-4BD8-AB50-4DE2F4D81231}"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25FCB08-45CA-4F4F-A512-A54ADF977E61}"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A481B78-DC76-4BA5-906D-70DE351562EA}"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A518E6E-D7DC-4A34-8A6F-F65BF69AC309}"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42A0020-9E3D-4668-AF50-277A807E5B6E}"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37BF565-8B52-44BD-9CFB-BE195BEB4758}"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24A84F2-406D-4AEA-B6AC-90CE5984DDE5}"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15987FA-7794-42F5-A843-F33BA02B9B9C}"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9FC1A04-FE66-4AB1-8E47-3BD5019DC399}"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0DE46607-36F6-428A-860A-BB3E24078B91}"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EE6FD3A8-A262-49FC-A858-466B9207D629}"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039F758-33B3-41C5-A20E-E311F111A0CC}"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130A23B-EA6A-494D-A559-4793BDAD4A9D}"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7916B26-4D14-450A-846A-D2B896B45DAE}"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RA Croke Park 0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099" name="Text Box 3"/>
          <p:cNvSpPr txBox="1">
            <a:spLocks noChangeArrowheads="1"/>
          </p:cNvSpPr>
          <p:nvPr/>
        </p:nvSpPr>
        <p:spPr bwMode="auto">
          <a:xfrm>
            <a:off x="1073150" y="1147763"/>
            <a:ext cx="7173913" cy="1754326"/>
          </a:xfrm>
          <a:prstGeom prst="rect">
            <a:avLst/>
          </a:prstGeom>
          <a:noFill/>
          <a:ln w="9525">
            <a:noFill/>
            <a:miter lim="800000"/>
            <a:headEnd/>
            <a:tailEnd/>
          </a:ln>
          <a:effectLst/>
        </p:spPr>
        <p:txBody>
          <a:bodyPr>
            <a:spAutoFit/>
          </a:bodyPr>
          <a:lstStyle/>
          <a:p>
            <a:pPr algn="ctr"/>
            <a:r>
              <a:rPr lang="en-IE" sz="3600" b="1" dirty="0" smtClean="0">
                <a:solidFill>
                  <a:srgbClr val="039D49"/>
                </a:solidFill>
                <a:latin typeface="Verdana" pitchFamily="34" charset="0"/>
              </a:rPr>
              <a:t>NRA HD 16</a:t>
            </a:r>
          </a:p>
          <a:p>
            <a:pPr algn="ctr"/>
            <a:r>
              <a:rPr lang="en-IE" sz="3600" b="1" dirty="0" smtClean="0">
                <a:solidFill>
                  <a:srgbClr val="039D49"/>
                </a:solidFill>
                <a:latin typeface="Verdana" pitchFamily="34" charset="0"/>
              </a:rPr>
              <a:t>Inspections</a:t>
            </a:r>
            <a:r>
              <a:rPr lang="en-IE" sz="3600" b="1" dirty="0" smtClean="0"/>
              <a:t> </a:t>
            </a:r>
            <a:r>
              <a:rPr lang="en-IE" sz="3600" b="1" dirty="0">
                <a:solidFill>
                  <a:srgbClr val="039D49"/>
                </a:solidFill>
                <a:latin typeface="Verdana" pitchFamily="34" charset="0"/>
              </a:rPr>
              <a:t>of Temporary Safety Measures </a:t>
            </a:r>
            <a:r>
              <a:rPr lang="en-IE" sz="2800" dirty="0"/>
              <a:t>     </a:t>
            </a:r>
            <a:endParaRPr lang="en-IE" sz="1200" b="1" dirty="0">
              <a:solidFill>
                <a:srgbClr val="039D49"/>
              </a:solidFill>
              <a:latin typeface="Verdana" pitchFamily="34" charset="0"/>
            </a:endParaRPr>
          </a:p>
        </p:txBody>
      </p:sp>
      <p:sp>
        <p:nvSpPr>
          <p:cNvPr id="4100" name="Text Box 4"/>
          <p:cNvSpPr txBox="1">
            <a:spLocks noChangeArrowheads="1"/>
          </p:cNvSpPr>
          <p:nvPr/>
        </p:nvSpPr>
        <p:spPr bwMode="auto">
          <a:xfrm>
            <a:off x="1087438" y="2473325"/>
            <a:ext cx="7808912" cy="3000821"/>
          </a:xfrm>
          <a:prstGeom prst="rect">
            <a:avLst/>
          </a:prstGeom>
          <a:noFill/>
          <a:ln w="9525">
            <a:noFill/>
            <a:miter lim="800000"/>
            <a:headEnd/>
            <a:tailEnd/>
          </a:ln>
          <a:effectLst/>
        </p:spPr>
        <p:txBody>
          <a:bodyPr>
            <a:spAutoFit/>
          </a:bodyPr>
          <a:lstStyle/>
          <a:p>
            <a:pPr lvl="1">
              <a:lnSpc>
                <a:spcPct val="150000"/>
              </a:lnSpc>
              <a:buClr>
                <a:srgbClr val="29B7E5"/>
              </a:buClr>
              <a:buFont typeface="Wingdings" pitchFamily="2" charset="2"/>
              <a:buNone/>
            </a:pPr>
            <a:endParaRPr lang="en-GB" sz="1200" dirty="0"/>
          </a:p>
          <a:p>
            <a:pPr>
              <a:lnSpc>
                <a:spcPct val="150000"/>
              </a:lnSpc>
              <a:buClr>
                <a:srgbClr val="29B7E5"/>
              </a:buClr>
              <a:buFont typeface="Wingdings" pitchFamily="2" charset="2"/>
              <a:buNone/>
            </a:pPr>
            <a:endParaRPr lang="en-IE" sz="2400" b="1" dirty="0">
              <a:effectLst>
                <a:outerShdw blurRad="38100" dist="38100" dir="2700000" algn="tl">
                  <a:srgbClr val="C0C0C0"/>
                </a:outerShdw>
              </a:effectLst>
              <a:latin typeface="Verdana" pitchFamily="34" charset="0"/>
              <a:cs typeface="Times New Roman" pitchFamily="18" charset="0"/>
            </a:endParaRPr>
          </a:p>
          <a:p>
            <a:pPr>
              <a:lnSpc>
                <a:spcPct val="150000"/>
              </a:lnSpc>
              <a:buClr>
                <a:srgbClr val="29B7E5"/>
              </a:buClr>
              <a:buFont typeface="Wingdings" pitchFamily="2" charset="2"/>
              <a:buNone/>
            </a:pPr>
            <a:r>
              <a:rPr lang="en-IE" sz="2400" b="1" dirty="0">
                <a:effectLst>
                  <a:outerShdw blurRad="38100" dist="38100" dir="2700000" algn="tl">
                    <a:srgbClr val="C0C0C0"/>
                  </a:outerShdw>
                </a:effectLst>
                <a:latin typeface="Verdana" pitchFamily="34" charset="0"/>
                <a:cs typeface="Times New Roman" pitchFamily="18" charset="0"/>
              </a:rPr>
              <a:t>Alastair de Beer, </a:t>
            </a:r>
            <a:r>
              <a:rPr lang="en-IE" sz="2400" b="1" dirty="0" smtClean="0">
                <a:effectLst>
                  <a:outerShdw blurRad="38100" dist="38100" dir="2700000" algn="tl">
                    <a:srgbClr val="C0C0C0"/>
                  </a:outerShdw>
                </a:effectLst>
                <a:latin typeface="Verdana" pitchFamily="34" charset="0"/>
                <a:cs typeface="Times New Roman" pitchFamily="18" charset="0"/>
              </a:rPr>
              <a:t>Chartered Engineer, MIEI</a:t>
            </a:r>
            <a:endParaRPr lang="en-IE" sz="2400" b="1" dirty="0">
              <a:effectLst>
                <a:outerShdw blurRad="38100" dist="38100" dir="2700000" algn="tl">
                  <a:srgbClr val="C0C0C0"/>
                </a:outerShdw>
              </a:effectLst>
              <a:latin typeface="Verdana" pitchFamily="34" charset="0"/>
              <a:cs typeface="Times New Roman" pitchFamily="18" charset="0"/>
            </a:endParaRPr>
          </a:p>
          <a:p>
            <a:pPr>
              <a:lnSpc>
                <a:spcPct val="150000"/>
              </a:lnSpc>
              <a:buClr>
                <a:srgbClr val="29B7E5"/>
              </a:buClr>
              <a:buFont typeface="Wingdings" pitchFamily="2" charset="2"/>
              <a:buNone/>
            </a:pPr>
            <a:r>
              <a:rPr lang="en-GB" sz="2400" b="1" dirty="0">
                <a:effectLst>
                  <a:outerShdw blurRad="38100" dist="38100" dir="2700000" algn="tl">
                    <a:srgbClr val="C0C0C0"/>
                  </a:outerShdw>
                </a:effectLst>
                <a:latin typeface="Verdana" pitchFamily="34" charset="0"/>
                <a:cs typeface="Times New Roman" pitchFamily="18" charset="0"/>
              </a:rPr>
              <a:t>NRA</a:t>
            </a:r>
            <a:r>
              <a:rPr lang="en-IE" sz="2400" b="1" dirty="0">
                <a:effectLst>
                  <a:outerShdw blurRad="38100" dist="38100" dir="2700000" algn="tl">
                    <a:srgbClr val="C0C0C0"/>
                  </a:outerShdw>
                </a:effectLst>
                <a:latin typeface="Verdana" pitchFamily="34" charset="0"/>
                <a:cs typeface="Times New Roman" pitchFamily="18" charset="0"/>
              </a:rPr>
              <a:t> Project </a:t>
            </a:r>
            <a:r>
              <a:rPr lang="en-IE" sz="2400" b="1" dirty="0" smtClean="0">
                <a:effectLst>
                  <a:outerShdw blurRad="38100" dist="38100" dir="2700000" algn="tl">
                    <a:srgbClr val="C0C0C0"/>
                  </a:outerShdw>
                </a:effectLst>
                <a:latin typeface="Verdana" pitchFamily="34" charset="0"/>
                <a:cs typeface="Times New Roman" pitchFamily="18" charset="0"/>
              </a:rPr>
              <a:t>Manager (Safety)</a:t>
            </a:r>
            <a:endParaRPr lang="en-IE" b="1" dirty="0">
              <a:effectLst>
                <a:outerShdw blurRad="38100" dist="38100" dir="2700000" algn="tl">
                  <a:srgbClr val="C0C0C0"/>
                </a:outerShdw>
              </a:effectLst>
              <a:latin typeface="Verdana" pitchFamily="34" charset="0"/>
              <a:cs typeface="Times New Roman" pitchFamily="18" charset="0"/>
            </a:endParaRPr>
          </a:p>
          <a:p>
            <a:pPr>
              <a:lnSpc>
                <a:spcPct val="150000"/>
              </a:lnSpc>
              <a:buClr>
                <a:srgbClr val="29B7E5"/>
              </a:buClr>
              <a:buFont typeface="Wingdings" pitchFamily="2" charset="2"/>
              <a:buNone/>
            </a:pPr>
            <a:endParaRPr lang="en-IE" b="1" dirty="0">
              <a:effectLst>
                <a:outerShdw blurRad="38100" dist="38100" dir="2700000" algn="tl">
                  <a:srgbClr val="C0C0C0"/>
                </a:outerShdw>
              </a:effectLst>
              <a:latin typeface="Verdana" pitchFamily="34" charset="0"/>
              <a:cs typeface="Times New Roman" pitchFamily="18" charset="0"/>
            </a:endParaRPr>
          </a:p>
          <a:p>
            <a:pPr>
              <a:lnSpc>
                <a:spcPct val="150000"/>
              </a:lnSpc>
              <a:buClr>
                <a:srgbClr val="29B7E5"/>
              </a:buClr>
              <a:buFont typeface="Wingdings" pitchFamily="2" charset="2"/>
              <a:buNone/>
            </a:pPr>
            <a:r>
              <a:rPr lang="en-IE" sz="2400" b="1" dirty="0" smtClean="0">
                <a:solidFill>
                  <a:srgbClr val="039D49"/>
                </a:solidFill>
                <a:latin typeface="Verdana" pitchFamily="34" charset="0"/>
              </a:rPr>
              <a:t>April 2012</a:t>
            </a:r>
            <a:endParaRPr lang="en-GB" sz="2400" b="1" dirty="0">
              <a:solidFill>
                <a:srgbClr val="039D49"/>
              </a:solidFill>
              <a:latin typeface="Verdana" pitchFamily="34" charset="0"/>
            </a:endParaRPr>
          </a:p>
        </p:txBody>
      </p:sp>
    </p:spTree>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RA Croke Park 0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2291" name="Text Box 3"/>
          <p:cNvSpPr txBox="1">
            <a:spLocks noChangeArrowheads="1"/>
          </p:cNvSpPr>
          <p:nvPr/>
        </p:nvSpPr>
        <p:spPr bwMode="auto">
          <a:xfrm>
            <a:off x="-670559" y="0"/>
            <a:ext cx="6108191" cy="954107"/>
          </a:xfrm>
          <a:prstGeom prst="rect">
            <a:avLst/>
          </a:prstGeom>
          <a:noFill/>
          <a:ln w="9525">
            <a:noFill/>
            <a:miter lim="800000"/>
            <a:headEnd/>
            <a:tailEnd/>
          </a:ln>
          <a:effectLst/>
        </p:spPr>
        <p:txBody>
          <a:bodyPr wrap="square">
            <a:spAutoFit/>
          </a:bodyPr>
          <a:lstStyle/>
          <a:p>
            <a:pPr algn="ctr" eaLnBrk="0" hangingPunct="0"/>
            <a:r>
              <a:rPr lang="en-US" sz="2800" b="1" dirty="0" smtClean="0">
                <a:solidFill>
                  <a:schemeClr val="accent2"/>
                </a:solidFill>
                <a:latin typeface="Times New Roman" pitchFamily="18" charset="0"/>
              </a:rPr>
              <a:t>Role of the Local </a:t>
            </a:r>
            <a:r>
              <a:rPr lang="en-US" sz="2800" b="1" dirty="0" smtClean="0">
                <a:solidFill>
                  <a:schemeClr val="accent2"/>
                </a:solidFill>
                <a:latin typeface="Times New Roman" pitchFamily="18" charset="0"/>
              </a:rPr>
              <a:t>Authority</a:t>
            </a:r>
          </a:p>
          <a:p>
            <a:pPr algn="ctr" eaLnBrk="0" hangingPunct="0"/>
            <a:r>
              <a:rPr lang="en-US" sz="2800" b="1" dirty="0" smtClean="0">
                <a:solidFill>
                  <a:schemeClr val="accent2"/>
                </a:solidFill>
                <a:latin typeface="Times New Roman" pitchFamily="18" charset="0"/>
              </a:rPr>
              <a:t> </a:t>
            </a:r>
            <a:r>
              <a:rPr lang="en-US" sz="2800" b="1" dirty="0" smtClean="0">
                <a:solidFill>
                  <a:schemeClr val="accent2"/>
                </a:solidFill>
                <a:latin typeface="Times New Roman" pitchFamily="18" charset="0"/>
              </a:rPr>
              <a:t>and </a:t>
            </a:r>
            <a:r>
              <a:rPr lang="en-US" sz="2800" b="1" dirty="0" smtClean="0">
                <a:solidFill>
                  <a:schemeClr val="accent2"/>
                </a:solidFill>
                <a:latin typeface="Times New Roman" pitchFamily="18" charset="0"/>
              </a:rPr>
              <a:t>Utility Companies?</a:t>
            </a:r>
            <a:endParaRPr lang="en-GB" sz="2800" b="1" dirty="0">
              <a:solidFill>
                <a:schemeClr val="accent2"/>
              </a:solidFill>
              <a:latin typeface="Times New Roman" pitchFamily="18" charset="0"/>
            </a:endParaRPr>
          </a:p>
        </p:txBody>
      </p:sp>
      <p:sp>
        <p:nvSpPr>
          <p:cNvPr id="12292" name="Text Box 4"/>
          <p:cNvSpPr txBox="1">
            <a:spLocks noChangeArrowheads="1"/>
          </p:cNvSpPr>
          <p:nvPr/>
        </p:nvSpPr>
        <p:spPr bwMode="auto">
          <a:xfrm>
            <a:off x="890016" y="2263331"/>
            <a:ext cx="7767638" cy="4247317"/>
          </a:xfrm>
          <a:prstGeom prst="rect">
            <a:avLst/>
          </a:prstGeom>
          <a:noFill/>
          <a:ln w="9525">
            <a:noFill/>
            <a:miter lim="800000"/>
            <a:headEnd/>
            <a:tailEnd/>
          </a:ln>
          <a:effectLst/>
        </p:spPr>
        <p:txBody>
          <a:bodyPr>
            <a:spAutoFit/>
          </a:bodyPr>
          <a:lstStyle/>
          <a:p>
            <a:pPr>
              <a:lnSpc>
                <a:spcPct val="150000"/>
              </a:lnSpc>
              <a:buClr>
                <a:srgbClr val="29B7E5"/>
              </a:buClr>
              <a:buFont typeface="Wingdings" pitchFamily="2" charset="2"/>
              <a:buChar char="l"/>
            </a:pPr>
            <a:r>
              <a:rPr lang="en-GB" sz="2000" dirty="0" smtClean="0"/>
              <a:t> Local authorities should also advise any person or body undertaking </a:t>
            </a:r>
            <a:r>
              <a:rPr lang="en-GB" sz="2000" dirty="0" err="1" smtClean="0"/>
              <a:t>roadworks</a:t>
            </a:r>
            <a:r>
              <a:rPr lang="en-GB" sz="2000" dirty="0" smtClean="0"/>
              <a:t> on their roads (</a:t>
            </a:r>
            <a:r>
              <a:rPr lang="en-GB" sz="2000" dirty="0" err="1" smtClean="0"/>
              <a:t>eg</a:t>
            </a:r>
            <a:r>
              <a:rPr lang="en-GB" sz="2000" dirty="0" smtClean="0"/>
              <a:t>. Road Opening Licensee), that this Directive is now in place </a:t>
            </a:r>
          </a:p>
          <a:p>
            <a:pPr>
              <a:lnSpc>
                <a:spcPct val="150000"/>
              </a:lnSpc>
              <a:buClr>
                <a:srgbClr val="29B7E5"/>
              </a:buClr>
              <a:buFont typeface="Wingdings" pitchFamily="2" charset="2"/>
              <a:buChar char="l"/>
            </a:pPr>
            <a:r>
              <a:rPr lang="en-GB" sz="2000" dirty="0" smtClean="0"/>
              <a:t> Utilities to inspect their own sites in accordance with the Guidelines, </a:t>
            </a:r>
          </a:p>
          <a:p>
            <a:pPr>
              <a:lnSpc>
                <a:spcPct val="150000"/>
              </a:lnSpc>
              <a:buClr>
                <a:srgbClr val="29B7E5"/>
              </a:buClr>
              <a:buFont typeface="Wingdings" pitchFamily="2" charset="2"/>
              <a:buChar char="l"/>
            </a:pPr>
            <a:r>
              <a:rPr lang="en-GB" sz="2000" dirty="0" smtClean="0"/>
              <a:t> The local authority is also required to inspect the works periodically to ensure that the requirements of the Guidelines are being implemented. </a:t>
            </a:r>
            <a:endParaRPr lang="en-IE" sz="2000" dirty="0" smtClean="0"/>
          </a:p>
          <a:p>
            <a:pPr>
              <a:lnSpc>
                <a:spcPct val="150000"/>
              </a:lnSpc>
              <a:buClr>
                <a:srgbClr val="29B7E5"/>
              </a:buClr>
              <a:buFont typeface="Wingdings" pitchFamily="2" charset="2"/>
              <a:buChar char="l"/>
            </a:pPr>
            <a:endParaRPr lang="en-IE" sz="2000" dirty="0">
              <a:solidFill>
                <a:srgbClr val="000000"/>
              </a:solidFill>
              <a:latin typeface="Georgia" pitchFamily="18" charset="0"/>
              <a:cs typeface="Times New Roman" pitchFamily="18" charset="0"/>
            </a:endParaRPr>
          </a:p>
        </p:txBody>
      </p:sp>
      <p:pic>
        <p:nvPicPr>
          <p:cNvPr id="11267" name="Picture 3"/>
          <p:cNvPicPr>
            <a:picLocks noChangeAspect="1" noChangeArrowheads="1"/>
          </p:cNvPicPr>
          <p:nvPr/>
        </p:nvPicPr>
        <p:blipFill>
          <a:blip r:embed="rId3" cstate="print"/>
          <a:srcRect t="6709" b="11182"/>
          <a:stretch>
            <a:fillRect/>
          </a:stretch>
        </p:blipFill>
        <p:spPr bwMode="auto">
          <a:xfrm>
            <a:off x="1300925" y="976492"/>
            <a:ext cx="4371975" cy="1321717"/>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RA Croke Park 0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2291" name="Text Box 3"/>
          <p:cNvSpPr txBox="1">
            <a:spLocks noChangeArrowheads="1"/>
          </p:cNvSpPr>
          <p:nvPr/>
        </p:nvSpPr>
        <p:spPr bwMode="auto">
          <a:xfrm>
            <a:off x="-1153541" y="242888"/>
            <a:ext cx="6557963" cy="584775"/>
          </a:xfrm>
          <a:prstGeom prst="rect">
            <a:avLst/>
          </a:prstGeom>
          <a:noFill/>
          <a:ln w="9525">
            <a:noFill/>
            <a:miter lim="800000"/>
            <a:headEnd/>
            <a:tailEnd/>
          </a:ln>
          <a:effectLst/>
        </p:spPr>
        <p:txBody>
          <a:bodyPr>
            <a:spAutoFit/>
          </a:bodyPr>
          <a:lstStyle/>
          <a:p>
            <a:pPr algn="ctr" eaLnBrk="0" hangingPunct="0"/>
            <a:r>
              <a:rPr lang="en-US" sz="3200" b="1" dirty="0" smtClean="0">
                <a:solidFill>
                  <a:schemeClr val="accent2"/>
                </a:solidFill>
                <a:latin typeface="Times New Roman" pitchFamily="18" charset="0"/>
              </a:rPr>
              <a:t>Role of the NRA?</a:t>
            </a:r>
            <a:endParaRPr lang="en-GB" sz="3200" b="1" dirty="0">
              <a:solidFill>
                <a:schemeClr val="accent2"/>
              </a:solidFill>
              <a:latin typeface="Times New Roman" pitchFamily="18" charset="0"/>
            </a:endParaRPr>
          </a:p>
        </p:txBody>
      </p:sp>
      <p:sp>
        <p:nvSpPr>
          <p:cNvPr id="12292" name="Text Box 4"/>
          <p:cNvSpPr txBox="1">
            <a:spLocks noChangeArrowheads="1"/>
          </p:cNvSpPr>
          <p:nvPr/>
        </p:nvSpPr>
        <p:spPr bwMode="auto">
          <a:xfrm>
            <a:off x="826718" y="1229182"/>
            <a:ext cx="7767638" cy="2985433"/>
          </a:xfrm>
          <a:prstGeom prst="rect">
            <a:avLst/>
          </a:prstGeom>
          <a:noFill/>
          <a:ln w="9525">
            <a:noFill/>
            <a:miter lim="800000"/>
            <a:headEnd/>
            <a:tailEnd/>
          </a:ln>
          <a:effectLst/>
        </p:spPr>
        <p:txBody>
          <a:bodyPr>
            <a:spAutoFit/>
          </a:bodyPr>
          <a:lstStyle/>
          <a:p>
            <a:r>
              <a:rPr lang="en-GB" sz="2000" dirty="0" smtClean="0"/>
              <a:t> </a:t>
            </a:r>
          </a:p>
          <a:p>
            <a:r>
              <a:rPr lang="en-IE" sz="2800" i="1" dirty="0" smtClean="0"/>
              <a:t>The National Roads Authority will carry out random inspections of local authority and statutory undertaker’s Temporary Safety Measures inspection systems to verify that inspections are being carried out in accordance with these Guidelines. </a:t>
            </a:r>
            <a:endParaRPr lang="en-IE" sz="2800" dirty="0"/>
          </a:p>
        </p:txBody>
      </p:sp>
      <p:pic>
        <p:nvPicPr>
          <p:cNvPr id="5" name="Picture 4" descr="671px-Two_red_dice_01_svg.png"/>
          <p:cNvPicPr>
            <a:picLocks noChangeAspect="1"/>
          </p:cNvPicPr>
          <p:nvPr/>
        </p:nvPicPr>
        <p:blipFill>
          <a:blip r:embed="rId3" cstate="print"/>
          <a:stretch>
            <a:fillRect/>
          </a:stretch>
        </p:blipFill>
        <p:spPr>
          <a:xfrm>
            <a:off x="1263629" y="4399898"/>
            <a:ext cx="2331342" cy="1494005"/>
          </a:xfrm>
          <a:prstGeom prst="rect">
            <a:avLst/>
          </a:prstGeom>
        </p:spPr>
      </p:pic>
    </p:spTree>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RA Croke Park 0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2291" name="Text Box 3"/>
          <p:cNvSpPr txBox="1">
            <a:spLocks noChangeArrowheads="1"/>
          </p:cNvSpPr>
          <p:nvPr/>
        </p:nvSpPr>
        <p:spPr bwMode="auto">
          <a:xfrm>
            <a:off x="-970661" y="267272"/>
            <a:ext cx="6557963" cy="584775"/>
          </a:xfrm>
          <a:prstGeom prst="rect">
            <a:avLst/>
          </a:prstGeom>
          <a:noFill/>
          <a:ln w="9525">
            <a:noFill/>
            <a:miter lim="800000"/>
            <a:headEnd/>
            <a:tailEnd/>
          </a:ln>
          <a:effectLst/>
        </p:spPr>
        <p:txBody>
          <a:bodyPr>
            <a:spAutoFit/>
          </a:bodyPr>
          <a:lstStyle/>
          <a:p>
            <a:pPr algn="ctr" eaLnBrk="0" hangingPunct="0"/>
            <a:r>
              <a:rPr lang="en-US" sz="3200" b="1" dirty="0" smtClean="0">
                <a:solidFill>
                  <a:schemeClr val="accent2"/>
                </a:solidFill>
                <a:latin typeface="Times New Roman" pitchFamily="18" charset="0"/>
              </a:rPr>
              <a:t>How to Notify the NRA?</a:t>
            </a:r>
            <a:endParaRPr lang="en-GB" sz="3200" b="1" dirty="0">
              <a:solidFill>
                <a:schemeClr val="accent2"/>
              </a:solidFill>
              <a:latin typeface="Times New Roman" pitchFamily="18" charset="0"/>
            </a:endParaRPr>
          </a:p>
        </p:txBody>
      </p:sp>
      <p:sp>
        <p:nvSpPr>
          <p:cNvPr id="12292" name="Text Box 4"/>
          <p:cNvSpPr txBox="1">
            <a:spLocks noChangeArrowheads="1"/>
          </p:cNvSpPr>
          <p:nvPr/>
        </p:nvSpPr>
        <p:spPr bwMode="auto">
          <a:xfrm>
            <a:off x="848920" y="1620716"/>
            <a:ext cx="7767638" cy="3108543"/>
          </a:xfrm>
          <a:prstGeom prst="rect">
            <a:avLst/>
          </a:prstGeom>
          <a:noFill/>
          <a:ln w="9525">
            <a:noFill/>
            <a:miter lim="800000"/>
            <a:headEnd/>
            <a:tailEnd/>
          </a:ln>
          <a:effectLst/>
        </p:spPr>
        <p:txBody>
          <a:bodyPr>
            <a:spAutoFit/>
          </a:bodyPr>
          <a:lstStyle/>
          <a:p>
            <a:pPr>
              <a:buFont typeface="Arial" pitchFamily="34" charset="0"/>
              <a:buChar char="•"/>
            </a:pPr>
            <a:r>
              <a:rPr lang="en-GB" sz="2800" dirty="0" smtClean="0"/>
              <a:t>Details of all </a:t>
            </a:r>
            <a:r>
              <a:rPr lang="en-GB" sz="2800" dirty="0" err="1" smtClean="0"/>
              <a:t>roadworks</a:t>
            </a:r>
            <a:r>
              <a:rPr lang="en-GB" sz="2800" dirty="0" smtClean="0"/>
              <a:t> on national roads, by any person and/or body sanctioned by the local authority should, accordingly, </a:t>
            </a:r>
            <a:r>
              <a:rPr lang="en-GB" sz="2800" u="sng" dirty="0" smtClean="0"/>
              <a:t>be notified to the </a:t>
            </a:r>
            <a:r>
              <a:rPr lang="en-GB" sz="2800" u="sng" dirty="0" smtClean="0"/>
              <a:t>NRA</a:t>
            </a:r>
            <a:r>
              <a:rPr lang="en-GB" sz="2800" dirty="0" smtClean="0"/>
              <a:t> </a:t>
            </a:r>
            <a:r>
              <a:rPr lang="en-GB" sz="2800" dirty="0" smtClean="0"/>
              <a:t>prior to commencement of the works. </a:t>
            </a:r>
          </a:p>
          <a:p>
            <a:pPr>
              <a:buFont typeface="Arial" pitchFamily="34" charset="0"/>
              <a:buChar char="•"/>
            </a:pPr>
            <a:endParaRPr lang="en-GB" sz="2800" dirty="0" smtClean="0"/>
          </a:p>
          <a:p>
            <a:pPr>
              <a:buFont typeface="Arial" pitchFamily="34" charset="0"/>
              <a:buChar char="•"/>
            </a:pPr>
            <a:r>
              <a:rPr lang="en-GB" sz="2800" u="sng" dirty="0" smtClean="0"/>
              <a:t>Pro-forma </a:t>
            </a:r>
            <a:r>
              <a:rPr lang="en-GB" sz="2800" u="sng" dirty="0" smtClean="0"/>
              <a:t>web-based document </a:t>
            </a:r>
            <a:r>
              <a:rPr lang="en-GB" sz="2800" dirty="0" smtClean="0"/>
              <a:t>for this purpose.</a:t>
            </a:r>
            <a:endParaRPr lang="en-IE" sz="2800" dirty="0"/>
          </a:p>
        </p:txBody>
      </p:sp>
    </p:spTree>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RA Croke Park 0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2291" name="Text Box 3"/>
          <p:cNvSpPr txBox="1">
            <a:spLocks noChangeArrowheads="1"/>
          </p:cNvSpPr>
          <p:nvPr/>
        </p:nvSpPr>
        <p:spPr bwMode="auto">
          <a:xfrm>
            <a:off x="219456" y="0"/>
            <a:ext cx="6873216" cy="954107"/>
          </a:xfrm>
          <a:prstGeom prst="rect">
            <a:avLst/>
          </a:prstGeom>
          <a:noFill/>
          <a:ln w="9525">
            <a:noFill/>
            <a:miter lim="800000"/>
            <a:headEnd/>
            <a:tailEnd/>
          </a:ln>
          <a:effectLst/>
        </p:spPr>
        <p:txBody>
          <a:bodyPr wrap="square">
            <a:spAutoFit/>
          </a:bodyPr>
          <a:lstStyle/>
          <a:p>
            <a:pPr fontAlgn="ctr"/>
            <a:r>
              <a:rPr lang="en-IE" sz="2800" b="1" dirty="0" smtClean="0">
                <a:solidFill>
                  <a:schemeClr val="accent2"/>
                </a:solidFill>
                <a:latin typeface="Arial"/>
              </a:rPr>
              <a:t>Pro-Forma </a:t>
            </a:r>
            <a:r>
              <a:rPr lang="en-IE" sz="2800" b="1" dirty="0" smtClean="0">
                <a:solidFill>
                  <a:schemeClr val="accent2"/>
                </a:solidFill>
                <a:latin typeface="Arial"/>
              </a:rPr>
              <a:t>Notification</a:t>
            </a:r>
          </a:p>
          <a:p>
            <a:pPr fontAlgn="ctr"/>
            <a:r>
              <a:rPr lang="en-IE" sz="2800" b="1" dirty="0" smtClean="0">
                <a:solidFill>
                  <a:schemeClr val="accent2"/>
                </a:solidFill>
                <a:latin typeface="Arial"/>
              </a:rPr>
              <a:t>form </a:t>
            </a:r>
            <a:r>
              <a:rPr lang="en-IE" sz="2800" b="1" dirty="0" smtClean="0">
                <a:solidFill>
                  <a:schemeClr val="accent2"/>
                </a:solidFill>
                <a:latin typeface="Arial"/>
              </a:rPr>
              <a:t>to contain:</a:t>
            </a:r>
          </a:p>
        </p:txBody>
      </p:sp>
      <p:sp>
        <p:nvSpPr>
          <p:cNvPr id="12292" name="Text Box 4"/>
          <p:cNvSpPr txBox="1">
            <a:spLocks noChangeArrowheads="1"/>
          </p:cNvSpPr>
          <p:nvPr/>
        </p:nvSpPr>
        <p:spPr bwMode="auto">
          <a:xfrm>
            <a:off x="667820" y="1789898"/>
            <a:ext cx="7972746" cy="3908762"/>
          </a:xfrm>
          <a:prstGeom prst="rect">
            <a:avLst/>
          </a:prstGeom>
          <a:noFill/>
          <a:ln w="9525">
            <a:noFill/>
            <a:miter lim="800000"/>
            <a:headEnd/>
            <a:tailEnd/>
          </a:ln>
          <a:effectLst/>
        </p:spPr>
        <p:txBody>
          <a:bodyPr wrap="square">
            <a:spAutoFit/>
          </a:bodyPr>
          <a:lstStyle/>
          <a:p>
            <a:pPr fontAlgn="b">
              <a:buFont typeface="Arial" pitchFamily="34" charset="0"/>
              <a:buChar char="•"/>
            </a:pPr>
            <a:r>
              <a:rPr lang="en-IE" sz="2800" dirty="0" smtClean="0">
                <a:solidFill>
                  <a:srgbClr val="002060"/>
                </a:solidFill>
                <a:latin typeface="Calibri" pitchFamily="34" charset="0"/>
              </a:rPr>
              <a:t>ROADWORKS LOCATION COORDINATES:</a:t>
            </a:r>
          </a:p>
          <a:p>
            <a:pPr fontAlgn="b">
              <a:buFont typeface="Arial" pitchFamily="34" charset="0"/>
              <a:buChar char="•"/>
            </a:pPr>
            <a:r>
              <a:rPr lang="en-IE" sz="2800" dirty="0" smtClean="0">
                <a:solidFill>
                  <a:srgbClr val="002060"/>
                </a:solidFill>
                <a:latin typeface="Calibri" pitchFamily="34" charset="0"/>
              </a:rPr>
              <a:t>ROUTE NUMBER</a:t>
            </a:r>
          </a:p>
          <a:p>
            <a:pPr fontAlgn="b">
              <a:buFont typeface="Arial" pitchFamily="34" charset="0"/>
              <a:buChar char="•"/>
            </a:pPr>
            <a:r>
              <a:rPr lang="en-IE" sz="2800" dirty="0" smtClean="0">
                <a:solidFill>
                  <a:srgbClr val="002060"/>
                </a:solidFill>
                <a:latin typeface="Calibri" pitchFamily="34" charset="0"/>
              </a:rPr>
              <a:t>ROAD AUTHORITY</a:t>
            </a:r>
          </a:p>
          <a:p>
            <a:pPr fontAlgn="b">
              <a:buFont typeface="Arial" pitchFamily="34" charset="0"/>
              <a:buChar char="•"/>
            </a:pPr>
            <a:r>
              <a:rPr lang="en-IE" sz="2800" dirty="0" smtClean="0">
                <a:solidFill>
                  <a:srgbClr val="002060"/>
                </a:solidFill>
                <a:latin typeface="Calibri" pitchFamily="34" charset="0"/>
              </a:rPr>
              <a:t>CONSTRUCTION START AND ESTIMATED END DATE</a:t>
            </a:r>
          </a:p>
          <a:p>
            <a:pPr fontAlgn="b">
              <a:buFont typeface="Arial" pitchFamily="34" charset="0"/>
              <a:buChar char="•"/>
            </a:pPr>
            <a:r>
              <a:rPr lang="en-IE" sz="2800" dirty="0" smtClean="0">
                <a:solidFill>
                  <a:srgbClr val="002060"/>
                </a:solidFill>
                <a:latin typeface="Calibri" pitchFamily="34" charset="0"/>
              </a:rPr>
              <a:t>CONTRACTOR (</a:t>
            </a:r>
            <a:r>
              <a:rPr lang="en-IE" sz="2800" dirty="0" err="1" smtClean="0">
                <a:solidFill>
                  <a:srgbClr val="002060"/>
                </a:solidFill>
                <a:latin typeface="Calibri" pitchFamily="34" charset="0"/>
              </a:rPr>
              <a:t>incl</a:t>
            </a:r>
            <a:r>
              <a:rPr lang="en-IE" sz="2800" dirty="0" smtClean="0">
                <a:solidFill>
                  <a:srgbClr val="002060"/>
                </a:solidFill>
                <a:latin typeface="Calibri" pitchFamily="34" charset="0"/>
              </a:rPr>
              <a:t> TM Designer)</a:t>
            </a:r>
          </a:p>
          <a:p>
            <a:pPr fontAlgn="b">
              <a:buFont typeface="Arial" pitchFamily="34" charset="0"/>
              <a:buChar char="•"/>
            </a:pPr>
            <a:r>
              <a:rPr lang="en-IE" sz="2800" dirty="0" smtClean="0">
                <a:solidFill>
                  <a:srgbClr val="002060"/>
                </a:solidFill>
                <a:latin typeface="Calibri" pitchFamily="34" charset="0"/>
              </a:rPr>
              <a:t>PSCS</a:t>
            </a:r>
          </a:p>
          <a:p>
            <a:pPr fontAlgn="b">
              <a:buFont typeface="Arial" pitchFamily="34" charset="0"/>
              <a:buChar char="•"/>
            </a:pPr>
            <a:r>
              <a:rPr lang="en-IE" sz="2800" dirty="0" smtClean="0">
                <a:solidFill>
                  <a:srgbClr val="002060"/>
                </a:solidFill>
                <a:latin typeface="Calibri" pitchFamily="34" charset="0"/>
              </a:rPr>
              <a:t>PSDP</a:t>
            </a:r>
          </a:p>
          <a:p>
            <a:pPr fontAlgn="b">
              <a:buFont typeface="Arial" pitchFamily="34" charset="0"/>
              <a:buChar char="•"/>
            </a:pPr>
            <a:r>
              <a:rPr lang="en-IE" sz="2800" dirty="0" smtClean="0">
                <a:solidFill>
                  <a:srgbClr val="002060"/>
                </a:solidFill>
                <a:latin typeface="Calibri" pitchFamily="34" charset="0"/>
              </a:rPr>
              <a:t>CONTACT DETAILS</a:t>
            </a:r>
            <a:endParaRPr lang="en-IE" sz="2800" dirty="0" smtClean="0">
              <a:solidFill>
                <a:srgbClr val="002060"/>
              </a:solidFill>
              <a:latin typeface="Calibri" pitchFamily="34" charset="0"/>
            </a:endParaRPr>
          </a:p>
          <a:p>
            <a:pPr fontAlgn="b"/>
            <a:endParaRPr lang="en-IE" sz="800" dirty="0" smtClean="0">
              <a:solidFill>
                <a:srgbClr val="002060"/>
              </a:solidFill>
              <a:latin typeface="Calibri" pitchFamily="34" charset="0"/>
            </a:endParaRPr>
          </a:p>
          <a:p>
            <a:pPr fontAlgn="b"/>
            <a:endParaRPr lang="en-IE" sz="800" dirty="0" smtClean="0">
              <a:solidFill>
                <a:srgbClr val="002060"/>
              </a:solidFill>
              <a:latin typeface="Calibri" pitchFamily="34" charset="0"/>
            </a:endParaRPr>
          </a:p>
          <a:p>
            <a:pPr fontAlgn="b"/>
            <a:endParaRPr lang="en-IE" sz="800" dirty="0">
              <a:solidFill>
                <a:srgbClr val="002060"/>
              </a:solidFill>
              <a:latin typeface="Calibri" pitchFamily="34" charset="0"/>
            </a:endParaRPr>
          </a:p>
        </p:txBody>
      </p:sp>
    </p:spTree>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RA Croke Park 0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2291" name="Text Box 3"/>
          <p:cNvSpPr txBox="1">
            <a:spLocks noChangeArrowheads="1"/>
          </p:cNvSpPr>
          <p:nvPr/>
        </p:nvSpPr>
        <p:spPr bwMode="auto">
          <a:xfrm>
            <a:off x="-934085" y="242888"/>
            <a:ext cx="6557963" cy="519112"/>
          </a:xfrm>
          <a:prstGeom prst="rect">
            <a:avLst/>
          </a:prstGeom>
          <a:noFill/>
          <a:ln w="9525">
            <a:noFill/>
            <a:miter lim="800000"/>
            <a:headEnd/>
            <a:tailEnd/>
          </a:ln>
          <a:effectLst/>
        </p:spPr>
        <p:txBody>
          <a:bodyPr>
            <a:spAutoFit/>
          </a:bodyPr>
          <a:lstStyle/>
          <a:p>
            <a:pPr algn="ctr" eaLnBrk="0" hangingPunct="0"/>
            <a:r>
              <a:rPr lang="en-US" sz="2800" b="1" dirty="0" smtClean="0">
                <a:solidFill>
                  <a:schemeClr val="accent2"/>
                </a:solidFill>
                <a:latin typeface="Arial"/>
              </a:rPr>
              <a:t>Frequency of Inspections</a:t>
            </a:r>
            <a:endParaRPr lang="en-GB" sz="2800" b="1" dirty="0">
              <a:solidFill>
                <a:schemeClr val="accent2"/>
              </a:solidFill>
              <a:latin typeface="Arial"/>
            </a:endParaRPr>
          </a:p>
        </p:txBody>
      </p:sp>
      <p:sp>
        <p:nvSpPr>
          <p:cNvPr id="12292" name="Text Box 4"/>
          <p:cNvSpPr txBox="1">
            <a:spLocks noChangeArrowheads="1"/>
          </p:cNvSpPr>
          <p:nvPr/>
        </p:nvSpPr>
        <p:spPr bwMode="auto">
          <a:xfrm>
            <a:off x="914400" y="1604963"/>
            <a:ext cx="7767638" cy="497765"/>
          </a:xfrm>
          <a:prstGeom prst="rect">
            <a:avLst/>
          </a:prstGeom>
          <a:noFill/>
          <a:ln w="9525">
            <a:noFill/>
            <a:miter lim="800000"/>
            <a:headEnd/>
            <a:tailEnd/>
          </a:ln>
          <a:effectLst/>
        </p:spPr>
        <p:txBody>
          <a:bodyPr>
            <a:spAutoFit/>
          </a:bodyPr>
          <a:lstStyle/>
          <a:p>
            <a:pPr>
              <a:lnSpc>
                <a:spcPct val="150000"/>
              </a:lnSpc>
              <a:buClr>
                <a:srgbClr val="29B7E5"/>
              </a:buClr>
            </a:pPr>
            <a:endParaRPr lang="en-IE" sz="2000" dirty="0">
              <a:solidFill>
                <a:srgbClr val="000000"/>
              </a:solidFill>
              <a:latin typeface="Georgia" pitchFamily="18" charset="0"/>
              <a:cs typeface="Times New Roman" pitchFamily="18" charset="0"/>
            </a:endParaRPr>
          </a:p>
        </p:txBody>
      </p:sp>
      <p:graphicFrame>
        <p:nvGraphicFramePr>
          <p:cNvPr id="6" name="Table 5"/>
          <p:cNvGraphicFramePr>
            <a:graphicFrameLocks noGrp="1"/>
          </p:cNvGraphicFramePr>
          <p:nvPr/>
        </p:nvGraphicFramePr>
        <p:xfrm>
          <a:off x="877141" y="1535507"/>
          <a:ext cx="7561778" cy="3843588"/>
        </p:xfrm>
        <a:graphic>
          <a:graphicData uri="http://schemas.openxmlformats.org/drawingml/2006/table">
            <a:tbl>
              <a:tblPr/>
              <a:tblGrid>
                <a:gridCol w="2727995"/>
                <a:gridCol w="2760363"/>
                <a:gridCol w="2073420"/>
              </a:tblGrid>
              <a:tr h="881997">
                <a:tc>
                  <a:txBody>
                    <a:bodyPr/>
                    <a:lstStyle/>
                    <a:p>
                      <a:pPr algn="l">
                        <a:spcAft>
                          <a:spcPts val="0"/>
                        </a:spcAft>
                      </a:pPr>
                      <a:r>
                        <a:rPr lang="en-GB" sz="2000" b="1" dirty="0">
                          <a:latin typeface="Times New Roman"/>
                          <a:ea typeface="Times New Roman"/>
                          <a:cs typeface="Times New Roman"/>
                        </a:rPr>
                        <a:t>Duration of Road Works</a:t>
                      </a:r>
                      <a:endParaRPr lang="en-IE"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2000" b="1" dirty="0">
                          <a:latin typeface="Times New Roman"/>
                          <a:ea typeface="Times New Roman"/>
                          <a:cs typeface="Times New Roman"/>
                        </a:rPr>
                        <a:t>% of sites to be inspected per annum</a:t>
                      </a:r>
                      <a:endParaRPr lang="en-IE"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2000" b="1">
                          <a:latin typeface="Times New Roman"/>
                          <a:ea typeface="Times New Roman"/>
                          <a:cs typeface="Times New Roman"/>
                        </a:rPr>
                        <a:t>Frequency of Inspection</a:t>
                      </a:r>
                      <a:endParaRPr lang="en-IE" sz="2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997">
                <a:tc>
                  <a:txBody>
                    <a:bodyPr/>
                    <a:lstStyle/>
                    <a:p>
                      <a:pPr algn="l">
                        <a:spcAft>
                          <a:spcPts val="0"/>
                        </a:spcAft>
                      </a:pPr>
                      <a:r>
                        <a:rPr lang="en-GB" sz="2000" dirty="0">
                          <a:latin typeface="Times New Roman"/>
                          <a:ea typeface="Times New Roman"/>
                          <a:cs typeface="Times New Roman"/>
                        </a:rPr>
                        <a:t>Exceeding 1 year in duration</a:t>
                      </a:r>
                      <a:endParaRPr lang="en-IE"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2000" dirty="0">
                          <a:latin typeface="Times New Roman"/>
                          <a:ea typeface="Times New Roman"/>
                          <a:cs typeface="Times New Roman"/>
                        </a:rPr>
                        <a:t>100% of sites to be inspected</a:t>
                      </a:r>
                      <a:endParaRPr lang="en-IE"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2000">
                          <a:latin typeface="Times New Roman"/>
                          <a:ea typeface="Times New Roman"/>
                          <a:cs typeface="Times New Roman"/>
                        </a:rPr>
                        <a:t>Quarterly</a:t>
                      </a:r>
                      <a:endParaRPr lang="en-IE" sz="2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1997">
                <a:tc>
                  <a:txBody>
                    <a:bodyPr/>
                    <a:lstStyle/>
                    <a:p>
                      <a:pPr algn="l">
                        <a:spcAft>
                          <a:spcPts val="0"/>
                        </a:spcAft>
                      </a:pPr>
                      <a:r>
                        <a:rPr lang="en-GB" sz="2000">
                          <a:latin typeface="Times New Roman"/>
                          <a:ea typeface="Times New Roman"/>
                          <a:cs typeface="Times New Roman"/>
                        </a:rPr>
                        <a:t>1 week to 1 year in duration</a:t>
                      </a:r>
                      <a:endParaRPr lang="en-IE" sz="2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2000">
                          <a:latin typeface="Times New Roman"/>
                          <a:ea typeface="Times New Roman"/>
                          <a:cs typeface="Times New Roman"/>
                        </a:rPr>
                        <a:t>30% to 40% of sites to be inspected</a:t>
                      </a:r>
                      <a:endParaRPr lang="en-IE" sz="2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2000">
                          <a:latin typeface="Times New Roman"/>
                          <a:ea typeface="Times New Roman"/>
                          <a:cs typeface="Times New Roman"/>
                        </a:rPr>
                        <a:t>Quarterly</a:t>
                      </a:r>
                      <a:endParaRPr lang="en-IE" sz="2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1997">
                <a:tc>
                  <a:txBody>
                    <a:bodyPr/>
                    <a:lstStyle/>
                    <a:p>
                      <a:pPr algn="l">
                        <a:spcAft>
                          <a:spcPts val="0"/>
                        </a:spcAft>
                      </a:pPr>
                      <a:r>
                        <a:rPr lang="en-GB" sz="2000">
                          <a:latin typeface="Times New Roman"/>
                          <a:ea typeface="Times New Roman"/>
                          <a:cs typeface="Times New Roman"/>
                        </a:rPr>
                        <a:t>Greater than 1 day, less than 1 week</a:t>
                      </a:r>
                      <a:endParaRPr lang="en-IE" sz="2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2000">
                          <a:latin typeface="Times New Roman"/>
                          <a:ea typeface="Times New Roman"/>
                          <a:cs typeface="Times New Roman"/>
                        </a:rPr>
                        <a:t>10% to 20% of sites to be inspected</a:t>
                      </a:r>
                      <a:endParaRPr lang="en-IE" sz="2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2000" dirty="0">
                          <a:latin typeface="Times New Roman"/>
                          <a:ea typeface="Times New Roman"/>
                          <a:cs typeface="Times New Roman"/>
                        </a:rPr>
                        <a:t>Single Inspection</a:t>
                      </a:r>
                      <a:endParaRPr lang="en-IE"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997">
                <a:tc>
                  <a:txBody>
                    <a:bodyPr/>
                    <a:lstStyle/>
                    <a:p>
                      <a:pPr algn="l">
                        <a:spcAft>
                          <a:spcPts val="0"/>
                        </a:spcAft>
                      </a:pPr>
                      <a:r>
                        <a:rPr lang="en-GB" sz="2000" dirty="0">
                          <a:latin typeface="Times New Roman"/>
                          <a:ea typeface="Times New Roman"/>
                          <a:cs typeface="Times New Roman"/>
                        </a:rPr>
                        <a:t>1 day in duration</a:t>
                      </a:r>
                      <a:endParaRPr lang="en-IE"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2000">
                          <a:latin typeface="Times New Roman"/>
                          <a:ea typeface="Times New Roman"/>
                          <a:cs typeface="Times New Roman"/>
                        </a:rPr>
                        <a:t>Random </a:t>
                      </a:r>
                      <a:endParaRPr lang="en-IE" sz="2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2000" dirty="0">
                          <a:latin typeface="Times New Roman"/>
                          <a:ea typeface="Times New Roman"/>
                          <a:cs typeface="Times New Roman"/>
                        </a:rPr>
                        <a:t>Single Inspection</a:t>
                      </a:r>
                      <a:endParaRPr lang="en-IE"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685800" y="2286000"/>
            <a:ext cx="7772400" cy="1143000"/>
          </a:xfrm>
        </p:spPr>
        <p:txBody>
          <a:bodyPr/>
          <a:lstStyle/>
          <a:p>
            <a:endParaRPr lang="en-US"/>
          </a:p>
        </p:txBody>
      </p:sp>
      <p:sp>
        <p:nvSpPr>
          <p:cNvPr id="103427" name="Rectangle 3"/>
          <p:cNvSpPr>
            <a:spLocks noGrp="1" noChangeArrowheads="1"/>
          </p:cNvSpPr>
          <p:nvPr>
            <p:ph type="subTitle" idx="1"/>
          </p:nvPr>
        </p:nvSpPr>
        <p:spPr/>
        <p:txBody>
          <a:bodyPr/>
          <a:lstStyle/>
          <a:p>
            <a:endParaRPr lang="en-US"/>
          </a:p>
        </p:txBody>
      </p:sp>
      <p:pic>
        <p:nvPicPr>
          <p:cNvPr id="103428" name="Picture 4" descr="NRA Croke Park 0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3429" name="Text Box 5"/>
          <p:cNvSpPr txBox="1">
            <a:spLocks noChangeArrowheads="1"/>
          </p:cNvSpPr>
          <p:nvPr/>
        </p:nvSpPr>
        <p:spPr bwMode="auto">
          <a:xfrm>
            <a:off x="735584" y="227838"/>
            <a:ext cx="7642225" cy="3924151"/>
          </a:xfrm>
          <a:prstGeom prst="rect">
            <a:avLst/>
          </a:prstGeom>
          <a:noFill/>
          <a:ln w="9525">
            <a:noFill/>
            <a:miter lim="800000"/>
            <a:headEnd/>
            <a:tailEnd/>
          </a:ln>
          <a:effectLst/>
        </p:spPr>
        <p:txBody>
          <a:bodyPr>
            <a:spAutoFit/>
          </a:bodyPr>
          <a:lstStyle/>
          <a:p>
            <a:endParaRPr lang="en-IE" sz="3600" b="1" dirty="0" smtClean="0"/>
          </a:p>
          <a:p>
            <a:endParaRPr lang="en-IE" sz="3600" b="1" dirty="0"/>
          </a:p>
          <a:p>
            <a:pPr algn="ctr"/>
            <a:r>
              <a:rPr lang="en-IE" sz="2800" b="1" dirty="0" smtClean="0">
                <a:latin typeface="Arial"/>
              </a:rPr>
              <a:t>Email: adebeer@nra.ie</a:t>
            </a:r>
            <a:r>
              <a:rPr lang="en-IE" sz="3600" b="1" dirty="0" smtClean="0"/>
              <a:t> </a:t>
            </a:r>
          </a:p>
          <a:p>
            <a:pPr algn="ctr"/>
            <a:r>
              <a:rPr lang="en-IE" sz="2800" b="1" dirty="0" smtClean="0">
                <a:latin typeface="Arial"/>
              </a:rPr>
              <a:t>Tel: 01-6658842</a:t>
            </a:r>
            <a:endParaRPr lang="en-IE" sz="2800" b="1" dirty="0">
              <a:latin typeface="Arial"/>
            </a:endParaRPr>
          </a:p>
          <a:p>
            <a:endParaRPr lang="en-IE" sz="4400" b="1" dirty="0">
              <a:solidFill>
                <a:schemeClr val="accent2"/>
              </a:solidFill>
            </a:endParaRPr>
          </a:p>
          <a:p>
            <a:pPr>
              <a:spcBef>
                <a:spcPct val="50000"/>
              </a:spcBef>
            </a:pPr>
            <a:endParaRPr lang="en-IE" sz="2800" dirty="0"/>
          </a:p>
          <a:p>
            <a:pPr>
              <a:spcBef>
                <a:spcPct val="50000"/>
              </a:spcBef>
            </a:pPr>
            <a:endParaRPr lang="en-GB" dirty="0"/>
          </a:p>
        </p:txBody>
      </p:sp>
      <p:sp>
        <p:nvSpPr>
          <p:cNvPr id="6" name="Text Box 5"/>
          <p:cNvSpPr txBox="1">
            <a:spLocks noChangeArrowheads="1"/>
          </p:cNvSpPr>
          <p:nvPr/>
        </p:nvSpPr>
        <p:spPr bwMode="auto">
          <a:xfrm>
            <a:off x="0" y="231648"/>
            <a:ext cx="4413504" cy="523220"/>
          </a:xfrm>
          <a:prstGeom prst="rect">
            <a:avLst/>
          </a:prstGeom>
          <a:noFill/>
          <a:ln w="9525">
            <a:noFill/>
            <a:miter lim="800000"/>
            <a:headEnd/>
            <a:tailEnd/>
          </a:ln>
          <a:effectLst/>
        </p:spPr>
        <p:txBody>
          <a:bodyPr wrap="square">
            <a:spAutoFit/>
          </a:bodyPr>
          <a:lstStyle/>
          <a:p>
            <a:pPr algn="ctr" eaLnBrk="0" hangingPunct="0"/>
            <a:r>
              <a:rPr lang="en-IE" sz="2800" b="1" dirty="0" smtClean="0">
                <a:solidFill>
                  <a:schemeClr val="accent2"/>
                </a:solidFill>
                <a:latin typeface="Arial"/>
              </a:rPr>
              <a:t>Comments and Queries</a:t>
            </a:r>
            <a:endParaRPr lang="en-GB" dirty="0">
              <a:solidFill>
                <a:schemeClr val="accent2"/>
              </a:solidFill>
            </a:endParaRPr>
          </a:p>
        </p:txBody>
      </p:sp>
      <p:pic>
        <p:nvPicPr>
          <p:cNvPr id="7" name="Picture 2"/>
          <p:cNvPicPr>
            <a:picLocks noChangeAspect="1" noChangeArrowheads="1"/>
          </p:cNvPicPr>
          <p:nvPr/>
        </p:nvPicPr>
        <p:blipFill>
          <a:blip r:embed="rId3" cstate="print"/>
          <a:srcRect/>
          <a:stretch>
            <a:fillRect/>
          </a:stretch>
        </p:blipFill>
        <p:spPr bwMode="auto">
          <a:xfrm>
            <a:off x="2523744" y="2727960"/>
            <a:ext cx="4108704" cy="289255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RA Croke Park 0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2291" name="Text Box 3"/>
          <p:cNvSpPr txBox="1">
            <a:spLocks noChangeArrowheads="1"/>
          </p:cNvSpPr>
          <p:nvPr/>
        </p:nvSpPr>
        <p:spPr bwMode="auto">
          <a:xfrm>
            <a:off x="0" y="0"/>
            <a:ext cx="4632960" cy="954107"/>
          </a:xfrm>
          <a:prstGeom prst="rect">
            <a:avLst/>
          </a:prstGeom>
          <a:noFill/>
          <a:ln w="9525">
            <a:noFill/>
            <a:miter lim="800000"/>
            <a:headEnd/>
            <a:tailEnd/>
          </a:ln>
          <a:effectLst/>
        </p:spPr>
        <p:txBody>
          <a:bodyPr wrap="square">
            <a:spAutoFit/>
          </a:bodyPr>
          <a:lstStyle/>
          <a:p>
            <a:pPr algn="ctr" eaLnBrk="0" hangingPunct="0"/>
            <a:r>
              <a:rPr lang="en-US" sz="2800" b="1" dirty="0" smtClean="0">
                <a:solidFill>
                  <a:schemeClr val="accent2"/>
                </a:solidFill>
                <a:latin typeface="Times New Roman" pitchFamily="18" charset="0"/>
              </a:rPr>
              <a:t>Inspections </a:t>
            </a:r>
            <a:r>
              <a:rPr lang="en-US" sz="2800" b="1" dirty="0" smtClean="0">
                <a:solidFill>
                  <a:schemeClr val="accent2"/>
                </a:solidFill>
                <a:latin typeface="Times New Roman" pitchFamily="18" charset="0"/>
              </a:rPr>
              <a:t>of </a:t>
            </a:r>
            <a:r>
              <a:rPr lang="en-US" sz="2800" b="1" dirty="0" smtClean="0">
                <a:solidFill>
                  <a:schemeClr val="accent2"/>
                </a:solidFill>
                <a:latin typeface="Times New Roman" pitchFamily="18" charset="0"/>
              </a:rPr>
              <a:t>Temporary </a:t>
            </a:r>
            <a:r>
              <a:rPr lang="en-US" sz="2800" b="1" dirty="0" smtClean="0">
                <a:solidFill>
                  <a:schemeClr val="accent2"/>
                </a:solidFill>
                <a:latin typeface="Times New Roman" pitchFamily="18" charset="0"/>
              </a:rPr>
              <a:t>Safety Measures</a:t>
            </a:r>
            <a:endParaRPr lang="en-GB" sz="2800" b="1" dirty="0">
              <a:solidFill>
                <a:schemeClr val="accent2"/>
              </a:solidFill>
              <a:latin typeface="Times New Roman" pitchFamily="18" charset="0"/>
            </a:endParaRPr>
          </a:p>
        </p:txBody>
      </p:sp>
      <p:sp>
        <p:nvSpPr>
          <p:cNvPr id="12292" name="Text Box 4"/>
          <p:cNvSpPr txBox="1">
            <a:spLocks noChangeArrowheads="1"/>
          </p:cNvSpPr>
          <p:nvPr/>
        </p:nvSpPr>
        <p:spPr bwMode="auto">
          <a:xfrm>
            <a:off x="195072" y="1275779"/>
            <a:ext cx="7767638" cy="6555641"/>
          </a:xfrm>
          <a:prstGeom prst="rect">
            <a:avLst/>
          </a:prstGeom>
          <a:noFill/>
          <a:ln w="9525">
            <a:noFill/>
            <a:miter lim="800000"/>
            <a:headEnd/>
            <a:tailEnd/>
          </a:ln>
          <a:effectLst/>
        </p:spPr>
        <p:txBody>
          <a:bodyPr wrap="square">
            <a:spAutoFit/>
          </a:bodyPr>
          <a:lstStyle/>
          <a:p>
            <a:pPr>
              <a:lnSpc>
                <a:spcPct val="150000"/>
              </a:lnSpc>
              <a:buClr>
                <a:srgbClr val="29B7E5"/>
              </a:buClr>
              <a:buFont typeface="Wingdings" pitchFamily="2" charset="2"/>
              <a:buChar char="l"/>
            </a:pPr>
            <a:r>
              <a:rPr lang="en-GB" sz="2000" b="1" dirty="0" smtClean="0">
                <a:latin typeface="Times New Roman" pitchFamily="18" charset="0"/>
              </a:rPr>
              <a:t> NRA </a:t>
            </a:r>
            <a:r>
              <a:rPr lang="en-GB" sz="2000" b="1" dirty="0" smtClean="0">
                <a:latin typeface="Times New Roman" pitchFamily="18" charset="0"/>
              </a:rPr>
              <a:t>HA </a:t>
            </a:r>
            <a:r>
              <a:rPr lang="en-GB" sz="2000" b="1" dirty="0" smtClean="0">
                <a:latin typeface="Times New Roman" pitchFamily="18" charset="0"/>
              </a:rPr>
              <a:t>20 during consultation</a:t>
            </a:r>
            <a:endParaRPr lang="en-GB" sz="2000" b="1" dirty="0" smtClean="0">
              <a:latin typeface="Times New Roman" pitchFamily="18" charset="0"/>
            </a:endParaRPr>
          </a:p>
          <a:p>
            <a:pPr>
              <a:lnSpc>
                <a:spcPct val="150000"/>
              </a:lnSpc>
              <a:buClr>
                <a:srgbClr val="29B7E5"/>
              </a:buClr>
              <a:buFont typeface="Wingdings" pitchFamily="2" charset="2"/>
              <a:buChar char="l"/>
            </a:pPr>
            <a:r>
              <a:rPr lang="en-US" sz="2000" b="1" dirty="0" smtClean="0">
                <a:latin typeface="Times New Roman" pitchFamily="18" charset="0"/>
              </a:rPr>
              <a:t> Now NRA HD 16 </a:t>
            </a:r>
          </a:p>
          <a:p>
            <a:pPr>
              <a:lnSpc>
                <a:spcPct val="150000"/>
              </a:lnSpc>
              <a:buClr>
                <a:srgbClr val="29B7E5"/>
              </a:buClr>
              <a:buFont typeface="Wingdings" pitchFamily="2" charset="2"/>
              <a:buChar char="l"/>
            </a:pPr>
            <a:r>
              <a:rPr lang="en-US" sz="2000" b="1" dirty="0" smtClean="0">
                <a:latin typeface="Times New Roman" pitchFamily="18" charset="0"/>
              </a:rPr>
              <a:t>What </a:t>
            </a:r>
            <a:r>
              <a:rPr lang="en-US" sz="2000" b="1" dirty="0" smtClean="0">
                <a:latin typeface="Times New Roman" pitchFamily="18" charset="0"/>
              </a:rPr>
              <a:t>is NRA HD </a:t>
            </a:r>
            <a:r>
              <a:rPr lang="en-US" sz="2000" b="1" dirty="0" smtClean="0">
                <a:latin typeface="Times New Roman" pitchFamily="18" charset="0"/>
              </a:rPr>
              <a:t>16?</a:t>
            </a:r>
            <a:endParaRPr lang="en-GB" sz="2000" b="1" i="1" dirty="0" smtClean="0">
              <a:solidFill>
                <a:srgbClr val="FF3300"/>
              </a:solidFill>
              <a:latin typeface="Times New Roman" pitchFamily="18" charset="0"/>
            </a:endParaRPr>
          </a:p>
          <a:p>
            <a:pPr>
              <a:lnSpc>
                <a:spcPct val="150000"/>
              </a:lnSpc>
              <a:buClr>
                <a:srgbClr val="29B7E5"/>
              </a:buClr>
              <a:buFont typeface="Wingdings" pitchFamily="2" charset="2"/>
              <a:buChar char="l"/>
            </a:pPr>
            <a:r>
              <a:rPr lang="en-US" sz="2000" b="1" dirty="0" smtClean="0">
                <a:latin typeface="Times New Roman" pitchFamily="18" charset="0"/>
              </a:rPr>
              <a:t> Why </a:t>
            </a:r>
            <a:r>
              <a:rPr lang="en-US" sz="2000" b="1" dirty="0" smtClean="0">
                <a:latin typeface="Times New Roman" pitchFamily="18" charset="0"/>
              </a:rPr>
              <a:t>NRA HD 16?</a:t>
            </a:r>
            <a:endParaRPr lang="en-GB" sz="2000" b="1" dirty="0" smtClean="0">
              <a:latin typeface="Times New Roman" pitchFamily="18" charset="0"/>
            </a:endParaRPr>
          </a:p>
          <a:p>
            <a:pPr>
              <a:lnSpc>
                <a:spcPct val="150000"/>
              </a:lnSpc>
              <a:buClr>
                <a:srgbClr val="29B7E5"/>
              </a:buClr>
              <a:buFont typeface="Wingdings" pitchFamily="2" charset="2"/>
              <a:buChar char="l"/>
            </a:pPr>
            <a:r>
              <a:rPr lang="en-US" sz="2000" b="1" dirty="0" smtClean="0">
                <a:latin typeface="Times New Roman" pitchFamily="18" charset="0"/>
              </a:rPr>
              <a:t> Why </a:t>
            </a:r>
            <a:r>
              <a:rPr lang="en-US" sz="2000" b="1" dirty="0" smtClean="0">
                <a:latin typeface="Times New Roman" pitchFamily="18" charset="0"/>
              </a:rPr>
              <a:t>Inspect</a:t>
            </a:r>
            <a:r>
              <a:rPr lang="en-US" sz="2000" b="1" dirty="0" smtClean="0">
                <a:latin typeface="Times New Roman" pitchFamily="18" charset="0"/>
              </a:rPr>
              <a:t>?</a:t>
            </a:r>
          </a:p>
          <a:p>
            <a:pPr>
              <a:lnSpc>
                <a:spcPct val="150000"/>
              </a:lnSpc>
              <a:buClr>
                <a:srgbClr val="29B7E5"/>
              </a:buClr>
              <a:buFont typeface="Wingdings" pitchFamily="2" charset="2"/>
              <a:buChar char="l"/>
            </a:pPr>
            <a:r>
              <a:rPr lang="en-US" sz="2000" b="1" dirty="0" smtClean="0">
                <a:latin typeface="Times New Roman" pitchFamily="18" charset="0"/>
              </a:rPr>
              <a:t> Who </a:t>
            </a:r>
            <a:r>
              <a:rPr lang="en-US" sz="2000" b="1" dirty="0" smtClean="0">
                <a:latin typeface="Times New Roman" pitchFamily="18" charset="0"/>
              </a:rPr>
              <a:t>does the Inspections</a:t>
            </a:r>
            <a:r>
              <a:rPr lang="en-US" sz="2000" b="1" dirty="0" smtClean="0">
                <a:latin typeface="Times New Roman" pitchFamily="18" charset="0"/>
              </a:rPr>
              <a:t>?</a:t>
            </a:r>
          </a:p>
          <a:p>
            <a:pPr>
              <a:lnSpc>
                <a:spcPct val="150000"/>
              </a:lnSpc>
              <a:buClr>
                <a:srgbClr val="29B7E5"/>
              </a:buClr>
              <a:buFont typeface="Wingdings" pitchFamily="2" charset="2"/>
              <a:buChar char="l"/>
            </a:pPr>
            <a:r>
              <a:rPr lang="en-US" sz="2000" b="1" dirty="0" smtClean="0">
                <a:latin typeface="Times New Roman" pitchFamily="18" charset="0"/>
              </a:rPr>
              <a:t> Role </a:t>
            </a:r>
            <a:r>
              <a:rPr lang="en-US" sz="2000" b="1" dirty="0" smtClean="0">
                <a:latin typeface="Times New Roman" pitchFamily="18" charset="0"/>
              </a:rPr>
              <a:t>of the Local Authority</a:t>
            </a:r>
            <a:r>
              <a:rPr lang="en-US" sz="2000" b="1" dirty="0" smtClean="0">
                <a:latin typeface="Times New Roman" pitchFamily="18" charset="0"/>
              </a:rPr>
              <a:t>? </a:t>
            </a:r>
          </a:p>
          <a:p>
            <a:pPr>
              <a:lnSpc>
                <a:spcPct val="150000"/>
              </a:lnSpc>
              <a:buClr>
                <a:srgbClr val="29B7E5"/>
              </a:buClr>
              <a:buFont typeface="Wingdings" pitchFamily="2" charset="2"/>
              <a:buChar char="l"/>
            </a:pPr>
            <a:r>
              <a:rPr lang="en-US" sz="2000" b="1" dirty="0" smtClean="0">
                <a:latin typeface="Times New Roman" pitchFamily="18" charset="0"/>
              </a:rPr>
              <a:t> </a:t>
            </a:r>
            <a:r>
              <a:rPr lang="en-US" sz="2000" b="1" dirty="0" smtClean="0">
                <a:latin typeface="Times New Roman" pitchFamily="18" charset="0"/>
              </a:rPr>
              <a:t>Role of the Utility Companies?</a:t>
            </a:r>
          </a:p>
          <a:p>
            <a:pPr>
              <a:lnSpc>
                <a:spcPct val="150000"/>
              </a:lnSpc>
              <a:buClr>
                <a:srgbClr val="29B7E5"/>
              </a:buClr>
              <a:buFont typeface="Wingdings" pitchFamily="2" charset="2"/>
              <a:buChar char="l"/>
            </a:pPr>
            <a:r>
              <a:rPr lang="en-US" sz="2000" b="1" dirty="0" smtClean="0">
                <a:latin typeface="Times New Roman" pitchFamily="18" charset="0"/>
              </a:rPr>
              <a:t> Role </a:t>
            </a:r>
            <a:r>
              <a:rPr lang="en-US" sz="2000" b="1" dirty="0" smtClean="0">
                <a:latin typeface="Times New Roman" pitchFamily="18" charset="0"/>
              </a:rPr>
              <a:t>of the NRA?</a:t>
            </a:r>
            <a:endParaRPr lang="en-GB" sz="2000" b="1" dirty="0" smtClean="0">
              <a:latin typeface="Times New Roman" pitchFamily="18" charset="0"/>
            </a:endParaRPr>
          </a:p>
          <a:p>
            <a:pPr>
              <a:lnSpc>
                <a:spcPct val="150000"/>
              </a:lnSpc>
              <a:buClr>
                <a:srgbClr val="29B7E5"/>
              </a:buClr>
              <a:buFont typeface="Wingdings" pitchFamily="2" charset="2"/>
              <a:buChar char="l"/>
            </a:pPr>
            <a:endParaRPr lang="en-US" sz="2000" b="1" dirty="0" smtClean="0">
              <a:latin typeface="Times New Roman" pitchFamily="18" charset="0"/>
            </a:endParaRPr>
          </a:p>
          <a:p>
            <a:pPr>
              <a:lnSpc>
                <a:spcPct val="150000"/>
              </a:lnSpc>
              <a:buClr>
                <a:srgbClr val="29B7E5"/>
              </a:buClr>
              <a:buFont typeface="Wingdings" pitchFamily="2" charset="2"/>
              <a:buChar char="l"/>
            </a:pPr>
            <a:endParaRPr lang="en-GB" sz="2000" b="1" dirty="0" smtClean="0">
              <a:latin typeface="Times New Roman" pitchFamily="18" charset="0"/>
            </a:endParaRPr>
          </a:p>
          <a:p>
            <a:pPr>
              <a:lnSpc>
                <a:spcPct val="150000"/>
              </a:lnSpc>
              <a:buClr>
                <a:srgbClr val="29B7E5"/>
              </a:buClr>
              <a:buFont typeface="Wingdings" pitchFamily="2" charset="2"/>
              <a:buChar char="l"/>
            </a:pPr>
            <a:endParaRPr lang="en-US" sz="2000" b="1" dirty="0" smtClean="0">
              <a:latin typeface="Times New Roman" pitchFamily="18" charset="0"/>
            </a:endParaRPr>
          </a:p>
          <a:p>
            <a:pPr>
              <a:lnSpc>
                <a:spcPct val="150000"/>
              </a:lnSpc>
              <a:buClr>
                <a:srgbClr val="29B7E5"/>
              </a:buClr>
              <a:buFont typeface="Wingdings" pitchFamily="2" charset="2"/>
              <a:buChar char="l"/>
            </a:pPr>
            <a:endParaRPr lang="en-GB" sz="2000" b="1" dirty="0" smtClean="0">
              <a:latin typeface="Times New Roman" pitchFamily="18" charset="0"/>
            </a:endParaRPr>
          </a:p>
          <a:p>
            <a:pPr>
              <a:lnSpc>
                <a:spcPct val="150000"/>
              </a:lnSpc>
              <a:buClr>
                <a:srgbClr val="29B7E5"/>
              </a:buClr>
              <a:buFont typeface="Wingdings" pitchFamily="2" charset="2"/>
              <a:buChar char="l"/>
            </a:pPr>
            <a:endParaRPr lang="en-IE" sz="2000" dirty="0" smtClean="0">
              <a:solidFill>
                <a:srgbClr val="000000"/>
              </a:solidFill>
              <a:latin typeface="Georgia" pitchFamily="18" charset="0"/>
              <a:cs typeface="Times New Roman" pitchFamily="18" charset="0"/>
            </a:endParaRPr>
          </a:p>
        </p:txBody>
      </p:sp>
      <p:pic>
        <p:nvPicPr>
          <p:cNvPr id="17409" name="Picture 1"/>
          <p:cNvPicPr>
            <a:picLocks noChangeAspect="1" noChangeArrowheads="1"/>
          </p:cNvPicPr>
          <p:nvPr/>
        </p:nvPicPr>
        <p:blipFill>
          <a:blip r:embed="rId3" cstate="print"/>
          <a:srcRect/>
          <a:stretch>
            <a:fillRect/>
          </a:stretch>
        </p:blipFill>
        <p:spPr bwMode="auto">
          <a:xfrm>
            <a:off x="4376928" y="1453896"/>
            <a:ext cx="4340352" cy="3599518"/>
          </a:xfrm>
          <a:prstGeom prst="rect">
            <a:avLst/>
          </a:prstGeom>
          <a:noFill/>
          <a:ln w="9525">
            <a:noFill/>
            <a:miter lim="800000"/>
            <a:headEnd/>
            <a:tailEnd/>
          </a:ln>
        </p:spPr>
      </p:pic>
    </p:spTree>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RA Croke Park 0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2291" name="Text Box 3"/>
          <p:cNvSpPr txBox="1">
            <a:spLocks noChangeArrowheads="1"/>
          </p:cNvSpPr>
          <p:nvPr/>
        </p:nvSpPr>
        <p:spPr bwMode="auto">
          <a:xfrm>
            <a:off x="370459" y="182880"/>
            <a:ext cx="3982085" cy="584775"/>
          </a:xfrm>
          <a:prstGeom prst="rect">
            <a:avLst/>
          </a:prstGeom>
          <a:noFill/>
          <a:ln w="9525">
            <a:noFill/>
            <a:miter lim="800000"/>
            <a:headEnd/>
            <a:tailEnd/>
          </a:ln>
          <a:effectLst/>
        </p:spPr>
        <p:txBody>
          <a:bodyPr wrap="square">
            <a:spAutoFit/>
          </a:bodyPr>
          <a:lstStyle/>
          <a:p>
            <a:pPr algn="ctr" eaLnBrk="0" hangingPunct="0"/>
            <a:r>
              <a:rPr lang="en-US" sz="3200" b="1" dirty="0" smtClean="0">
                <a:solidFill>
                  <a:schemeClr val="accent2"/>
                </a:solidFill>
                <a:latin typeface="Times New Roman" pitchFamily="18" charset="0"/>
              </a:rPr>
              <a:t>What is NRA HD </a:t>
            </a:r>
            <a:r>
              <a:rPr lang="en-US" sz="3200" b="1" dirty="0" smtClean="0">
                <a:solidFill>
                  <a:schemeClr val="accent2"/>
                </a:solidFill>
                <a:latin typeface="Times New Roman" pitchFamily="18" charset="0"/>
              </a:rPr>
              <a:t>16</a:t>
            </a:r>
            <a:endParaRPr lang="en-GB" sz="3200" b="1" i="1" dirty="0">
              <a:solidFill>
                <a:schemeClr val="accent2"/>
              </a:solidFill>
              <a:latin typeface="Times New Roman" pitchFamily="18" charset="0"/>
            </a:endParaRPr>
          </a:p>
        </p:txBody>
      </p:sp>
      <p:sp>
        <p:nvSpPr>
          <p:cNvPr id="12292" name="Text Box 4"/>
          <p:cNvSpPr txBox="1">
            <a:spLocks noChangeArrowheads="1"/>
          </p:cNvSpPr>
          <p:nvPr/>
        </p:nvSpPr>
        <p:spPr bwMode="auto">
          <a:xfrm>
            <a:off x="158497" y="1027556"/>
            <a:ext cx="5132832" cy="4401205"/>
          </a:xfrm>
          <a:prstGeom prst="rect">
            <a:avLst/>
          </a:prstGeom>
          <a:noFill/>
          <a:ln w="9525">
            <a:noFill/>
            <a:miter lim="800000"/>
            <a:headEnd/>
            <a:tailEnd/>
          </a:ln>
          <a:effectLst/>
        </p:spPr>
        <p:txBody>
          <a:bodyPr wrap="square">
            <a:spAutoFit/>
          </a:bodyPr>
          <a:lstStyle/>
          <a:p>
            <a:pPr>
              <a:buFont typeface="Arial" pitchFamily="34" charset="0"/>
              <a:buChar char="•"/>
            </a:pPr>
            <a:r>
              <a:rPr lang="en-IE" sz="2800" dirty="0" smtClean="0"/>
              <a:t>Temporary Safety Measures </a:t>
            </a:r>
            <a:r>
              <a:rPr lang="en-IE" sz="2800" dirty="0" smtClean="0"/>
              <a:t>Inspections</a:t>
            </a:r>
            <a:endParaRPr lang="en-IE" sz="2800" dirty="0" smtClean="0"/>
          </a:p>
          <a:p>
            <a:pPr>
              <a:buFont typeface="Arial" pitchFamily="34" charset="0"/>
              <a:buChar char="•"/>
            </a:pPr>
            <a:endParaRPr lang="en-IE" sz="2800" dirty="0" smtClean="0"/>
          </a:p>
          <a:p>
            <a:pPr>
              <a:buFont typeface="Arial" pitchFamily="34" charset="0"/>
              <a:buChar char="•"/>
            </a:pPr>
            <a:r>
              <a:rPr lang="en-IE" sz="2800" dirty="0" smtClean="0"/>
              <a:t>In other words - Traffic Management Inspections by the Road Authority</a:t>
            </a:r>
          </a:p>
          <a:p>
            <a:pPr>
              <a:buFont typeface="Arial" pitchFamily="34" charset="0"/>
              <a:buChar char="•"/>
            </a:pPr>
            <a:endParaRPr lang="en-IE" sz="2800" dirty="0" smtClean="0"/>
          </a:p>
          <a:p>
            <a:pPr>
              <a:buFont typeface="Arial" pitchFamily="34" charset="0"/>
              <a:buChar char="•"/>
            </a:pPr>
            <a:r>
              <a:rPr lang="en-IE" sz="2800" dirty="0" smtClean="0"/>
              <a:t>Deals with Safety at Road </a:t>
            </a:r>
            <a:r>
              <a:rPr lang="en-IE" sz="2800" dirty="0" smtClean="0"/>
              <a:t>Works</a:t>
            </a:r>
            <a:r>
              <a:rPr lang="en-IE" sz="2800" dirty="0" smtClean="0"/>
              <a:t> for primarily </a:t>
            </a:r>
            <a:r>
              <a:rPr lang="en-IE" sz="2800" u="sng" dirty="0" smtClean="0"/>
              <a:t>road users</a:t>
            </a:r>
            <a:r>
              <a:rPr lang="en-IE" sz="2800" dirty="0" smtClean="0"/>
              <a:t> and also road workers.</a:t>
            </a:r>
            <a:endParaRPr lang="en-IE" sz="2800" dirty="0"/>
          </a:p>
        </p:txBody>
      </p:sp>
      <p:pic>
        <p:nvPicPr>
          <p:cNvPr id="2050" name="Picture 2"/>
          <p:cNvPicPr>
            <a:picLocks noChangeAspect="1" noChangeArrowheads="1"/>
          </p:cNvPicPr>
          <p:nvPr/>
        </p:nvPicPr>
        <p:blipFill>
          <a:blip r:embed="rId3" cstate="print"/>
          <a:srcRect/>
          <a:stretch>
            <a:fillRect/>
          </a:stretch>
        </p:blipFill>
        <p:spPr bwMode="auto">
          <a:xfrm>
            <a:off x="5132832" y="1170432"/>
            <a:ext cx="3816096" cy="4047744"/>
          </a:xfrm>
          <a:prstGeom prst="rect">
            <a:avLst/>
          </a:prstGeom>
          <a:noFill/>
          <a:ln w="9525">
            <a:noFill/>
            <a:miter lim="800000"/>
            <a:headEnd/>
            <a:tailEnd/>
          </a:ln>
        </p:spPr>
      </p:pic>
    </p:spTree>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RA Croke Park 0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2291" name="Text Box 3"/>
          <p:cNvSpPr txBox="1">
            <a:spLocks noChangeArrowheads="1"/>
          </p:cNvSpPr>
          <p:nvPr/>
        </p:nvSpPr>
        <p:spPr bwMode="auto">
          <a:xfrm>
            <a:off x="-1009155" y="217682"/>
            <a:ext cx="6557963" cy="584775"/>
          </a:xfrm>
          <a:prstGeom prst="rect">
            <a:avLst/>
          </a:prstGeom>
          <a:noFill/>
          <a:ln w="9525">
            <a:noFill/>
            <a:miter lim="800000"/>
            <a:headEnd/>
            <a:tailEnd/>
          </a:ln>
          <a:effectLst/>
        </p:spPr>
        <p:txBody>
          <a:bodyPr>
            <a:spAutoFit/>
          </a:bodyPr>
          <a:lstStyle/>
          <a:p>
            <a:pPr algn="ctr" eaLnBrk="0" hangingPunct="0"/>
            <a:r>
              <a:rPr lang="en-US" sz="3200" b="1" dirty="0" smtClean="0">
                <a:solidFill>
                  <a:schemeClr val="accent2"/>
                </a:solidFill>
                <a:latin typeface="Times New Roman" pitchFamily="18" charset="0"/>
              </a:rPr>
              <a:t>Why NRA HD 16?</a:t>
            </a:r>
            <a:endParaRPr lang="en-GB" sz="3200" b="1" dirty="0">
              <a:solidFill>
                <a:schemeClr val="accent2"/>
              </a:solidFill>
              <a:latin typeface="Times New Roman" pitchFamily="18" charset="0"/>
            </a:endParaRPr>
          </a:p>
        </p:txBody>
      </p:sp>
      <p:sp>
        <p:nvSpPr>
          <p:cNvPr id="12292" name="Text Box 4"/>
          <p:cNvSpPr txBox="1">
            <a:spLocks noChangeArrowheads="1"/>
          </p:cNvSpPr>
          <p:nvPr/>
        </p:nvSpPr>
        <p:spPr bwMode="auto">
          <a:xfrm>
            <a:off x="528502" y="1113310"/>
            <a:ext cx="8424810" cy="5214338"/>
          </a:xfrm>
          <a:prstGeom prst="rect">
            <a:avLst/>
          </a:prstGeom>
          <a:noFill/>
          <a:ln w="9525">
            <a:noFill/>
            <a:miter lim="800000"/>
            <a:headEnd/>
            <a:tailEnd/>
          </a:ln>
          <a:effectLst/>
        </p:spPr>
        <p:txBody>
          <a:bodyPr wrap="square">
            <a:spAutoFit/>
          </a:bodyPr>
          <a:lstStyle/>
          <a:p>
            <a:r>
              <a:rPr lang="en-GB" sz="2000" dirty="0" smtClean="0"/>
              <a:t> </a:t>
            </a:r>
          </a:p>
          <a:p>
            <a:pPr>
              <a:buFont typeface="Arial" pitchFamily="34" charset="0"/>
              <a:buChar char="•"/>
            </a:pPr>
            <a:r>
              <a:rPr lang="en-IE" sz="2400" dirty="0" smtClean="0">
                <a:latin typeface="+mn-lt"/>
              </a:rPr>
              <a:t>Requirements in EU Road Infrastructure Safety Management Directive 2008/96/EC (S.I. No. 472/2011) </a:t>
            </a:r>
            <a:r>
              <a:rPr lang="en-GB" sz="2400" dirty="0" smtClean="0"/>
              <a:t>that an </a:t>
            </a:r>
            <a:r>
              <a:rPr lang="en-GB" sz="2400" u="sng" dirty="0" smtClean="0"/>
              <a:t>inspection regime </a:t>
            </a:r>
            <a:r>
              <a:rPr lang="en-GB" sz="2400" dirty="0" smtClean="0"/>
              <a:t>be established to ensure that the Guidelines are being implemented by Member States.</a:t>
            </a:r>
            <a:endParaRPr lang="en-IE" sz="2400" dirty="0" smtClean="0">
              <a:latin typeface="+mn-lt"/>
            </a:endParaRPr>
          </a:p>
          <a:p>
            <a:endParaRPr lang="en-IE" sz="2400" dirty="0" smtClean="0">
              <a:latin typeface="+mn-lt"/>
            </a:endParaRPr>
          </a:p>
          <a:p>
            <a:pPr>
              <a:buFont typeface="Arial" pitchFamily="34" charset="0"/>
              <a:buChar char="•"/>
            </a:pPr>
            <a:r>
              <a:rPr lang="en-US" sz="2400" dirty="0" smtClean="0">
                <a:latin typeface="+mn-lt"/>
              </a:rPr>
              <a:t>This Directive applies to roads which are part of the trans-European road network (TERN). However, the Authority will also apply the requirements of the Directive across all national roads.</a:t>
            </a:r>
          </a:p>
          <a:p>
            <a:pPr>
              <a:buFont typeface="Arial" pitchFamily="34" charset="0"/>
              <a:buChar char="•"/>
            </a:pPr>
            <a:endParaRPr lang="en-US" sz="2400" dirty="0" smtClean="0">
              <a:solidFill>
                <a:srgbClr val="000000"/>
              </a:solidFill>
              <a:latin typeface="+mn-lt"/>
              <a:cs typeface="Times New Roman" pitchFamily="18" charset="0"/>
            </a:endParaRPr>
          </a:p>
          <a:p>
            <a:pPr>
              <a:buFont typeface="Arial" pitchFamily="34" charset="0"/>
              <a:buChar char="•"/>
            </a:pPr>
            <a:r>
              <a:rPr lang="en-US" sz="2400" dirty="0" smtClean="0">
                <a:solidFill>
                  <a:srgbClr val="000000"/>
                </a:solidFill>
                <a:latin typeface="+mn-lt"/>
                <a:cs typeface="Times New Roman" pitchFamily="18" charset="0"/>
              </a:rPr>
              <a:t>Temporary Safety Measures Inspections are therefore required on </a:t>
            </a:r>
            <a:r>
              <a:rPr lang="en-US" sz="2400" u="sng" dirty="0" smtClean="0">
                <a:solidFill>
                  <a:srgbClr val="000000"/>
                </a:solidFill>
                <a:latin typeface="+mn-lt"/>
                <a:cs typeface="Times New Roman" pitchFamily="18" charset="0"/>
              </a:rPr>
              <a:t>all National Roads</a:t>
            </a:r>
          </a:p>
          <a:p>
            <a:pPr>
              <a:buFont typeface="Arial" pitchFamily="34" charset="0"/>
              <a:buChar char="•"/>
            </a:pPr>
            <a:endParaRPr lang="en-IE" sz="2400" u="sng" dirty="0">
              <a:solidFill>
                <a:srgbClr val="000000"/>
              </a:solidFill>
              <a:latin typeface="+mn-lt"/>
              <a:cs typeface="Times New Roman" pitchFamily="18" charset="0"/>
            </a:endParaRPr>
          </a:p>
        </p:txBody>
      </p:sp>
    </p:spTree>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RA Croke Park 0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2291" name="Text Box 3"/>
          <p:cNvSpPr txBox="1">
            <a:spLocks noChangeArrowheads="1"/>
          </p:cNvSpPr>
          <p:nvPr/>
        </p:nvSpPr>
        <p:spPr bwMode="auto">
          <a:xfrm>
            <a:off x="-829056" y="181928"/>
            <a:ext cx="5526342" cy="584775"/>
          </a:xfrm>
          <a:prstGeom prst="rect">
            <a:avLst/>
          </a:prstGeom>
          <a:noFill/>
          <a:ln w="9525">
            <a:noFill/>
            <a:miter lim="800000"/>
            <a:headEnd/>
            <a:tailEnd/>
          </a:ln>
          <a:effectLst/>
        </p:spPr>
        <p:txBody>
          <a:bodyPr wrap="square">
            <a:spAutoFit/>
          </a:bodyPr>
          <a:lstStyle/>
          <a:p>
            <a:pPr algn="ctr" eaLnBrk="0" hangingPunct="0"/>
            <a:r>
              <a:rPr lang="en-US" sz="3200" b="1" dirty="0" smtClean="0">
                <a:solidFill>
                  <a:schemeClr val="accent2"/>
                </a:solidFill>
                <a:latin typeface="Times New Roman" pitchFamily="18" charset="0"/>
              </a:rPr>
              <a:t>Why Inspect?</a:t>
            </a:r>
            <a:endParaRPr lang="en-GB" sz="3200" b="1" dirty="0">
              <a:solidFill>
                <a:schemeClr val="accent2"/>
              </a:solidFill>
              <a:latin typeface="Times New Roman" pitchFamily="18" charset="0"/>
            </a:endParaRPr>
          </a:p>
        </p:txBody>
      </p:sp>
      <p:sp>
        <p:nvSpPr>
          <p:cNvPr id="12292" name="Text Box 4"/>
          <p:cNvSpPr txBox="1">
            <a:spLocks noChangeArrowheads="1"/>
          </p:cNvSpPr>
          <p:nvPr/>
        </p:nvSpPr>
        <p:spPr bwMode="auto">
          <a:xfrm>
            <a:off x="4474464" y="1334273"/>
            <a:ext cx="4669536" cy="2862322"/>
          </a:xfrm>
          <a:prstGeom prst="rect">
            <a:avLst/>
          </a:prstGeom>
          <a:noFill/>
          <a:ln w="9525">
            <a:noFill/>
            <a:miter lim="800000"/>
            <a:headEnd/>
            <a:tailEnd/>
          </a:ln>
          <a:effectLst/>
        </p:spPr>
        <p:txBody>
          <a:bodyPr wrap="square">
            <a:spAutoFit/>
          </a:bodyPr>
          <a:lstStyle/>
          <a:p>
            <a:pPr>
              <a:lnSpc>
                <a:spcPct val="150000"/>
              </a:lnSpc>
              <a:buClr>
                <a:srgbClr val="29B7E5"/>
              </a:buClr>
            </a:pPr>
            <a:r>
              <a:rPr lang="en-GB" sz="2000" dirty="0" smtClean="0"/>
              <a:t>Compliance with </a:t>
            </a:r>
            <a:r>
              <a:rPr lang="en-GB" sz="2000" u="sng" dirty="0" smtClean="0"/>
              <a:t>Chapter 8</a:t>
            </a:r>
            <a:r>
              <a:rPr lang="en-GB" sz="2000" dirty="0" smtClean="0"/>
              <a:t> of the Traffic Signs Manual, and,</a:t>
            </a:r>
          </a:p>
          <a:p>
            <a:pPr>
              <a:lnSpc>
                <a:spcPct val="150000"/>
              </a:lnSpc>
              <a:buClr>
                <a:srgbClr val="29B7E5"/>
              </a:buClr>
              <a:buFont typeface="Arial" pitchFamily="34" charset="0"/>
              <a:buChar char="•"/>
            </a:pPr>
            <a:endParaRPr lang="en-GB" sz="2000" dirty="0" smtClean="0"/>
          </a:p>
          <a:p>
            <a:pPr>
              <a:lnSpc>
                <a:spcPct val="150000"/>
              </a:lnSpc>
              <a:buClr>
                <a:srgbClr val="29B7E5"/>
              </a:buClr>
            </a:pPr>
            <a:r>
              <a:rPr lang="en-GB" sz="2000" dirty="0" smtClean="0"/>
              <a:t>Guidance </a:t>
            </a:r>
            <a:r>
              <a:rPr lang="en-GB" sz="2000" dirty="0" smtClean="0"/>
              <a:t>For The Control And Management Of Traffic At Road </a:t>
            </a:r>
            <a:r>
              <a:rPr lang="en-GB" sz="2000" dirty="0" smtClean="0"/>
              <a:t>Works</a:t>
            </a:r>
          </a:p>
          <a:p>
            <a:pPr>
              <a:lnSpc>
                <a:spcPct val="150000"/>
              </a:lnSpc>
              <a:buClr>
                <a:srgbClr val="29B7E5"/>
              </a:buClr>
            </a:pPr>
            <a:r>
              <a:rPr lang="en-GB" sz="2000" dirty="0" smtClean="0"/>
              <a:t>(</a:t>
            </a:r>
            <a:r>
              <a:rPr lang="en-GB" sz="2000" dirty="0" smtClean="0"/>
              <a:t>aka the </a:t>
            </a:r>
            <a:r>
              <a:rPr lang="en-GB" sz="2000" dirty="0" err="1" smtClean="0"/>
              <a:t>Ashbourne</a:t>
            </a:r>
            <a:r>
              <a:rPr lang="en-GB" sz="2000" dirty="0" smtClean="0"/>
              <a:t> document)  </a:t>
            </a:r>
            <a:endParaRPr lang="en-IE" sz="2000" dirty="0"/>
          </a:p>
        </p:txBody>
      </p:sp>
      <p:pic>
        <p:nvPicPr>
          <p:cNvPr id="3075" name="Picture 3"/>
          <p:cNvPicPr>
            <a:picLocks noChangeAspect="1" noChangeArrowheads="1"/>
          </p:cNvPicPr>
          <p:nvPr/>
        </p:nvPicPr>
        <p:blipFill>
          <a:blip r:embed="rId3" cstate="print"/>
          <a:srcRect/>
          <a:stretch>
            <a:fillRect/>
          </a:stretch>
        </p:blipFill>
        <p:spPr bwMode="auto">
          <a:xfrm>
            <a:off x="219456" y="1414272"/>
            <a:ext cx="4230624" cy="3730752"/>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RA Croke Park 0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2291" name="Text Box 3"/>
          <p:cNvSpPr txBox="1">
            <a:spLocks noChangeArrowheads="1"/>
          </p:cNvSpPr>
          <p:nvPr/>
        </p:nvSpPr>
        <p:spPr bwMode="auto">
          <a:xfrm>
            <a:off x="-913536" y="192066"/>
            <a:ext cx="6557963" cy="584775"/>
          </a:xfrm>
          <a:prstGeom prst="rect">
            <a:avLst/>
          </a:prstGeom>
          <a:noFill/>
          <a:ln w="9525">
            <a:noFill/>
            <a:miter lim="800000"/>
            <a:headEnd/>
            <a:tailEnd/>
          </a:ln>
          <a:effectLst/>
        </p:spPr>
        <p:txBody>
          <a:bodyPr>
            <a:spAutoFit/>
          </a:bodyPr>
          <a:lstStyle/>
          <a:p>
            <a:pPr algn="ctr" eaLnBrk="0" hangingPunct="0"/>
            <a:r>
              <a:rPr lang="en-US" sz="3200" b="1" dirty="0" smtClean="0">
                <a:solidFill>
                  <a:schemeClr val="accent2"/>
                </a:solidFill>
                <a:latin typeface="Times New Roman" pitchFamily="18" charset="0"/>
              </a:rPr>
              <a:t>Who does the Inspections?</a:t>
            </a:r>
          </a:p>
        </p:txBody>
      </p:sp>
      <p:sp>
        <p:nvSpPr>
          <p:cNvPr id="12292" name="Text Box 4"/>
          <p:cNvSpPr txBox="1">
            <a:spLocks noChangeArrowheads="1"/>
          </p:cNvSpPr>
          <p:nvPr/>
        </p:nvSpPr>
        <p:spPr bwMode="auto">
          <a:xfrm>
            <a:off x="863029" y="1759075"/>
            <a:ext cx="7767638" cy="3539430"/>
          </a:xfrm>
          <a:prstGeom prst="rect">
            <a:avLst/>
          </a:prstGeom>
          <a:noFill/>
          <a:ln w="9525">
            <a:noFill/>
            <a:miter lim="800000"/>
            <a:headEnd/>
            <a:tailEnd/>
          </a:ln>
          <a:effectLst/>
        </p:spPr>
        <p:txBody>
          <a:bodyPr>
            <a:spAutoFit/>
          </a:bodyPr>
          <a:lstStyle/>
          <a:p>
            <a:r>
              <a:rPr lang="en-IE" sz="2800" dirty="0" smtClean="0"/>
              <a:t>Temporary </a:t>
            </a:r>
            <a:r>
              <a:rPr lang="en-IE" sz="2800" dirty="0" smtClean="0"/>
              <a:t>Safety Measures Inspections shall be undertaken by the relevant road authority as follows: </a:t>
            </a:r>
          </a:p>
          <a:p>
            <a:endParaRPr lang="en-IE" sz="2800" dirty="0" smtClean="0"/>
          </a:p>
          <a:p>
            <a:pPr lvl="1"/>
            <a:r>
              <a:rPr lang="en-IE" sz="2800" i="1" dirty="0" smtClean="0">
                <a:solidFill>
                  <a:srgbClr val="FF0000"/>
                </a:solidFill>
              </a:rPr>
              <a:t>‘National </a:t>
            </a:r>
            <a:r>
              <a:rPr lang="en-IE" sz="2800" i="1" dirty="0" smtClean="0">
                <a:solidFill>
                  <a:srgbClr val="FF0000"/>
                </a:solidFill>
              </a:rPr>
              <a:t>Roads Authority will undertake inspection of Temporary Safety Measures on projects procured by the National Roads Authority</a:t>
            </a:r>
            <a:r>
              <a:rPr lang="en-IE" sz="2800" i="1" dirty="0" smtClean="0">
                <a:solidFill>
                  <a:srgbClr val="FF0000"/>
                </a:solidFill>
              </a:rPr>
              <a:t>.’</a:t>
            </a:r>
            <a:endParaRPr lang="en-IE" sz="2800" dirty="0"/>
          </a:p>
        </p:txBody>
      </p:sp>
    </p:spTree>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RA Croke Park 0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2291" name="Text Box 3"/>
          <p:cNvSpPr txBox="1">
            <a:spLocks noChangeArrowheads="1"/>
          </p:cNvSpPr>
          <p:nvPr/>
        </p:nvSpPr>
        <p:spPr bwMode="auto">
          <a:xfrm>
            <a:off x="-937920" y="216450"/>
            <a:ext cx="6557963" cy="584775"/>
          </a:xfrm>
          <a:prstGeom prst="rect">
            <a:avLst/>
          </a:prstGeom>
          <a:noFill/>
          <a:ln w="9525">
            <a:noFill/>
            <a:miter lim="800000"/>
            <a:headEnd/>
            <a:tailEnd/>
          </a:ln>
          <a:effectLst/>
        </p:spPr>
        <p:txBody>
          <a:bodyPr>
            <a:spAutoFit/>
          </a:bodyPr>
          <a:lstStyle/>
          <a:p>
            <a:pPr algn="ctr" eaLnBrk="0" hangingPunct="0"/>
            <a:r>
              <a:rPr lang="en-US" sz="3200" b="1" dirty="0" smtClean="0">
                <a:solidFill>
                  <a:schemeClr val="accent2"/>
                </a:solidFill>
                <a:latin typeface="Times New Roman" pitchFamily="18" charset="0"/>
              </a:rPr>
              <a:t>Who does the Inspections?</a:t>
            </a:r>
          </a:p>
        </p:txBody>
      </p:sp>
      <p:sp>
        <p:nvSpPr>
          <p:cNvPr id="12292" name="Text Box 4"/>
          <p:cNvSpPr txBox="1">
            <a:spLocks noChangeArrowheads="1"/>
          </p:cNvSpPr>
          <p:nvPr/>
        </p:nvSpPr>
        <p:spPr bwMode="auto">
          <a:xfrm>
            <a:off x="863029" y="1759075"/>
            <a:ext cx="7767638" cy="3970318"/>
          </a:xfrm>
          <a:prstGeom prst="rect">
            <a:avLst/>
          </a:prstGeom>
          <a:noFill/>
          <a:ln w="9525">
            <a:noFill/>
            <a:miter lim="800000"/>
            <a:headEnd/>
            <a:tailEnd/>
          </a:ln>
          <a:effectLst/>
        </p:spPr>
        <p:txBody>
          <a:bodyPr>
            <a:spAutoFit/>
          </a:bodyPr>
          <a:lstStyle/>
          <a:p>
            <a:r>
              <a:rPr lang="en-IE" sz="2800" dirty="0" smtClean="0"/>
              <a:t>Temporary Safety Measures Inspections shall be undertaken by the relevant road authority as follows: </a:t>
            </a:r>
          </a:p>
          <a:p>
            <a:pPr lvl="0"/>
            <a:endParaRPr lang="en-IE" sz="2800" dirty="0" smtClean="0"/>
          </a:p>
          <a:p>
            <a:pPr lvl="1"/>
            <a:r>
              <a:rPr lang="en-IE" sz="2800" i="1" dirty="0" smtClean="0">
                <a:solidFill>
                  <a:srgbClr val="FF0000"/>
                </a:solidFill>
              </a:rPr>
              <a:t>‘Local </a:t>
            </a:r>
            <a:r>
              <a:rPr lang="en-IE" sz="2800" i="1" dirty="0" smtClean="0">
                <a:solidFill>
                  <a:srgbClr val="FF0000"/>
                </a:solidFill>
              </a:rPr>
              <a:t>authority will undertake inspection of Temporary Safety Measures on projects sanctioned and/or procured by the local authority</a:t>
            </a:r>
            <a:r>
              <a:rPr lang="en-IE" sz="2800" i="1" dirty="0" smtClean="0">
                <a:solidFill>
                  <a:srgbClr val="FF0000"/>
                </a:solidFill>
              </a:rPr>
              <a:t>.’</a:t>
            </a:r>
            <a:endParaRPr lang="en-IE" sz="2800" i="1" dirty="0" smtClean="0">
              <a:solidFill>
                <a:srgbClr val="FF0000"/>
              </a:solidFill>
            </a:endParaRPr>
          </a:p>
          <a:p>
            <a:pPr lvl="0"/>
            <a:r>
              <a:rPr lang="en-IE" sz="2800" dirty="0" smtClean="0"/>
              <a:t>.</a:t>
            </a:r>
            <a:endParaRPr lang="en-IE" sz="2800" dirty="0"/>
          </a:p>
        </p:txBody>
      </p:sp>
    </p:spTree>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RA Croke Park 0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2291" name="Text Box 3"/>
          <p:cNvSpPr txBox="1">
            <a:spLocks noChangeArrowheads="1"/>
          </p:cNvSpPr>
          <p:nvPr/>
        </p:nvSpPr>
        <p:spPr bwMode="auto">
          <a:xfrm>
            <a:off x="-889152" y="228642"/>
            <a:ext cx="6557963" cy="584775"/>
          </a:xfrm>
          <a:prstGeom prst="rect">
            <a:avLst/>
          </a:prstGeom>
          <a:noFill/>
          <a:ln w="9525">
            <a:noFill/>
            <a:miter lim="800000"/>
            <a:headEnd/>
            <a:tailEnd/>
          </a:ln>
          <a:effectLst/>
        </p:spPr>
        <p:txBody>
          <a:bodyPr>
            <a:spAutoFit/>
          </a:bodyPr>
          <a:lstStyle/>
          <a:p>
            <a:pPr algn="ctr" eaLnBrk="0" hangingPunct="0"/>
            <a:r>
              <a:rPr lang="en-US" sz="3200" b="1" dirty="0" smtClean="0">
                <a:solidFill>
                  <a:schemeClr val="accent2"/>
                </a:solidFill>
                <a:latin typeface="Times New Roman" pitchFamily="18" charset="0"/>
              </a:rPr>
              <a:t>Who does the Inspections?</a:t>
            </a:r>
          </a:p>
        </p:txBody>
      </p:sp>
      <p:sp>
        <p:nvSpPr>
          <p:cNvPr id="12292" name="Text Box 4"/>
          <p:cNvSpPr txBox="1">
            <a:spLocks noChangeArrowheads="1"/>
          </p:cNvSpPr>
          <p:nvPr/>
        </p:nvSpPr>
        <p:spPr bwMode="auto">
          <a:xfrm>
            <a:off x="863029" y="1759075"/>
            <a:ext cx="7767638" cy="3539430"/>
          </a:xfrm>
          <a:prstGeom prst="rect">
            <a:avLst/>
          </a:prstGeom>
          <a:noFill/>
          <a:ln w="9525">
            <a:noFill/>
            <a:miter lim="800000"/>
            <a:headEnd/>
            <a:tailEnd/>
          </a:ln>
          <a:effectLst/>
        </p:spPr>
        <p:txBody>
          <a:bodyPr>
            <a:spAutoFit/>
          </a:bodyPr>
          <a:lstStyle/>
          <a:p>
            <a:r>
              <a:rPr lang="en-IE" sz="2800" dirty="0" smtClean="0"/>
              <a:t>Temporary Safety Measures Inspections shall be undertaken by the relevant road authority as follows: </a:t>
            </a:r>
          </a:p>
          <a:p>
            <a:endParaRPr lang="en-IE" sz="2800" dirty="0" smtClean="0"/>
          </a:p>
          <a:p>
            <a:pPr lvl="1"/>
            <a:r>
              <a:rPr lang="en-IE" sz="2800" i="1" dirty="0" smtClean="0">
                <a:solidFill>
                  <a:srgbClr val="FF0000"/>
                </a:solidFill>
              </a:rPr>
              <a:t>‘Statutory </a:t>
            </a:r>
            <a:r>
              <a:rPr lang="en-IE" sz="2800" i="1" dirty="0" smtClean="0">
                <a:solidFill>
                  <a:srgbClr val="FF0000"/>
                </a:solidFill>
              </a:rPr>
              <a:t>undertaker/road operator will undertake inspection of Temporary Safety Measures on projects under their management</a:t>
            </a:r>
            <a:r>
              <a:rPr lang="en-IE" sz="2800" i="1" dirty="0" smtClean="0">
                <a:solidFill>
                  <a:srgbClr val="FF0000"/>
                </a:solidFill>
              </a:rPr>
              <a:t>.’</a:t>
            </a:r>
            <a:endParaRPr lang="en-IE" sz="2800" i="1" dirty="0">
              <a:solidFill>
                <a:srgbClr val="FF0000"/>
              </a:solidFill>
            </a:endParaRPr>
          </a:p>
        </p:txBody>
      </p:sp>
    </p:spTree>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RA Croke Park 0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2291" name="Text Box 3"/>
          <p:cNvSpPr txBox="1">
            <a:spLocks noChangeArrowheads="1"/>
          </p:cNvSpPr>
          <p:nvPr/>
        </p:nvSpPr>
        <p:spPr bwMode="auto">
          <a:xfrm>
            <a:off x="-787781" y="230696"/>
            <a:ext cx="6557963" cy="523220"/>
          </a:xfrm>
          <a:prstGeom prst="rect">
            <a:avLst/>
          </a:prstGeom>
          <a:noFill/>
          <a:ln w="9525">
            <a:noFill/>
            <a:miter lim="800000"/>
            <a:headEnd/>
            <a:tailEnd/>
          </a:ln>
          <a:effectLst/>
        </p:spPr>
        <p:txBody>
          <a:bodyPr>
            <a:spAutoFit/>
          </a:bodyPr>
          <a:lstStyle/>
          <a:p>
            <a:pPr algn="ctr" eaLnBrk="0" hangingPunct="0"/>
            <a:r>
              <a:rPr lang="en-US" sz="2800" b="1" dirty="0" smtClean="0">
                <a:solidFill>
                  <a:schemeClr val="accent2"/>
                </a:solidFill>
                <a:latin typeface="Times New Roman" pitchFamily="18" charset="0"/>
              </a:rPr>
              <a:t>Role of the Local Authority?</a:t>
            </a:r>
            <a:endParaRPr lang="en-GB" sz="2800" b="1" dirty="0">
              <a:solidFill>
                <a:schemeClr val="accent2"/>
              </a:solidFill>
              <a:latin typeface="Times New Roman" pitchFamily="18" charset="0"/>
            </a:endParaRPr>
          </a:p>
        </p:txBody>
      </p:sp>
      <p:sp>
        <p:nvSpPr>
          <p:cNvPr id="12292" name="Text Box 4"/>
          <p:cNvSpPr txBox="1">
            <a:spLocks noChangeArrowheads="1"/>
          </p:cNvSpPr>
          <p:nvPr/>
        </p:nvSpPr>
        <p:spPr bwMode="auto">
          <a:xfrm>
            <a:off x="914400" y="1604963"/>
            <a:ext cx="7767638" cy="3847207"/>
          </a:xfrm>
          <a:prstGeom prst="rect">
            <a:avLst/>
          </a:prstGeom>
          <a:noFill/>
          <a:ln w="9525">
            <a:noFill/>
            <a:miter lim="800000"/>
            <a:headEnd/>
            <a:tailEnd/>
          </a:ln>
          <a:effectLst/>
        </p:spPr>
        <p:txBody>
          <a:bodyPr>
            <a:spAutoFit/>
          </a:bodyPr>
          <a:lstStyle/>
          <a:p>
            <a:r>
              <a:rPr lang="en-GB" sz="2000" dirty="0" smtClean="0"/>
              <a:t> </a:t>
            </a:r>
          </a:p>
          <a:p>
            <a:r>
              <a:rPr lang="en-GB" sz="3200" dirty="0" smtClean="0"/>
              <a:t>Accordingly, it is responsibility of the local authority concerned to ensure that </a:t>
            </a:r>
            <a:r>
              <a:rPr lang="en-GB" sz="3200" u="sng" dirty="0" smtClean="0"/>
              <a:t>periodic inspections </a:t>
            </a:r>
            <a:r>
              <a:rPr lang="en-GB" sz="3200" dirty="0" smtClean="0"/>
              <a:t>of temporary safety measures at roadwork sites are carried out on all projects </a:t>
            </a:r>
            <a:r>
              <a:rPr lang="en-GB" sz="3200" u="sng" dirty="0" smtClean="0"/>
              <a:t>sanctioned and/or procured </a:t>
            </a:r>
            <a:r>
              <a:rPr lang="en-GB" sz="3200" dirty="0" smtClean="0"/>
              <a:t>by them, to confirm that the Guidelines are being implemented. </a:t>
            </a:r>
            <a:endParaRPr lang="en-IE" sz="3200" dirty="0"/>
          </a:p>
        </p:txBody>
      </p:sp>
    </p:spTree>
  </p:cSld>
  <p:clrMapOvr>
    <a:masterClrMapping/>
  </p:clrMapOvr>
  <p:transition>
    <p:randomBa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40E1E6C47F4E41897C4B21A3EDFB58" ma:contentTypeVersion="2" ma:contentTypeDescription="Create a new document." ma:contentTypeScope="" ma:versionID="3ac0d216dc5709dcc06b2dda7277ce1d">
  <xsd:schema xmlns:xsd="http://www.w3.org/2001/XMLSchema" xmlns:xs="http://www.w3.org/2001/XMLSchema" xmlns:p="http://schemas.microsoft.com/office/2006/metadata/properties" xmlns:ns2="90ea00c5-a8d1-4ccb-9ae0-cb970cff5317" targetNamespace="http://schemas.microsoft.com/office/2006/metadata/properties" ma:root="true" ma:fieldsID="8a31397c584707b4bbe76c6a1a2318d4" ns2:_="">
    <xsd:import namespace="90ea00c5-a8d1-4ccb-9ae0-cb970cff5317"/>
    <xsd:element name="properties">
      <xsd:complexType>
        <xsd:sequence>
          <xsd:element name="documentManagement">
            <xsd:complexType>
              <xsd:all>
                <xsd:element ref="ns2:Document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ea00c5-a8d1-4ccb-9ae0-cb970cff5317" elementFormDefault="qualified">
    <xsd:import namespace="http://schemas.microsoft.com/office/2006/documentManagement/types"/>
    <xsd:import namespace="http://schemas.microsoft.com/office/infopath/2007/PartnerControls"/>
    <xsd:element name="Document_x0020_Status" ma:index="8" nillable="true" ma:displayName="Document Status" ma:list="{7d1bfb7d-4ce0-40f6-98d2-1ffe7291645f}" ma:internalName="Document_x0020_Status" ma:showField="Title" ma:web="90ea00c5-a8d1-4ccb-9ae0-cb970cff5317">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Status xmlns="90ea00c5-a8d1-4ccb-9ae0-cb970cff5317" xsi:nil="true"/>
  </documentManagement>
</p:properties>
</file>

<file path=customXml/itemProps1.xml><?xml version="1.0" encoding="utf-8"?>
<ds:datastoreItem xmlns:ds="http://schemas.openxmlformats.org/officeDocument/2006/customXml" ds:itemID="{0DEAC401-9934-43D9-9FCF-D2FF0DFB0E38}"/>
</file>

<file path=customXml/itemProps2.xml><?xml version="1.0" encoding="utf-8"?>
<ds:datastoreItem xmlns:ds="http://schemas.openxmlformats.org/officeDocument/2006/customXml" ds:itemID="{015E5731-74D6-43A5-A3E4-917269290904}"/>
</file>

<file path=customXml/itemProps3.xml><?xml version="1.0" encoding="utf-8"?>
<ds:datastoreItem xmlns:ds="http://schemas.openxmlformats.org/officeDocument/2006/customXml" ds:itemID="{2E722603-9385-42FD-97D2-DB37BEA4427D}"/>
</file>

<file path=docProps/app.xml><?xml version="1.0" encoding="utf-8"?>
<Properties xmlns="http://schemas.openxmlformats.org/officeDocument/2006/extended-properties" xmlns:vt="http://schemas.openxmlformats.org/officeDocument/2006/docPropsVTypes">
  <TotalTime>4552</TotalTime>
  <Words>671</Words>
  <Application>Microsoft Office PowerPoint</Application>
  <PresentationFormat>On-screen Show (4:3)</PresentationFormat>
  <Paragraphs>100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centrestage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McConkey</dc:creator>
  <cp:lastModifiedBy>adebeer</cp:lastModifiedBy>
  <cp:revision>268</cp:revision>
  <dcterms:created xsi:type="dcterms:W3CDTF">2006-03-09T14:07:24Z</dcterms:created>
  <dcterms:modified xsi:type="dcterms:W3CDTF">2012-04-16T14:55:34Z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0x010100E340E1E6C47F4E41897C4B21A3EDFB58</vt:lpwstr>
  </property>
</Properties>
</file>