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3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6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3" r:id="rId2"/>
    <p:sldId id="310" r:id="rId3"/>
    <p:sldId id="268" r:id="rId4"/>
    <p:sldId id="307" r:id="rId5"/>
    <p:sldId id="298" r:id="rId6"/>
    <p:sldId id="271" r:id="rId7"/>
    <p:sldId id="311" r:id="rId8"/>
    <p:sldId id="269" r:id="rId9"/>
    <p:sldId id="297" r:id="rId10"/>
    <p:sldId id="270" r:id="rId11"/>
    <p:sldId id="308" r:id="rId12"/>
    <p:sldId id="309" r:id="rId13"/>
    <p:sldId id="277" r:id="rId14"/>
    <p:sldId id="278" r:id="rId15"/>
    <p:sldId id="281" r:id="rId16"/>
    <p:sldId id="291" r:id="rId17"/>
    <p:sldId id="300" r:id="rId18"/>
    <p:sldId id="299" r:id="rId19"/>
    <p:sldId id="292" r:id="rId20"/>
    <p:sldId id="282" r:id="rId21"/>
    <p:sldId id="279" r:id="rId22"/>
    <p:sldId id="302" r:id="rId23"/>
    <p:sldId id="283" r:id="rId24"/>
    <p:sldId id="293" r:id="rId25"/>
    <p:sldId id="294" r:id="rId26"/>
    <p:sldId id="284" r:id="rId27"/>
    <p:sldId id="304" r:id="rId28"/>
    <p:sldId id="285" r:id="rId29"/>
    <p:sldId id="305" r:id="rId30"/>
    <p:sldId id="312" r:id="rId31"/>
    <p:sldId id="280" r:id="rId32"/>
    <p:sldId id="287" r:id="rId3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85FF94"/>
    <a:srgbClr val="6C8DEA"/>
    <a:srgbClr val="CDFDC9"/>
    <a:srgbClr val="D4FFC3"/>
    <a:srgbClr val="60F660"/>
    <a:srgbClr val="6888EE"/>
    <a:srgbClr val="00FFFF"/>
    <a:srgbClr val="0000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170" autoAdjust="0"/>
    <p:restoredTop sz="91364" autoAdjust="0"/>
  </p:normalViewPr>
  <p:slideViewPr>
    <p:cSldViewPr snapToGrid="0">
      <p:cViewPr>
        <p:scale>
          <a:sx n="80" d="100"/>
          <a:sy n="80" d="100"/>
        </p:scale>
        <p:origin x="-88" y="-4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640"/>
    </p:cViewPr>
  </p:sorterViewPr>
  <p:notesViewPr>
    <p:cSldViewPr snapToGrid="0">
      <p:cViewPr varScale="1">
        <p:scale>
          <a:sx n="60" d="100"/>
          <a:sy n="60" d="100"/>
        </p:scale>
        <p:origin x="-2190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70" rIns="95739" bIns="47870" numCol="1" anchor="t" anchorCtr="0" compatLnSpc="1">
            <a:prstTxWarp prst="textNoShape">
              <a:avLst/>
            </a:prstTxWarp>
          </a:bodyPr>
          <a:lstStyle>
            <a:lvl1pPr defTabSz="95734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70" rIns="95739" bIns="47870" numCol="1" anchor="t" anchorCtr="0" compatLnSpc="1">
            <a:prstTxWarp prst="textNoShape">
              <a:avLst/>
            </a:prstTxWarp>
          </a:bodyPr>
          <a:lstStyle>
            <a:lvl1pPr algn="r" defTabSz="95734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219"/>
            <a:ext cx="2946400" cy="49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70" rIns="95739" bIns="47870" numCol="1" anchor="b" anchorCtr="0" compatLnSpc="1">
            <a:prstTxWarp prst="textNoShape">
              <a:avLst/>
            </a:prstTxWarp>
          </a:bodyPr>
          <a:lstStyle>
            <a:lvl1pPr defTabSz="95734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0219"/>
            <a:ext cx="2946400" cy="49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70" rIns="95739" bIns="47870" numCol="1" anchor="b" anchorCtr="0" compatLnSpc="1">
            <a:prstTxWarp prst="textNoShape">
              <a:avLst/>
            </a:prstTxWarp>
          </a:bodyPr>
          <a:lstStyle>
            <a:lvl1pPr algn="r" defTabSz="95734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23DEB7D5-FCB6-4E3E-B4F3-C5F15ADA41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B6367-42AC-4FD3-826B-5A7FCDA2AFFA}" type="datetimeFigureOut">
              <a:rPr lang="en-US" smtClean="0"/>
              <a:pPr/>
              <a:t>4/17/2012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0219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FFF4F-0A99-4A95-899C-C5C05FFDB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17</a:t>
            </a:fld>
            <a:endParaRPr lang="en-I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19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20</a:t>
            </a:fld>
            <a:endParaRPr lang="en-I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21</a:t>
            </a:fld>
            <a:endParaRPr lang="en-I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22</a:t>
            </a:fld>
            <a:endParaRPr lang="en-I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23</a:t>
            </a:fld>
            <a:endParaRPr lang="en-I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24</a:t>
            </a:fld>
            <a:endParaRPr lang="en-I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25</a:t>
            </a:fld>
            <a:endParaRPr lang="en-I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26</a:t>
            </a:fld>
            <a:endParaRPr lang="en-I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27</a:t>
            </a:fld>
            <a:endParaRPr lang="en-I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28</a:t>
            </a:fld>
            <a:endParaRPr lang="en-I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29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30</a:t>
            </a:fld>
            <a:endParaRPr lang="en-I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31</a:t>
            </a:fld>
            <a:endParaRPr lang="en-I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32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FFF4F-0A99-4A95-899C-C5C05FFDB128}" type="slidenum">
              <a:rPr lang="en-IE" smtClean="0"/>
              <a:pPr/>
              <a:t>9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54BFF-C2C5-4025-A4E9-DD50D6FE15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CD66-8636-4205-A44D-B997A1F29A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83C99-FDE5-410B-AF3C-FAEC12645A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D358-1FCB-4213-8A0D-7FEBFE1F07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C4D52-9CDC-4354-ABB5-24031E0B59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9E96-3A57-4823-A799-10095FBCB8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0ED84-D402-42A0-BB23-348A02AB6C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8AA6C-E637-4084-A388-8E04A7154D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E1E4-9901-4B08-B488-06DEA09B21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AB6E-DCCF-4A28-960E-DEDEE765D5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702DE-BDA9-4AB5-9207-5AE14A5998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charset="0"/>
              </a:defRPr>
            </a:lvl1pPr>
          </a:lstStyle>
          <a:p>
            <a:pPr>
              <a:defRPr/>
            </a:pPr>
            <a:fld id="{DEFEC619-B05E-4C44-9288-3DB46608FF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http://kcc-intranet/docs/logos/logotran1.gif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33525" y="8572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3200" b="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KERRY COUNTY COUNCIL</a:t>
            </a: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/>
            </a:r>
            <a:b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</a:br>
            <a:endParaRPr lang="en-US" sz="800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/>
            </a:r>
            <a:br>
              <a:rPr lang="en-US" sz="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</a:b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KERRY NATIONAL ROAD DESIGN OFFICE</a:t>
            </a:r>
          </a:p>
        </p:txBody>
      </p:sp>
      <p:pic>
        <p:nvPicPr>
          <p:cNvPr id="46089" name="Picture 9" descr="http://kcc-intranet/docs/logos/logotran1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365625" y="2360613"/>
            <a:ext cx="1282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2695575" y="4100513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The Island Centre,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Castleisland,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Co. Kerry.</a:t>
            </a:r>
            <a:endParaRPr lang="en-GB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222670" y="4762005"/>
            <a:ext cx="2731325" cy="1888177"/>
          </a:xfrm>
          <a:prstGeom prst="rect">
            <a:avLst/>
          </a:prstGeom>
          <a:solidFill>
            <a:schemeClr val="bg1"/>
          </a:solidFill>
          <a:ln w="3175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3" name="Picture 6" descr="nr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1354" y="5798428"/>
            <a:ext cx="2565763" cy="834646"/>
          </a:xfrm>
          <a:prstGeom prst="rect">
            <a:avLst/>
          </a:prstGeom>
          <a:noFill/>
        </p:spPr>
      </p:pic>
      <p:pic>
        <p:nvPicPr>
          <p:cNvPr id="36865" name="Picture 2049" descr="F:\ISO_9001\2000\QMS Documents\LOGOS\CPD\CP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3887" y="4951682"/>
            <a:ext cx="1211324" cy="807809"/>
          </a:xfrm>
          <a:prstGeom prst="rect">
            <a:avLst/>
          </a:prstGeom>
          <a:noFill/>
        </p:spPr>
      </p:pic>
      <p:pic>
        <p:nvPicPr>
          <p:cNvPr id="36866" name="Picture 2050" descr="F:\ISO_9001\QMS Documents\LOGOS\ISO_LOGO\ISO9000 2008 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1891" y="4845132"/>
            <a:ext cx="755022" cy="1079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326572"/>
            <a:ext cx="76835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HD 14/12  Road Safety Management Procedures for  National Roads in Ireland </a:t>
            </a:r>
          </a:p>
          <a:p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dirty="0" smtClean="0">
                <a:latin typeface="Arial" pitchFamily="34" charset="0"/>
                <a:cs typeface="Arial" pitchFamily="34" charset="0"/>
              </a:rPr>
              <a:t>Appendix F – HD18/12 Road Safety Impact Assessment</a:t>
            </a:r>
          </a:p>
          <a:p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Complies with requirements of EU &amp; Irish Law</a:t>
            </a:r>
          </a:p>
          <a:p>
            <a:pPr>
              <a:buFont typeface="Arial" pitchFamily="34" charset="0"/>
              <a:buChar char="•"/>
            </a:pPr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Defines RSIA as per EU &amp; Irish Law</a:t>
            </a:r>
          </a:p>
          <a:p>
            <a:pPr>
              <a:buFont typeface="Arial" pitchFamily="34" charset="0"/>
              <a:buChar char="•"/>
            </a:pPr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IE" sz="1800" dirty="0" smtClean="0">
                <a:latin typeface="Arial" pitchFamily="34" charset="0"/>
                <a:cs typeface="Arial" pitchFamily="34" charset="0"/>
              </a:rPr>
              <a:t>Carried out at the initial planning stage of a project and shall be continually reviewed through the design phases until scheme approval. </a:t>
            </a:r>
          </a:p>
          <a:p>
            <a:pPr>
              <a:buFont typeface="Arial" pitchFamily="34" charset="0"/>
              <a:buChar char="•"/>
            </a:pPr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Assess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impact of the scheme on all road users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 including vulnerable road users.</a:t>
            </a:r>
          </a:p>
          <a:p>
            <a:pPr>
              <a:buFont typeface="Arial" pitchFamily="34" charset="0"/>
              <a:buChar char="•"/>
            </a:pPr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en-IE" sz="1800" dirty="0" smtClean="0">
                <a:latin typeface="Arial" pitchFamily="34" charset="0"/>
                <a:cs typeface="Arial" pitchFamily="34" charset="0"/>
              </a:rPr>
              <a:t>Provide all relevant information 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necessary for the selection of the solution, including :</a:t>
            </a:r>
          </a:p>
          <a:p>
            <a:pPr lvl="1">
              <a:buFont typeface="Arial" pitchFamily="34" charset="0"/>
              <a:buChar char="•"/>
            </a:pP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a comparative analysis of the road safety implications of each alternative considered and </a:t>
            </a:r>
          </a:p>
          <a:p>
            <a:pPr lvl="1">
              <a:buFont typeface="Arial" pitchFamily="34" charset="0"/>
              <a:buChar char="•"/>
            </a:pP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an evaluation of the road safety benefits and </a:t>
            </a:r>
            <a:r>
              <a:rPr lang="en-IE" sz="1800" b="0" dirty="0" err="1" smtClean="0">
                <a:latin typeface="Arial" pitchFamily="34" charset="0"/>
                <a:cs typeface="Arial" pitchFamily="34" charset="0"/>
              </a:rPr>
              <a:t>disbenefits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 arising from each alternative</a:t>
            </a:r>
          </a:p>
          <a:p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600" b="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685800"/>
            <a:ext cx="76835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HD 14/12  Road Safety Management Procedures for  National Roads in Ireland </a:t>
            </a:r>
          </a:p>
          <a:p>
            <a:endParaRPr lang="en-I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Road Safety Impact Assessment Team appointed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from within the Design Team.</a:t>
            </a:r>
          </a:p>
          <a:p>
            <a:pPr>
              <a:buFont typeface="Arial" pitchFamily="34" charset="0"/>
              <a:buChar char="•"/>
            </a:pPr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Current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NRA training and experience requirements 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for Road Safety Impact Assessment Teams will be downloadable on NRA website</a:t>
            </a:r>
            <a:r>
              <a:rPr lang="en-IE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IE" sz="1800" u="sng" dirty="0" err="1" smtClean="0"/>
              <a:t>www.nra.ie/Publications/RoadSafety</a:t>
            </a:r>
            <a:r>
              <a:rPr lang="en-IE" sz="1800" u="sng" dirty="0" smtClean="0"/>
              <a:t> </a:t>
            </a:r>
            <a:endParaRPr lang="en-IE" sz="1800" b="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sz="1800" b="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RSIA Team produce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a written report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, which shall cover all road safety impact assessments done throughout the planning and design stages of the project. This report shall be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forwarded directly to the Design Project Manager who shall copy the report to the NRA Road Safety Section.  Used to inform </a:t>
            </a:r>
            <a:r>
              <a:rPr lang="en-IE" sz="1800" smtClean="0">
                <a:latin typeface="Arial" pitchFamily="34" charset="0"/>
                <a:cs typeface="Arial" pitchFamily="34" charset="0"/>
              </a:rPr>
              <a:t>route selection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process</a:t>
            </a:r>
          </a:p>
          <a:p>
            <a:pPr>
              <a:buFont typeface="Arial" pitchFamily="34" charset="0"/>
              <a:buChar char="•"/>
            </a:pP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endParaRPr lang="en-IE" sz="16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IE" sz="16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IE" sz="16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IE" sz="16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600" b="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292100"/>
            <a:ext cx="768350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HD 14/12  Road Safety Management Procedures for  National Roads in Ireland </a:t>
            </a:r>
          </a:p>
          <a:p>
            <a:endParaRPr lang="en-IE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Section 3.8 outlines items to be included in the RSIA Report </a:t>
            </a:r>
          </a:p>
          <a:p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Problem definition, 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defining the objectives of the scheme </a:t>
            </a:r>
          </a:p>
          <a:p>
            <a:pPr marL="355600" indent="-355600"/>
            <a:r>
              <a:rPr lang="en-IE" sz="1800" b="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Road Safety Objectives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 of the proposed scheme, 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• The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date and weather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 at the time of the site visit &amp;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Team members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355600" indent="-355600"/>
            <a:r>
              <a:rPr lang="en-IE" sz="1800" b="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Extents of the entire area of the road network 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where route choice and traffic patterns would be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affected by the proposed scheme; </a:t>
            </a:r>
          </a:p>
          <a:p>
            <a:pPr marL="355600" indent="-355600"/>
            <a:r>
              <a:rPr lang="en-IE" sz="1800" b="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Existing road safety problems 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on the current road network within the defined extents; 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Analysis of the collision history 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for at least five years; 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• Road safety consequences of a ‘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Do Minimum’ 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scenario; 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Description of each alternative proposal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Assessment of impacts on road safety 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of the proposed alternatives; </a:t>
            </a:r>
          </a:p>
          <a:p>
            <a:pPr marL="355600" indent="-355600"/>
            <a:r>
              <a:rPr lang="en-IE" sz="1800" b="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Comparison of alternatives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, including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cost benefit type analysis 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from a safety perspective; </a:t>
            </a:r>
          </a:p>
          <a:p>
            <a:pPr marL="358775" indent="-358775"/>
            <a:r>
              <a:rPr lang="en-IE" sz="1800" b="0" dirty="0" smtClean="0">
                <a:latin typeface="Arial" pitchFamily="34" charset="0"/>
                <a:cs typeface="Arial" pitchFamily="34" charset="0"/>
              </a:rPr>
              <a:t>• The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NRA strategy for provision of safe rest stops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 should be   consulted; 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Ranking of route options. </a:t>
            </a:r>
          </a:p>
          <a:p>
            <a:endParaRPr lang="en-IE" dirty="0" smtClean="0">
              <a:latin typeface="Arial" pitchFamily="34" charset="0"/>
              <a:cs typeface="Arial" pitchFamily="34" charset="0"/>
            </a:endParaRPr>
          </a:p>
          <a:p>
            <a:endParaRPr lang="en-IE" dirty="0" smtClean="0">
              <a:latin typeface="Arial" pitchFamily="34" charset="0"/>
              <a:cs typeface="Arial" pitchFamily="34" charset="0"/>
            </a:endParaRPr>
          </a:p>
          <a:p>
            <a:endParaRPr lang="en-IE" sz="16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IE" sz="16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IE" sz="16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IE" sz="16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600" b="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441887" y="807325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5999" y="797511"/>
            <a:ext cx="58578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 smtClean="0">
                <a:latin typeface="Arial" pitchFamily="34" charset="0"/>
                <a:cs typeface="Arial" pitchFamily="34" charset="0"/>
              </a:rPr>
              <a:t>Sample Report </a:t>
            </a:r>
          </a:p>
          <a:p>
            <a:pPr algn="ctr"/>
            <a:endParaRPr lang="en-GB" sz="1400" dirty="0" smtClean="0">
              <a:solidFill>
                <a:srgbClr val="FF0000"/>
              </a:solidFill>
            </a:endParaRPr>
          </a:p>
          <a:p>
            <a:pPr algn="ctr"/>
            <a:endParaRPr lang="en-IE" sz="1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rsia\Pages from Road Safety Impact Assessment revision 1 page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8351" y="1644713"/>
            <a:ext cx="3697015" cy="47843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13490" y="1671146"/>
            <a:ext cx="28535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Listowel Bypass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February -  2010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PMG Guidelines</a:t>
            </a:r>
          </a:p>
          <a:p>
            <a:endParaRPr lang="en-GB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7850" y="228600"/>
            <a:ext cx="695325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Structure of Report</a:t>
            </a:r>
          </a:p>
          <a:p>
            <a:endParaRPr lang="en-IE" dirty="0" smtClean="0">
              <a:latin typeface="Arial" pitchFamily="34" charset="0"/>
              <a:cs typeface="Arial" pitchFamily="34" charset="0"/>
            </a:endParaRPr>
          </a:p>
          <a:p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Need for the scheme</a:t>
            </a:r>
          </a:p>
          <a:p>
            <a:pPr>
              <a:buFont typeface="Arial" pitchFamily="34" charset="0"/>
              <a:buChar char="•"/>
            </a:pPr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Existing Road safety issues</a:t>
            </a: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    	</a:t>
            </a: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Road Safety Objectives of Proposed Scheme</a:t>
            </a:r>
          </a:p>
          <a:p>
            <a:pPr>
              <a:buFont typeface="Arial" pitchFamily="34" charset="0"/>
              <a:buChar char="•"/>
            </a:pPr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Description of proposals</a:t>
            </a:r>
          </a:p>
          <a:p>
            <a:pPr>
              <a:buFont typeface="Arial" pitchFamily="34" charset="0"/>
              <a:buChar char="•"/>
            </a:pPr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Road Safety Assessment of each route option, including effects on existing network</a:t>
            </a:r>
          </a:p>
          <a:p>
            <a:pPr>
              <a:buFont typeface="Arial" pitchFamily="34" charset="0"/>
              <a:buChar char="•"/>
            </a:pPr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Option Comparison – Quantitative Assessment</a:t>
            </a:r>
          </a:p>
          <a:p>
            <a:pPr>
              <a:buFont typeface="Arial" pitchFamily="34" charset="0"/>
              <a:buChar char="•"/>
            </a:pPr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pPr>
              <a:buFont typeface="Arial" pitchFamily="34" charset="0"/>
              <a:buChar char="•"/>
            </a:pPr>
            <a:endParaRPr lang="en-I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6875" y="666750"/>
            <a:ext cx="6877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Arial" pitchFamily="34" charset="0"/>
                <a:cs typeface="Arial" pitchFamily="34" charset="0"/>
              </a:rPr>
              <a:t>Study Area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3074" name="Picture 2" descr="C:\rsia\ire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5828" y="1304098"/>
            <a:ext cx="4285593" cy="5140984"/>
          </a:xfrm>
          <a:prstGeom prst="rect">
            <a:avLst/>
          </a:prstGeom>
          <a:noFill/>
        </p:spPr>
      </p:pic>
      <p:pic>
        <p:nvPicPr>
          <p:cNvPr id="10" name="Picture 4" descr="C:\rsia\Pages from Road Safety Impact Assessment revision 1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3551" y="1195738"/>
            <a:ext cx="6902012" cy="5324782"/>
          </a:xfrm>
          <a:prstGeom prst="rect">
            <a:avLst/>
          </a:prstGeom>
          <a:noFill/>
        </p:spPr>
      </p:pic>
      <p:sp>
        <p:nvSpPr>
          <p:cNvPr id="13" name="Freeform 12"/>
          <p:cNvSpPr/>
          <p:nvPr/>
        </p:nvSpPr>
        <p:spPr bwMode="auto">
          <a:xfrm>
            <a:off x="4391130" y="3250642"/>
            <a:ext cx="2773345" cy="2220685"/>
          </a:xfrm>
          <a:custGeom>
            <a:avLst/>
            <a:gdLst>
              <a:gd name="connsiteX0" fmla="*/ 0 w 2773345"/>
              <a:gd name="connsiteY0" fmla="*/ 2220685 h 2220685"/>
              <a:gd name="connsiteX1" fmla="*/ 160773 w 2773345"/>
              <a:gd name="connsiteY1" fmla="*/ 1703195 h 2220685"/>
              <a:gd name="connsiteX2" fmla="*/ 216039 w 2773345"/>
              <a:gd name="connsiteY2" fmla="*/ 1532373 h 2220685"/>
              <a:gd name="connsiteX3" fmla="*/ 321547 w 2773345"/>
              <a:gd name="connsiteY3" fmla="*/ 1406769 h 2220685"/>
              <a:gd name="connsiteX4" fmla="*/ 477296 w 2773345"/>
              <a:gd name="connsiteY4" fmla="*/ 1245995 h 2220685"/>
              <a:gd name="connsiteX5" fmla="*/ 572756 w 2773345"/>
              <a:gd name="connsiteY5" fmla="*/ 1185705 h 2220685"/>
              <a:gd name="connsiteX6" fmla="*/ 723481 w 2773345"/>
              <a:gd name="connsiteY6" fmla="*/ 1125415 h 2220685"/>
              <a:gd name="connsiteX7" fmla="*/ 828989 w 2773345"/>
              <a:gd name="connsiteY7" fmla="*/ 1135463 h 2220685"/>
              <a:gd name="connsiteX8" fmla="*/ 889279 w 2773345"/>
              <a:gd name="connsiteY8" fmla="*/ 1095270 h 2220685"/>
              <a:gd name="connsiteX9" fmla="*/ 1140488 w 2773345"/>
              <a:gd name="connsiteY9" fmla="*/ 884255 h 2220685"/>
              <a:gd name="connsiteX10" fmla="*/ 1210826 w 2773345"/>
              <a:gd name="connsiteY10" fmla="*/ 823965 h 2220685"/>
              <a:gd name="connsiteX11" fmla="*/ 1225899 w 2773345"/>
              <a:gd name="connsiteY11" fmla="*/ 773723 h 2220685"/>
              <a:gd name="connsiteX12" fmla="*/ 1150536 w 2773345"/>
              <a:gd name="connsiteY12" fmla="*/ 718457 h 2220685"/>
              <a:gd name="connsiteX13" fmla="*/ 1060101 w 2773345"/>
              <a:gd name="connsiteY13" fmla="*/ 658167 h 2220685"/>
              <a:gd name="connsiteX14" fmla="*/ 969666 w 2773345"/>
              <a:gd name="connsiteY14" fmla="*/ 633046 h 2220685"/>
              <a:gd name="connsiteX15" fmla="*/ 939521 w 2773345"/>
              <a:gd name="connsiteY15" fmla="*/ 587828 h 2220685"/>
              <a:gd name="connsiteX16" fmla="*/ 939521 w 2773345"/>
              <a:gd name="connsiteY16" fmla="*/ 507442 h 2220685"/>
              <a:gd name="connsiteX17" fmla="*/ 1029956 w 2773345"/>
              <a:gd name="connsiteY17" fmla="*/ 432079 h 2220685"/>
              <a:gd name="connsiteX18" fmla="*/ 1205802 w 2773345"/>
              <a:gd name="connsiteY18" fmla="*/ 381837 h 2220685"/>
              <a:gd name="connsiteX19" fmla="*/ 1879041 w 2773345"/>
              <a:gd name="connsiteY19" fmla="*/ 351692 h 2220685"/>
              <a:gd name="connsiteX20" fmla="*/ 2291024 w 2773345"/>
              <a:gd name="connsiteY20" fmla="*/ 336620 h 2220685"/>
              <a:gd name="connsiteX21" fmla="*/ 2406580 w 2773345"/>
              <a:gd name="connsiteY21" fmla="*/ 336620 h 2220685"/>
              <a:gd name="connsiteX22" fmla="*/ 2451797 w 2773345"/>
              <a:gd name="connsiteY22" fmla="*/ 321547 h 2220685"/>
              <a:gd name="connsiteX23" fmla="*/ 2567354 w 2773345"/>
              <a:gd name="connsiteY23" fmla="*/ 231112 h 2220685"/>
              <a:gd name="connsiteX24" fmla="*/ 2773345 w 2773345"/>
              <a:gd name="connsiteY24" fmla="*/ 0 h 2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73345" h="2220685">
                <a:moveTo>
                  <a:pt x="0" y="2220685"/>
                </a:moveTo>
                <a:lnTo>
                  <a:pt x="160773" y="1703195"/>
                </a:lnTo>
                <a:cubicBezTo>
                  <a:pt x="196780" y="1588476"/>
                  <a:pt x="189243" y="1581777"/>
                  <a:pt x="216039" y="1532373"/>
                </a:cubicBezTo>
                <a:cubicBezTo>
                  <a:pt x="242835" y="1482969"/>
                  <a:pt x="278004" y="1454499"/>
                  <a:pt x="321547" y="1406769"/>
                </a:cubicBezTo>
                <a:cubicBezTo>
                  <a:pt x="365090" y="1359039"/>
                  <a:pt x="435428" y="1282839"/>
                  <a:pt x="477296" y="1245995"/>
                </a:cubicBezTo>
                <a:cubicBezTo>
                  <a:pt x="519164" y="1209151"/>
                  <a:pt x="531725" y="1205802"/>
                  <a:pt x="572756" y="1185705"/>
                </a:cubicBezTo>
                <a:cubicBezTo>
                  <a:pt x="613787" y="1165608"/>
                  <a:pt x="680775" y="1133789"/>
                  <a:pt x="723481" y="1125415"/>
                </a:cubicBezTo>
                <a:cubicBezTo>
                  <a:pt x="766187" y="1117041"/>
                  <a:pt x="801356" y="1140487"/>
                  <a:pt x="828989" y="1135463"/>
                </a:cubicBezTo>
                <a:cubicBezTo>
                  <a:pt x="856622" y="1130439"/>
                  <a:pt x="837363" y="1137138"/>
                  <a:pt x="889279" y="1095270"/>
                </a:cubicBezTo>
                <a:cubicBezTo>
                  <a:pt x="941195" y="1053402"/>
                  <a:pt x="1086897" y="929473"/>
                  <a:pt x="1140488" y="884255"/>
                </a:cubicBezTo>
                <a:cubicBezTo>
                  <a:pt x="1194079" y="839038"/>
                  <a:pt x="1196591" y="842387"/>
                  <a:pt x="1210826" y="823965"/>
                </a:cubicBezTo>
                <a:cubicBezTo>
                  <a:pt x="1225061" y="805543"/>
                  <a:pt x="1235947" y="791308"/>
                  <a:pt x="1225899" y="773723"/>
                </a:cubicBezTo>
                <a:cubicBezTo>
                  <a:pt x="1215851" y="756138"/>
                  <a:pt x="1178169" y="737716"/>
                  <a:pt x="1150536" y="718457"/>
                </a:cubicBezTo>
                <a:cubicBezTo>
                  <a:pt x="1122903" y="699198"/>
                  <a:pt x="1090246" y="672402"/>
                  <a:pt x="1060101" y="658167"/>
                </a:cubicBezTo>
                <a:cubicBezTo>
                  <a:pt x="1029956" y="643932"/>
                  <a:pt x="989763" y="644769"/>
                  <a:pt x="969666" y="633046"/>
                </a:cubicBezTo>
                <a:cubicBezTo>
                  <a:pt x="949569" y="621323"/>
                  <a:pt x="944545" y="608762"/>
                  <a:pt x="939521" y="587828"/>
                </a:cubicBezTo>
                <a:cubicBezTo>
                  <a:pt x="934497" y="566894"/>
                  <a:pt x="924449" y="533400"/>
                  <a:pt x="939521" y="507442"/>
                </a:cubicBezTo>
                <a:cubicBezTo>
                  <a:pt x="954593" y="481484"/>
                  <a:pt x="985576" y="453013"/>
                  <a:pt x="1029956" y="432079"/>
                </a:cubicBezTo>
                <a:cubicBezTo>
                  <a:pt x="1074336" y="411145"/>
                  <a:pt x="1064288" y="395235"/>
                  <a:pt x="1205802" y="381837"/>
                </a:cubicBezTo>
                <a:cubicBezTo>
                  <a:pt x="1347316" y="368439"/>
                  <a:pt x="1879041" y="351692"/>
                  <a:pt x="1879041" y="351692"/>
                </a:cubicBezTo>
                <a:lnTo>
                  <a:pt x="2291024" y="336620"/>
                </a:lnTo>
                <a:cubicBezTo>
                  <a:pt x="2378947" y="334108"/>
                  <a:pt x="2379785" y="339132"/>
                  <a:pt x="2406580" y="336620"/>
                </a:cubicBezTo>
                <a:cubicBezTo>
                  <a:pt x="2433375" y="334108"/>
                  <a:pt x="2425001" y="339132"/>
                  <a:pt x="2451797" y="321547"/>
                </a:cubicBezTo>
                <a:cubicBezTo>
                  <a:pt x="2478593" y="303962"/>
                  <a:pt x="2513763" y="284703"/>
                  <a:pt x="2567354" y="231112"/>
                </a:cubicBezTo>
                <a:cubicBezTo>
                  <a:pt x="2620945" y="177521"/>
                  <a:pt x="2740688" y="39356"/>
                  <a:pt x="2773345" y="0"/>
                </a:cubicBezTo>
              </a:path>
            </a:pathLst>
          </a:cu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454730" y="3726873"/>
            <a:ext cx="3741717" cy="752104"/>
          </a:xfrm>
          <a:custGeom>
            <a:avLst/>
            <a:gdLst>
              <a:gd name="connsiteX0" fmla="*/ 3741717 w 3741717"/>
              <a:gd name="connsiteY0" fmla="*/ 245423 h 752104"/>
              <a:gd name="connsiteX1" fmla="*/ 3682340 w 3741717"/>
              <a:gd name="connsiteY1" fmla="*/ 197922 h 752104"/>
              <a:gd name="connsiteX2" fmla="*/ 3551712 w 3741717"/>
              <a:gd name="connsiteY2" fmla="*/ 215735 h 752104"/>
              <a:gd name="connsiteX3" fmla="*/ 3456709 w 3741717"/>
              <a:gd name="connsiteY3" fmla="*/ 168233 h 752104"/>
              <a:gd name="connsiteX4" fmla="*/ 3367644 w 3741717"/>
              <a:gd name="connsiteY4" fmla="*/ 61356 h 752104"/>
              <a:gd name="connsiteX5" fmla="*/ 3308267 w 3741717"/>
              <a:gd name="connsiteY5" fmla="*/ 73231 h 752104"/>
              <a:gd name="connsiteX6" fmla="*/ 3207327 w 3741717"/>
              <a:gd name="connsiteY6" fmla="*/ 197922 h 752104"/>
              <a:gd name="connsiteX7" fmla="*/ 3082636 w 3741717"/>
              <a:gd name="connsiteY7" fmla="*/ 221672 h 752104"/>
              <a:gd name="connsiteX8" fmla="*/ 2821379 w 3741717"/>
              <a:gd name="connsiteY8" fmla="*/ 144483 h 752104"/>
              <a:gd name="connsiteX9" fmla="*/ 2708564 w 3741717"/>
              <a:gd name="connsiteY9" fmla="*/ 150421 h 752104"/>
              <a:gd name="connsiteX10" fmla="*/ 2589810 w 3741717"/>
              <a:gd name="connsiteY10" fmla="*/ 197922 h 752104"/>
              <a:gd name="connsiteX11" fmla="*/ 2364179 w 3741717"/>
              <a:gd name="connsiteY11" fmla="*/ 227610 h 752104"/>
              <a:gd name="connsiteX12" fmla="*/ 2197925 w 3741717"/>
              <a:gd name="connsiteY12" fmla="*/ 281049 h 752104"/>
              <a:gd name="connsiteX13" fmla="*/ 1954480 w 3741717"/>
              <a:gd name="connsiteY13" fmla="*/ 411678 h 752104"/>
              <a:gd name="connsiteX14" fmla="*/ 1817914 w 3741717"/>
              <a:gd name="connsiteY14" fmla="*/ 417615 h 752104"/>
              <a:gd name="connsiteX15" fmla="*/ 1740725 w 3741717"/>
              <a:gd name="connsiteY15" fmla="*/ 358239 h 752104"/>
              <a:gd name="connsiteX16" fmla="*/ 1722912 w 3741717"/>
              <a:gd name="connsiteY16" fmla="*/ 233548 h 752104"/>
              <a:gd name="connsiteX17" fmla="*/ 1788226 w 3741717"/>
              <a:gd name="connsiteY17" fmla="*/ 126670 h 752104"/>
              <a:gd name="connsiteX18" fmla="*/ 1746662 w 3741717"/>
              <a:gd name="connsiteY18" fmla="*/ 19792 h 752104"/>
              <a:gd name="connsiteX19" fmla="*/ 1610096 w 3741717"/>
              <a:gd name="connsiteY19" fmla="*/ 7917 h 752104"/>
              <a:gd name="connsiteX20" fmla="*/ 1461654 w 3741717"/>
              <a:gd name="connsiteY20" fmla="*/ 43543 h 752104"/>
              <a:gd name="connsiteX21" fmla="*/ 1331026 w 3741717"/>
              <a:gd name="connsiteY21" fmla="*/ 138545 h 752104"/>
              <a:gd name="connsiteX22" fmla="*/ 1117270 w 3741717"/>
              <a:gd name="connsiteY22" fmla="*/ 286987 h 752104"/>
              <a:gd name="connsiteX23" fmla="*/ 951015 w 3741717"/>
              <a:gd name="connsiteY23" fmla="*/ 328550 h 752104"/>
              <a:gd name="connsiteX24" fmla="*/ 808512 w 3741717"/>
              <a:gd name="connsiteY24" fmla="*/ 465117 h 752104"/>
              <a:gd name="connsiteX25" fmla="*/ 814449 w 3741717"/>
              <a:gd name="connsiteY25" fmla="*/ 548244 h 752104"/>
              <a:gd name="connsiteX26" fmla="*/ 885701 w 3741717"/>
              <a:gd name="connsiteY26" fmla="*/ 672935 h 752104"/>
              <a:gd name="connsiteX27" fmla="*/ 838200 w 3741717"/>
              <a:gd name="connsiteY27" fmla="*/ 744187 h 752104"/>
              <a:gd name="connsiteX28" fmla="*/ 701634 w 3741717"/>
              <a:gd name="connsiteY28" fmla="*/ 720436 h 752104"/>
              <a:gd name="connsiteX29" fmla="*/ 588818 w 3741717"/>
              <a:gd name="connsiteY29" fmla="*/ 607621 h 752104"/>
              <a:gd name="connsiteX30" fmla="*/ 410688 w 3741717"/>
              <a:gd name="connsiteY30" fmla="*/ 560119 h 752104"/>
              <a:gd name="connsiteX31" fmla="*/ 202870 w 3741717"/>
              <a:gd name="connsiteY31" fmla="*/ 500743 h 752104"/>
              <a:gd name="connsiteX32" fmla="*/ 60366 w 3741717"/>
              <a:gd name="connsiteY32" fmla="*/ 560119 h 75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41717" h="752104">
                <a:moveTo>
                  <a:pt x="3741717" y="245423"/>
                </a:moveTo>
                <a:cubicBezTo>
                  <a:pt x="3727862" y="224146"/>
                  <a:pt x="3714007" y="202870"/>
                  <a:pt x="3682340" y="197922"/>
                </a:cubicBezTo>
                <a:cubicBezTo>
                  <a:pt x="3650673" y="192974"/>
                  <a:pt x="3589317" y="220683"/>
                  <a:pt x="3551712" y="215735"/>
                </a:cubicBezTo>
                <a:cubicBezTo>
                  <a:pt x="3514107" y="210787"/>
                  <a:pt x="3487387" y="193963"/>
                  <a:pt x="3456709" y="168233"/>
                </a:cubicBezTo>
                <a:cubicBezTo>
                  <a:pt x="3426031" y="142503"/>
                  <a:pt x="3392384" y="77190"/>
                  <a:pt x="3367644" y="61356"/>
                </a:cubicBezTo>
                <a:cubicBezTo>
                  <a:pt x="3342904" y="45522"/>
                  <a:pt x="3334986" y="50470"/>
                  <a:pt x="3308267" y="73231"/>
                </a:cubicBezTo>
                <a:cubicBezTo>
                  <a:pt x="3281548" y="95992"/>
                  <a:pt x="3244932" y="173182"/>
                  <a:pt x="3207327" y="197922"/>
                </a:cubicBezTo>
                <a:cubicBezTo>
                  <a:pt x="3169722" y="222662"/>
                  <a:pt x="3146961" y="230578"/>
                  <a:pt x="3082636" y="221672"/>
                </a:cubicBezTo>
                <a:cubicBezTo>
                  <a:pt x="3018311" y="212766"/>
                  <a:pt x="2883724" y="156358"/>
                  <a:pt x="2821379" y="144483"/>
                </a:cubicBezTo>
                <a:cubicBezTo>
                  <a:pt x="2759034" y="132608"/>
                  <a:pt x="2747159" y="141515"/>
                  <a:pt x="2708564" y="150421"/>
                </a:cubicBezTo>
                <a:cubicBezTo>
                  <a:pt x="2669969" y="159328"/>
                  <a:pt x="2647208" y="185057"/>
                  <a:pt x="2589810" y="197922"/>
                </a:cubicBezTo>
                <a:cubicBezTo>
                  <a:pt x="2532413" y="210787"/>
                  <a:pt x="2429493" y="213756"/>
                  <a:pt x="2364179" y="227610"/>
                </a:cubicBezTo>
                <a:cubicBezTo>
                  <a:pt x="2298865" y="241465"/>
                  <a:pt x="2266208" y="250371"/>
                  <a:pt x="2197925" y="281049"/>
                </a:cubicBezTo>
                <a:cubicBezTo>
                  <a:pt x="2129642" y="311727"/>
                  <a:pt x="2017815" y="388917"/>
                  <a:pt x="1954480" y="411678"/>
                </a:cubicBezTo>
                <a:cubicBezTo>
                  <a:pt x="1891145" y="434439"/>
                  <a:pt x="1853540" y="426521"/>
                  <a:pt x="1817914" y="417615"/>
                </a:cubicBezTo>
                <a:cubicBezTo>
                  <a:pt x="1782288" y="408709"/>
                  <a:pt x="1756559" y="388917"/>
                  <a:pt x="1740725" y="358239"/>
                </a:cubicBezTo>
                <a:cubicBezTo>
                  <a:pt x="1724891" y="327561"/>
                  <a:pt x="1714995" y="272143"/>
                  <a:pt x="1722912" y="233548"/>
                </a:cubicBezTo>
                <a:cubicBezTo>
                  <a:pt x="1730829" y="194953"/>
                  <a:pt x="1784268" y="162296"/>
                  <a:pt x="1788226" y="126670"/>
                </a:cubicBezTo>
                <a:cubicBezTo>
                  <a:pt x="1792184" y="91044"/>
                  <a:pt x="1776350" y="39584"/>
                  <a:pt x="1746662" y="19792"/>
                </a:cubicBezTo>
                <a:cubicBezTo>
                  <a:pt x="1716974" y="0"/>
                  <a:pt x="1657597" y="3959"/>
                  <a:pt x="1610096" y="7917"/>
                </a:cubicBezTo>
                <a:cubicBezTo>
                  <a:pt x="1562595" y="11875"/>
                  <a:pt x="1508166" y="21772"/>
                  <a:pt x="1461654" y="43543"/>
                </a:cubicBezTo>
                <a:cubicBezTo>
                  <a:pt x="1415142" y="65314"/>
                  <a:pt x="1388423" y="97971"/>
                  <a:pt x="1331026" y="138545"/>
                </a:cubicBezTo>
                <a:cubicBezTo>
                  <a:pt x="1273629" y="179119"/>
                  <a:pt x="1180605" y="255320"/>
                  <a:pt x="1117270" y="286987"/>
                </a:cubicBezTo>
                <a:cubicBezTo>
                  <a:pt x="1053935" y="318654"/>
                  <a:pt x="1002475" y="298862"/>
                  <a:pt x="951015" y="328550"/>
                </a:cubicBezTo>
                <a:cubicBezTo>
                  <a:pt x="899555" y="358238"/>
                  <a:pt x="831273" y="428501"/>
                  <a:pt x="808512" y="465117"/>
                </a:cubicBezTo>
                <a:cubicBezTo>
                  <a:pt x="785751" y="501733"/>
                  <a:pt x="801584" y="513608"/>
                  <a:pt x="814449" y="548244"/>
                </a:cubicBezTo>
                <a:cubicBezTo>
                  <a:pt x="827314" y="582880"/>
                  <a:pt x="881743" y="640278"/>
                  <a:pt x="885701" y="672935"/>
                </a:cubicBezTo>
                <a:cubicBezTo>
                  <a:pt x="889659" y="705592"/>
                  <a:pt x="868878" y="736270"/>
                  <a:pt x="838200" y="744187"/>
                </a:cubicBezTo>
                <a:cubicBezTo>
                  <a:pt x="807522" y="752104"/>
                  <a:pt x="743198" y="743197"/>
                  <a:pt x="701634" y="720436"/>
                </a:cubicBezTo>
                <a:cubicBezTo>
                  <a:pt x="660070" y="697675"/>
                  <a:pt x="637309" y="634340"/>
                  <a:pt x="588818" y="607621"/>
                </a:cubicBezTo>
                <a:cubicBezTo>
                  <a:pt x="540327" y="580902"/>
                  <a:pt x="410688" y="560119"/>
                  <a:pt x="410688" y="560119"/>
                </a:cubicBezTo>
                <a:cubicBezTo>
                  <a:pt x="346363" y="542306"/>
                  <a:pt x="261257" y="500743"/>
                  <a:pt x="202870" y="500743"/>
                </a:cubicBezTo>
                <a:cubicBezTo>
                  <a:pt x="144483" y="500743"/>
                  <a:pt x="0" y="558140"/>
                  <a:pt x="60366" y="560119"/>
                </a:cubicBezTo>
              </a:path>
            </a:pathLst>
          </a:custGeom>
          <a:noFill/>
          <a:ln w="539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197928" y="4337957"/>
            <a:ext cx="976087" cy="576942"/>
          </a:xfrm>
          <a:custGeom>
            <a:avLst/>
            <a:gdLst>
              <a:gd name="connsiteX0" fmla="*/ 887186 w 976087"/>
              <a:gd name="connsiteY0" fmla="*/ 5443 h 576942"/>
              <a:gd name="connsiteX1" fmla="*/ 821872 w 976087"/>
              <a:gd name="connsiteY1" fmla="*/ 5443 h 576942"/>
              <a:gd name="connsiteX2" fmla="*/ 713015 w 976087"/>
              <a:gd name="connsiteY2" fmla="*/ 16329 h 576942"/>
              <a:gd name="connsiteX3" fmla="*/ 582386 w 976087"/>
              <a:gd name="connsiteY3" fmla="*/ 81643 h 576942"/>
              <a:gd name="connsiteX4" fmla="*/ 506186 w 976087"/>
              <a:gd name="connsiteY4" fmla="*/ 201386 h 576942"/>
              <a:gd name="connsiteX5" fmla="*/ 462643 w 976087"/>
              <a:gd name="connsiteY5" fmla="*/ 244929 h 576942"/>
              <a:gd name="connsiteX6" fmla="*/ 375558 w 976087"/>
              <a:gd name="connsiteY6" fmla="*/ 244929 h 576942"/>
              <a:gd name="connsiteX7" fmla="*/ 288472 w 976087"/>
              <a:gd name="connsiteY7" fmla="*/ 266700 h 576942"/>
              <a:gd name="connsiteX8" fmla="*/ 234043 w 976087"/>
              <a:gd name="connsiteY8" fmla="*/ 364672 h 576942"/>
              <a:gd name="connsiteX9" fmla="*/ 81643 w 976087"/>
              <a:gd name="connsiteY9" fmla="*/ 462643 h 576942"/>
              <a:gd name="connsiteX10" fmla="*/ 16329 w 976087"/>
              <a:gd name="connsiteY10" fmla="*/ 560614 h 576942"/>
              <a:gd name="connsiteX11" fmla="*/ 179615 w 976087"/>
              <a:gd name="connsiteY11" fmla="*/ 560614 h 576942"/>
              <a:gd name="connsiteX12" fmla="*/ 299358 w 976087"/>
              <a:gd name="connsiteY12" fmla="*/ 484414 h 576942"/>
              <a:gd name="connsiteX13" fmla="*/ 419101 w 976087"/>
              <a:gd name="connsiteY13" fmla="*/ 440872 h 576942"/>
              <a:gd name="connsiteX14" fmla="*/ 473529 w 976087"/>
              <a:gd name="connsiteY14" fmla="*/ 375557 h 576942"/>
              <a:gd name="connsiteX15" fmla="*/ 538843 w 976087"/>
              <a:gd name="connsiteY15" fmla="*/ 299357 h 576942"/>
              <a:gd name="connsiteX16" fmla="*/ 636815 w 976087"/>
              <a:gd name="connsiteY16" fmla="*/ 277586 h 576942"/>
              <a:gd name="connsiteX17" fmla="*/ 810986 w 976087"/>
              <a:gd name="connsiteY17" fmla="*/ 201386 h 576942"/>
              <a:gd name="connsiteX18" fmla="*/ 952501 w 976087"/>
              <a:gd name="connsiteY18" fmla="*/ 103414 h 576942"/>
              <a:gd name="connsiteX19" fmla="*/ 952501 w 976087"/>
              <a:gd name="connsiteY19" fmla="*/ 38100 h 576942"/>
              <a:gd name="connsiteX20" fmla="*/ 887186 w 976087"/>
              <a:gd name="connsiteY20" fmla="*/ 5443 h 57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6087" h="576942">
                <a:moveTo>
                  <a:pt x="887186" y="5443"/>
                </a:moveTo>
                <a:cubicBezTo>
                  <a:pt x="865415" y="0"/>
                  <a:pt x="850900" y="3629"/>
                  <a:pt x="821872" y="5443"/>
                </a:cubicBezTo>
                <a:cubicBezTo>
                  <a:pt x="792844" y="7257"/>
                  <a:pt x="752929" y="3629"/>
                  <a:pt x="713015" y="16329"/>
                </a:cubicBezTo>
                <a:cubicBezTo>
                  <a:pt x="673101" y="29029"/>
                  <a:pt x="616857" y="50800"/>
                  <a:pt x="582386" y="81643"/>
                </a:cubicBezTo>
                <a:cubicBezTo>
                  <a:pt x="547915" y="112486"/>
                  <a:pt x="526143" y="174172"/>
                  <a:pt x="506186" y="201386"/>
                </a:cubicBezTo>
                <a:cubicBezTo>
                  <a:pt x="486229" y="228600"/>
                  <a:pt x="484414" y="237672"/>
                  <a:pt x="462643" y="244929"/>
                </a:cubicBezTo>
                <a:cubicBezTo>
                  <a:pt x="440872" y="252186"/>
                  <a:pt x="404587" y="241301"/>
                  <a:pt x="375558" y="244929"/>
                </a:cubicBezTo>
                <a:cubicBezTo>
                  <a:pt x="346530" y="248558"/>
                  <a:pt x="312058" y="246743"/>
                  <a:pt x="288472" y="266700"/>
                </a:cubicBezTo>
                <a:cubicBezTo>
                  <a:pt x="264886" y="286657"/>
                  <a:pt x="268514" y="332015"/>
                  <a:pt x="234043" y="364672"/>
                </a:cubicBezTo>
                <a:cubicBezTo>
                  <a:pt x="199572" y="397329"/>
                  <a:pt x="117929" y="429986"/>
                  <a:pt x="81643" y="462643"/>
                </a:cubicBezTo>
                <a:cubicBezTo>
                  <a:pt x="45357" y="495300"/>
                  <a:pt x="0" y="544286"/>
                  <a:pt x="16329" y="560614"/>
                </a:cubicBezTo>
                <a:cubicBezTo>
                  <a:pt x="32658" y="576942"/>
                  <a:pt x="132444" y="573314"/>
                  <a:pt x="179615" y="560614"/>
                </a:cubicBezTo>
                <a:cubicBezTo>
                  <a:pt x="226787" y="547914"/>
                  <a:pt x="259444" y="504371"/>
                  <a:pt x="299358" y="484414"/>
                </a:cubicBezTo>
                <a:cubicBezTo>
                  <a:pt x="339272" y="464457"/>
                  <a:pt x="390073" y="459015"/>
                  <a:pt x="419101" y="440872"/>
                </a:cubicBezTo>
                <a:cubicBezTo>
                  <a:pt x="448129" y="422729"/>
                  <a:pt x="453572" y="399143"/>
                  <a:pt x="473529" y="375557"/>
                </a:cubicBezTo>
                <a:cubicBezTo>
                  <a:pt x="493486" y="351971"/>
                  <a:pt x="511629" y="315686"/>
                  <a:pt x="538843" y="299357"/>
                </a:cubicBezTo>
                <a:cubicBezTo>
                  <a:pt x="566057" y="283029"/>
                  <a:pt x="591458" y="293914"/>
                  <a:pt x="636815" y="277586"/>
                </a:cubicBezTo>
                <a:cubicBezTo>
                  <a:pt x="682172" y="261258"/>
                  <a:pt x="758372" y="230415"/>
                  <a:pt x="810986" y="201386"/>
                </a:cubicBezTo>
                <a:cubicBezTo>
                  <a:pt x="863600" y="172357"/>
                  <a:pt x="928915" y="130628"/>
                  <a:pt x="952501" y="103414"/>
                </a:cubicBezTo>
                <a:cubicBezTo>
                  <a:pt x="976087" y="76200"/>
                  <a:pt x="963387" y="54429"/>
                  <a:pt x="952501" y="38100"/>
                </a:cubicBezTo>
                <a:cubicBezTo>
                  <a:pt x="941615" y="21772"/>
                  <a:pt x="908958" y="10886"/>
                  <a:pt x="887186" y="544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778224" y="3504595"/>
            <a:ext cx="1150862" cy="105834"/>
          </a:xfrm>
          <a:custGeom>
            <a:avLst/>
            <a:gdLst>
              <a:gd name="connsiteX0" fmla="*/ 1150862 w 1150862"/>
              <a:gd name="connsiteY0" fmla="*/ 105834 h 105834"/>
              <a:gd name="connsiteX1" fmla="*/ 983947 w 1150862"/>
              <a:gd name="connsiteY1" fmla="*/ 26005 h 105834"/>
              <a:gd name="connsiteX2" fmla="*/ 639233 w 1150862"/>
              <a:gd name="connsiteY2" fmla="*/ 4234 h 105834"/>
              <a:gd name="connsiteX3" fmla="*/ 91319 w 1150862"/>
              <a:gd name="connsiteY3" fmla="*/ 605 h 105834"/>
              <a:gd name="connsiteX4" fmla="*/ 91319 w 1150862"/>
              <a:gd name="connsiteY4" fmla="*/ 7862 h 10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862" h="105834">
                <a:moveTo>
                  <a:pt x="1150862" y="105834"/>
                </a:moveTo>
                <a:cubicBezTo>
                  <a:pt x="1110040" y="74386"/>
                  <a:pt x="1069219" y="42938"/>
                  <a:pt x="983947" y="26005"/>
                </a:cubicBezTo>
                <a:cubicBezTo>
                  <a:pt x="898676" y="9072"/>
                  <a:pt x="788004" y="8467"/>
                  <a:pt x="639233" y="4234"/>
                </a:cubicBezTo>
                <a:cubicBezTo>
                  <a:pt x="490462" y="1"/>
                  <a:pt x="182638" y="0"/>
                  <a:pt x="91319" y="605"/>
                </a:cubicBezTo>
                <a:cubicBezTo>
                  <a:pt x="0" y="1210"/>
                  <a:pt x="87086" y="4234"/>
                  <a:pt x="91319" y="7862"/>
                </a:cubicBezTo>
              </a:path>
            </a:pathLst>
          </a:cu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6875" y="402771"/>
            <a:ext cx="6877050" cy="848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Need for the scheme</a:t>
            </a:r>
          </a:p>
          <a:p>
            <a:endParaRPr lang="en-IE" dirty="0" smtClean="0"/>
          </a:p>
          <a:p>
            <a:pPr algn="just">
              <a:spcAft>
                <a:spcPts val="0"/>
              </a:spcAft>
            </a:pPr>
            <a:r>
              <a:rPr lang="en-IE" sz="2000" b="0" dirty="0" smtClean="0">
                <a:latin typeface="Arial"/>
                <a:ea typeface="Calibri"/>
                <a:cs typeface="Times New Roman"/>
              </a:rPr>
              <a:t>Established in Feasibility Report as follows: -</a:t>
            </a:r>
            <a:endParaRPr lang="en-IE" sz="2000" b="0" dirty="0" smtClean="0">
              <a:latin typeface="Calibri"/>
              <a:ea typeface="Calibri"/>
              <a:cs typeface="Times New Roman"/>
            </a:endParaRPr>
          </a:p>
          <a:p>
            <a:pPr marL="450215" indent="-221615" algn="just">
              <a:spcAft>
                <a:spcPts val="0"/>
              </a:spcAft>
            </a:pPr>
            <a:endParaRPr lang="en-IE" sz="2000" b="0" dirty="0" smtClean="0">
              <a:latin typeface="Arial"/>
              <a:ea typeface="Calibri"/>
              <a:cs typeface="Times New Roman"/>
            </a:endParaRPr>
          </a:p>
          <a:p>
            <a:pPr marL="571500" indent="-342900" algn="just">
              <a:spcAft>
                <a:spcPts val="0"/>
              </a:spcAft>
            </a:pPr>
            <a:r>
              <a:rPr lang="en-IE" sz="2000" b="0" dirty="0" smtClean="0">
                <a:latin typeface="Arial"/>
                <a:ea typeface="Calibri"/>
                <a:cs typeface="Times New Roman"/>
              </a:rPr>
              <a:t>a)	Local and National policy documents – NDP, T21, NSS </a:t>
            </a:r>
            <a:endParaRPr lang="en-IE" sz="2000" b="0" dirty="0" smtClean="0">
              <a:latin typeface="Calibri"/>
              <a:ea typeface="Calibri"/>
              <a:cs typeface="Times New Roman"/>
            </a:endParaRPr>
          </a:p>
          <a:p>
            <a:pPr marL="571500" indent="-342900" algn="just">
              <a:spcAft>
                <a:spcPts val="0"/>
              </a:spcAft>
            </a:pPr>
            <a:r>
              <a:rPr lang="en-IE" sz="2000" b="0" dirty="0" smtClean="0">
                <a:latin typeface="Arial"/>
                <a:ea typeface="Calibri"/>
                <a:cs typeface="Times New Roman"/>
              </a:rPr>
              <a:t> b)	Traffic Counts - AADT on the N69 increased by over 25% since 2003.</a:t>
            </a:r>
            <a:endParaRPr lang="en-IE" sz="2000" b="0" dirty="0" smtClean="0">
              <a:latin typeface="Calibri"/>
              <a:ea typeface="Calibri"/>
              <a:cs typeface="Times New Roman"/>
            </a:endParaRPr>
          </a:p>
          <a:p>
            <a:pPr marL="571500" indent="-342900" algn="just">
              <a:spcAft>
                <a:spcPts val="0"/>
              </a:spcAft>
            </a:pPr>
            <a:r>
              <a:rPr lang="en-IE" sz="2000" b="0" dirty="0" smtClean="0">
                <a:latin typeface="Arial"/>
                <a:ea typeface="Calibri"/>
                <a:cs typeface="Times New Roman"/>
              </a:rPr>
              <a:t> c)	Census records 2002 – 2006 -  Population in Listowel Urban Area increased by 7.9% and in Listowel Rural Area by 10.2%. </a:t>
            </a:r>
            <a:endParaRPr lang="en-IE" sz="2000" b="0" dirty="0" smtClean="0">
              <a:latin typeface="Calibri"/>
              <a:ea typeface="Calibri"/>
              <a:cs typeface="Times New Roman"/>
            </a:endParaRPr>
          </a:p>
          <a:p>
            <a:pPr marL="571500" indent="-342900" algn="just">
              <a:spcAft>
                <a:spcPts val="0"/>
              </a:spcAft>
            </a:pPr>
            <a:r>
              <a:rPr lang="en-IE" sz="2000" b="0" dirty="0" smtClean="0">
                <a:latin typeface="Arial"/>
                <a:ea typeface="Calibri"/>
                <a:cs typeface="Times New Roman"/>
              </a:rPr>
              <a:t>d)	Journey Time Assessment - Average speed is 39.2km/h</a:t>
            </a:r>
          </a:p>
          <a:p>
            <a:pPr marL="571500" indent="-342900" algn="just">
              <a:spcAft>
                <a:spcPts val="0"/>
              </a:spcAft>
            </a:pPr>
            <a:r>
              <a:rPr lang="en-IE" sz="2000" b="0" dirty="0" smtClean="0">
                <a:latin typeface="Arial"/>
                <a:ea typeface="Calibri"/>
                <a:cs typeface="Times New Roman"/>
              </a:rPr>
              <a:t>e)	Origin-Destination Survey  - Bypass would benefit 47% of N69 traffic  </a:t>
            </a:r>
            <a:endParaRPr lang="en-IE" sz="2000" b="0" dirty="0" smtClean="0">
              <a:latin typeface="Calibri"/>
              <a:ea typeface="Calibri"/>
              <a:cs typeface="Times New Roman"/>
            </a:endParaRPr>
          </a:p>
          <a:p>
            <a:pPr marL="571500" indent="-342900" algn="just">
              <a:spcAft>
                <a:spcPts val="0"/>
              </a:spcAft>
            </a:pPr>
            <a:r>
              <a:rPr lang="en-IE" sz="2000" b="0" dirty="0" smtClean="0">
                <a:latin typeface="Arial"/>
                <a:ea typeface="Calibri"/>
                <a:cs typeface="Times New Roman"/>
              </a:rPr>
              <a:t>f)	Safety Review - Serious deficiencies in the existing N69 infrastructure </a:t>
            </a:r>
          </a:p>
          <a:p>
            <a:pPr marL="450215" indent="-221615" algn="just">
              <a:spcAft>
                <a:spcPts val="0"/>
              </a:spcAft>
            </a:pPr>
            <a:endParaRPr lang="en-IE" sz="2000" b="0" dirty="0" smtClean="0">
              <a:latin typeface="Arial"/>
              <a:ea typeface="Calibri"/>
              <a:cs typeface="Times New Roman"/>
            </a:endParaRPr>
          </a:p>
          <a:p>
            <a:pPr marL="450215" indent="-221615" algn="just">
              <a:spcAft>
                <a:spcPts val="0"/>
              </a:spcAft>
            </a:pPr>
            <a:r>
              <a:rPr lang="en-IE" sz="2000" b="0" dirty="0" smtClean="0">
                <a:latin typeface="Arial"/>
                <a:ea typeface="Calibri"/>
                <a:cs typeface="Times New Roman"/>
              </a:rPr>
              <a:t>The provision of a bypass would address all of these issues.</a:t>
            </a:r>
            <a:endParaRPr lang="en-IE" sz="2000" b="0" dirty="0" smtClean="0">
              <a:latin typeface="Calibri"/>
              <a:ea typeface="Calibri"/>
              <a:cs typeface="Times New Roman"/>
            </a:endParaRPr>
          </a:p>
          <a:p>
            <a:pPr>
              <a:buFont typeface="Arial" pitchFamily="34" charset="0"/>
              <a:buChar char="•"/>
            </a:pPr>
            <a:endParaRPr lang="en-IE" b="0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0174" y="0"/>
            <a:ext cx="745807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r>
              <a:rPr lang="en-IE" dirty="0" smtClean="0">
                <a:latin typeface="Arial" pitchFamily="34" charset="0"/>
                <a:cs typeface="Arial" pitchFamily="34" charset="0"/>
              </a:rPr>
              <a:t>Existing Road Safety Issues</a:t>
            </a:r>
          </a:p>
          <a:p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600" dirty="0" smtClean="0">
                <a:latin typeface="Arial" pitchFamily="34" charset="0"/>
                <a:cs typeface="Arial" pitchFamily="34" charset="0"/>
              </a:rPr>
              <a:t>Accident Records</a:t>
            </a:r>
          </a:p>
          <a:p>
            <a:endParaRPr lang="en-IE" dirty="0" smtClean="0"/>
          </a:p>
          <a:p>
            <a:endParaRPr lang="en-IE" sz="14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IE" sz="1400" b="0" dirty="0" smtClean="0">
              <a:latin typeface="Arial" pitchFamily="34" charset="0"/>
              <a:cs typeface="Arial" pitchFamily="34" charset="0"/>
            </a:endParaRPr>
          </a:p>
          <a:p>
            <a:endParaRPr lang="en-IE" sz="1400" b="0" dirty="0" smtClean="0">
              <a:latin typeface="Arial" pitchFamily="34" charset="0"/>
              <a:cs typeface="Arial" pitchFamily="34" charset="0"/>
            </a:endParaRP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10" name="Picture 3" descr="C:\rsia\Pages from Road Safety Impact Assessment revision 1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787526"/>
            <a:ext cx="7607192" cy="40665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88746" y="1853565"/>
            <a:ext cx="2724150" cy="338554"/>
          </a:xfrm>
          <a:prstGeom prst="rect">
            <a:avLst/>
          </a:prstGeom>
          <a:solidFill>
            <a:schemeClr val="bg1"/>
          </a:solidFill>
          <a:ln w="22225" cmpd="sng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0" dirty="0" smtClean="0">
                <a:latin typeface="Arial" pitchFamily="34" charset="0"/>
                <a:cs typeface="Arial" pitchFamily="34" charset="0"/>
              </a:rPr>
              <a:t>55 WITHIN STUDY AREA</a:t>
            </a:r>
            <a:endParaRPr lang="en-IE" sz="1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0701" y="2038350"/>
            <a:ext cx="2724150" cy="584775"/>
          </a:xfrm>
          <a:prstGeom prst="rect">
            <a:avLst/>
          </a:prstGeom>
          <a:solidFill>
            <a:schemeClr val="bg1"/>
          </a:solidFill>
          <a:ln w="22225" cmpd="sng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0" dirty="0" smtClean="0">
                <a:latin typeface="Arial" pitchFamily="34" charset="0"/>
                <a:cs typeface="Arial" pitchFamily="34" charset="0"/>
              </a:rPr>
              <a:t>26 WITHIN URBAN AREA</a:t>
            </a:r>
          </a:p>
          <a:p>
            <a:pPr algn="ctr"/>
            <a:r>
              <a:rPr lang="en-IE" sz="1600" b="0" dirty="0" smtClean="0">
                <a:latin typeface="Arial" pitchFamily="34" charset="0"/>
                <a:cs typeface="Arial" pitchFamily="34" charset="0"/>
              </a:rPr>
              <a:t>1/3 involving pedestrians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9821" y="4918710"/>
            <a:ext cx="2724150" cy="584775"/>
          </a:xfrm>
          <a:prstGeom prst="rect">
            <a:avLst/>
          </a:prstGeom>
          <a:solidFill>
            <a:schemeClr val="bg1"/>
          </a:solidFill>
          <a:ln w="22225" cmpd="sng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0" dirty="0" smtClean="0">
                <a:latin typeface="Arial" pitchFamily="34" charset="0"/>
                <a:cs typeface="Arial" pitchFamily="34" charset="0"/>
              </a:rPr>
              <a:t>N69 WITHIN STUDY AREA</a:t>
            </a:r>
          </a:p>
          <a:p>
            <a:pPr algn="ctr"/>
            <a:r>
              <a:rPr lang="en-GB" sz="1600" b="0" dirty="0" smtClean="0">
                <a:latin typeface="Arial" pitchFamily="34" charset="0"/>
                <a:cs typeface="Arial" pitchFamily="34" charset="0"/>
              </a:rPr>
              <a:t>32 Accidents</a:t>
            </a:r>
            <a:endParaRPr lang="en-IE" sz="16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1" y="3836670"/>
            <a:ext cx="1836419" cy="338554"/>
          </a:xfrm>
          <a:prstGeom prst="rect">
            <a:avLst/>
          </a:prstGeom>
          <a:solidFill>
            <a:schemeClr val="bg1"/>
          </a:solidFill>
          <a:ln w="22225" cmpd="sng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0" dirty="0" smtClean="0">
                <a:latin typeface="Arial" pitchFamily="34" charset="0"/>
                <a:cs typeface="Arial" pitchFamily="34" charset="0"/>
              </a:rPr>
              <a:t>2 FATALITIES</a:t>
            </a:r>
            <a:endParaRPr lang="en-IE" sz="1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0800" y="5132070"/>
            <a:ext cx="2844800" cy="338554"/>
          </a:xfrm>
          <a:prstGeom prst="rect">
            <a:avLst/>
          </a:prstGeom>
          <a:solidFill>
            <a:schemeClr val="bg1"/>
          </a:solidFill>
          <a:ln w="22225" cmpd="sng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0" dirty="0" smtClean="0">
                <a:latin typeface="Arial" pitchFamily="34" charset="0"/>
                <a:cs typeface="Arial" pitchFamily="34" charset="0"/>
              </a:rPr>
              <a:t>RURAL AREA - CLUSTERS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121150" y="4743450"/>
            <a:ext cx="431800" cy="508000"/>
          </a:xfrm>
          <a:prstGeom prst="ellipse">
            <a:avLst/>
          </a:prstGeom>
          <a:noFill/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56200" y="4152900"/>
            <a:ext cx="431800" cy="508000"/>
          </a:xfrm>
          <a:prstGeom prst="ellipse">
            <a:avLst/>
          </a:prstGeom>
          <a:noFill/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921500" y="3289300"/>
            <a:ext cx="431800" cy="508000"/>
          </a:xfrm>
          <a:prstGeom prst="ellipse">
            <a:avLst/>
          </a:prstGeom>
          <a:noFill/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6875" y="0"/>
            <a:ext cx="68770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1600" dirty="0" smtClean="0"/>
          </a:p>
          <a:p>
            <a:r>
              <a:rPr lang="en-IE" dirty="0" smtClean="0">
                <a:latin typeface="Arial" pitchFamily="34" charset="0"/>
                <a:cs typeface="Arial" pitchFamily="34" charset="0"/>
              </a:rPr>
              <a:t>Existing Road Safety Issues</a:t>
            </a:r>
          </a:p>
          <a:p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Road Safety Review N69</a:t>
            </a:r>
          </a:p>
          <a:p>
            <a:pPr lvl="1"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Poor &amp; misleading junction layout</a:t>
            </a:r>
          </a:p>
          <a:p>
            <a:pPr lvl="1"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Pedestrian activity in town centre</a:t>
            </a:r>
          </a:p>
          <a:p>
            <a:pPr lvl="1"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Parking and congestion</a:t>
            </a:r>
          </a:p>
          <a:p>
            <a:pPr>
              <a:buFont typeface="Arial" pitchFamily="34" charset="0"/>
              <a:buChar char="•"/>
            </a:pPr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Road Safety Review </a:t>
            </a:r>
            <a:r>
              <a:rPr lang="en-IE" sz="2000" dirty="0" err="1" smtClean="0">
                <a:latin typeface="Arial" pitchFamily="34" charset="0"/>
                <a:cs typeface="Arial" pitchFamily="34" charset="0"/>
              </a:rPr>
              <a:t>Listowel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 Town</a:t>
            </a:r>
          </a:p>
          <a:p>
            <a:pPr lvl="1"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Poor junction layout on N69</a:t>
            </a:r>
          </a:p>
          <a:p>
            <a:pPr lvl="1"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Safety review of John B Keane Road</a:t>
            </a:r>
          </a:p>
          <a:p>
            <a:pPr lvl="1"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N69 east of </a:t>
            </a:r>
            <a:r>
              <a:rPr lang="en-IE" sz="2000" b="0" dirty="0" err="1" smtClean="0">
                <a:latin typeface="Arial" pitchFamily="34" charset="0"/>
                <a:cs typeface="Arial" pitchFamily="34" charset="0"/>
              </a:rPr>
              <a:t>Listowel</a:t>
            </a: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 – excessive width</a:t>
            </a:r>
          </a:p>
          <a:p>
            <a:pPr lvl="1">
              <a:buFont typeface="Arial" pitchFamily="34" charset="0"/>
              <a:buChar char="•"/>
            </a:pPr>
            <a:endParaRPr lang="en-IE" sz="14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IE" sz="1400" b="0" dirty="0" smtClean="0">
              <a:latin typeface="Arial" pitchFamily="34" charset="0"/>
              <a:cs typeface="Arial" pitchFamily="34" charset="0"/>
            </a:endParaRPr>
          </a:p>
          <a:p>
            <a:endParaRPr lang="en-IE" sz="1400" b="0" dirty="0" smtClean="0">
              <a:latin typeface="Arial" pitchFamily="34" charset="0"/>
              <a:cs typeface="Arial" pitchFamily="34" charset="0"/>
            </a:endParaRP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3353" y="3759200"/>
            <a:ext cx="3114347" cy="229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0248" y="4400493"/>
            <a:ext cx="2919577" cy="215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8535" y="3769328"/>
            <a:ext cx="3116865" cy="230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5027" y="4318883"/>
            <a:ext cx="2963424" cy="222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9113" y="3765293"/>
            <a:ext cx="3108940" cy="233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6875" y="666750"/>
            <a:ext cx="68770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r>
              <a:rPr lang="en-IE" dirty="0" smtClean="0">
                <a:latin typeface="Arial" pitchFamily="34" charset="0"/>
                <a:cs typeface="Arial" pitchFamily="34" charset="0"/>
              </a:rPr>
              <a:t>Existing Road Safety Issues</a:t>
            </a:r>
          </a:p>
          <a:p>
            <a:endParaRPr lang="en-IE" dirty="0" smtClean="0"/>
          </a:p>
          <a:p>
            <a:endParaRPr lang="en-IE" sz="14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dirty="0" smtClean="0">
                <a:latin typeface="Arial" pitchFamily="34" charset="0"/>
                <a:cs typeface="Arial" pitchFamily="34" charset="0"/>
              </a:rPr>
              <a:t>Do Nothing Option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Increasing congestion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Existing sub-standard junctions remain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Existing accident pattern will continue. 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Accident frequency and severity likely to increase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33525" y="8572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Road Safety Impact Assessment</a:t>
            </a:r>
          </a:p>
          <a:p>
            <a:pPr algn="ctr">
              <a:lnSpc>
                <a:spcPct val="7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Case Study – N69 Listowel Bypass</a:t>
            </a:r>
          </a:p>
          <a:p>
            <a:pPr algn="ctr">
              <a:lnSpc>
                <a:spcPct val="7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2695575" y="4100513"/>
            <a:ext cx="4572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Ms Tracy Smith BE C. Eng MIEI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0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Kerry NRDO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6875" y="0"/>
            <a:ext cx="68770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>
                <a:latin typeface="Arial" pitchFamily="34" charset="0"/>
                <a:cs typeface="Arial" pitchFamily="34" charset="0"/>
              </a:rPr>
              <a:t>Road Safety Objectives</a:t>
            </a:r>
          </a:p>
          <a:p>
            <a:endParaRPr lang="en-IE" dirty="0" smtClean="0">
              <a:latin typeface="Arial" pitchFamily="34" charset="0"/>
              <a:cs typeface="Arial" pitchFamily="34" charset="0"/>
            </a:endParaRPr>
          </a:p>
          <a:p>
            <a:endParaRPr lang="en-I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The Road Safety Objectives of the proposed scheme are to: 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 marL="358775" indent="-358775"/>
            <a:r>
              <a:rPr lang="en-IE" sz="2000" b="0" dirty="0" smtClean="0">
                <a:latin typeface="Arial" pitchFamily="34" charset="0"/>
                <a:cs typeface="Arial" pitchFamily="34" charset="0"/>
              </a:rPr>
              <a:t>• Standardised layout – no unexpected or substandard layouts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 marL="358775" indent="-358775"/>
            <a:r>
              <a:rPr lang="en-IE" sz="2000" b="0" dirty="0" smtClean="0">
                <a:latin typeface="Arial" pitchFamily="34" charset="0"/>
                <a:cs typeface="Arial" pitchFamily="34" charset="0"/>
              </a:rPr>
              <a:t>• Reduce number of direct accesses on the route, particularly in rural area. 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 marL="446088" indent="-446088"/>
            <a:r>
              <a:rPr lang="en-IE" sz="2000" b="0" dirty="0" smtClean="0">
                <a:latin typeface="Arial" pitchFamily="34" charset="0"/>
                <a:cs typeface="Arial" pitchFamily="34" charset="0"/>
              </a:rPr>
              <a:t>• Reduce town centre traffic to provide a safer environment for all users (incl. Vulnerable Road Users)</a:t>
            </a:r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2125" y="590550"/>
            <a:ext cx="56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Description of proposals</a:t>
            </a:r>
          </a:p>
          <a:p>
            <a:endParaRPr lang="en-IE" sz="1600" b="0" dirty="0" smtClean="0">
              <a:solidFill>
                <a:srgbClr val="FF0000"/>
              </a:solidFill>
            </a:endParaRPr>
          </a:p>
          <a:p>
            <a:endParaRPr lang="en-IE" sz="1600" b="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rsia\Pages from Road Safety Impact Assessment revision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668" y="1266825"/>
            <a:ext cx="7269666" cy="5138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4024" y="581025"/>
            <a:ext cx="701090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Description of proposals</a:t>
            </a:r>
          </a:p>
          <a:p>
            <a:endParaRPr lang="en-IE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Describe main features of each route option 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Horizontal &amp; vertical </a:t>
            </a: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Junctions – no &amp; layout</a:t>
            </a: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Structures</a:t>
            </a: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Cut/Fill</a:t>
            </a:r>
          </a:p>
          <a:p>
            <a:pPr>
              <a:buFont typeface="Arial" pitchFamily="34" charset="0"/>
              <a:buChar char="•"/>
            </a:pPr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endParaRPr lang="en-IE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IE" sz="1600" b="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rsia\Pages from Road Safety Impact Assessment revision  ra 1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3263" y="1689374"/>
            <a:ext cx="3705727" cy="4795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390525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5450" y="195943"/>
            <a:ext cx="720906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Road Safety Assessment of each route option, including effects on existing network</a:t>
            </a:r>
          </a:p>
          <a:p>
            <a:endParaRPr lang="en-IE" sz="1600" b="0" dirty="0" smtClean="0"/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Assessment of effects on all road users, including 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vulnerable road users</a:t>
            </a:r>
          </a:p>
          <a:p>
            <a:pPr>
              <a:buFont typeface="Arial" pitchFamily="34" charset="0"/>
              <a:buChar char="•"/>
            </a:pPr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Effect on existing accident clusters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Pedestrian facilities</a:t>
            </a:r>
          </a:p>
          <a:p>
            <a:pPr>
              <a:buFont typeface="Arial" pitchFamily="34" charset="0"/>
              <a:buChar char="•"/>
            </a:pPr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Improved alignment</a:t>
            </a:r>
          </a:p>
          <a:p>
            <a:pPr>
              <a:buFont typeface="Arial" pitchFamily="34" charset="0"/>
              <a:buChar char="•"/>
            </a:pPr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Improvement/Reduction in number of junctions</a:t>
            </a:r>
          </a:p>
          <a:p>
            <a:pPr>
              <a:buFont typeface="Arial" pitchFamily="34" charset="0"/>
              <a:buChar char="•"/>
            </a:pPr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Upgrade of John B Keane Road</a:t>
            </a:r>
          </a:p>
          <a:p>
            <a:pPr>
              <a:buFont typeface="Arial" pitchFamily="34" charset="0"/>
              <a:buChar char="•"/>
            </a:pPr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Tie-in locations</a:t>
            </a:r>
          </a:p>
          <a:p>
            <a:endParaRPr lang="en-IE" sz="1600" b="0" dirty="0" smtClean="0"/>
          </a:p>
          <a:p>
            <a:endParaRPr lang="en-IE" sz="1600" b="0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390525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5450" y="0"/>
            <a:ext cx="687705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1600" b="0" dirty="0" smtClean="0"/>
          </a:p>
          <a:p>
            <a:endParaRPr lang="en-IE" sz="1600" b="0" dirty="0" smtClean="0"/>
          </a:p>
          <a:p>
            <a:r>
              <a:rPr lang="en-IE" dirty="0" smtClean="0">
                <a:latin typeface="Arial" pitchFamily="34" charset="0"/>
                <a:cs typeface="Arial" pitchFamily="34" charset="0"/>
              </a:rPr>
              <a:t>Assessment of effects on traffic flow and traffic patterns</a:t>
            </a:r>
          </a:p>
          <a:p>
            <a:endParaRPr lang="en-IE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50% of N69 traffic removed from town centre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Increased ease of access for bus transport to town centre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Reduced congestion – improved environment for VRUs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Modal split – no change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endParaRPr lang="en-IE" sz="2000" b="0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390525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5450" y="723900"/>
            <a:ext cx="68770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1600" b="0" dirty="0" smtClean="0"/>
          </a:p>
          <a:p>
            <a:endParaRPr lang="en-IE" sz="1600" b="0" dirty="0" smtClean="0"/>
          </a:p>
          <a:p>
            <a:r>
              <a:rPr lang="en-IE" dirty="0" smtClean="0">
                <a:latin typeface="Arial" pitchFamily="34" charset="0"/>
                <a:cs typeface="Arial" pitchFamily="34" charset="0"/>
              </a:rPr>
              <a:t>Assessment of the likely range of seasonal and climatic conditions</a:t>
            </a:r>
          </a:p>
          <a:p>
            <a:endParaRPr lang="en-IE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Increased summer traffic – tourist route</a:t>
            </a: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No extreme climatic factors</a:t>
            </a:r>
          </a:p>
          <a:p>
            <a:endParaRPr lang="en-IE" b="0" dirty="0" smtClean="0">
              <a:latin typeface="Arial" pitchFamily="34" charset="0"/>
              <a:cs typeface="Arial" pitchFamily="34" charset="0"/>
            </a:endParaRPr>
          </a:p>
          <a:p>
            <a:endParaRPr lang="en-IE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dirty="0" smtClean="0">
                <a:latin typeface="Arial" pitchFamily="34" charset="0"/>
                <a:cs typeface="Arial" pitchFamily="34" charset="0"/>
              </a:rPr>
              <a:t>Assessment of the provision of a sufficient number of safe parking areas</a:t>
            </a:r>
          </a:p>
          <a:p>
            <a:endParaRPr lang="en-IE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Not required on Bypass – insufficient length</a:t>
            </a:r>
          </a:p>
          <a:p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6914" y="-195943"/>
            <a:ext cx="75438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>
                <a:latin typeface="Arial" pitchFamily="34" charset="0"/>
                <a:cs typeface="Arial" pitchFamily="34" charset="0"/>
              </a:rPr>
              <a:t>6.0 COBA Type Assessment</a:t>
            </a:r>
          </a:p>
          <a:p>
            <a:endParaRPr lang="en-IE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COBA headings</a:t>
            </a: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• Travel time</a:t>
            </a: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• Vehicle Operating Cost</a:t>
            </a: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• Accidents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Appendix 8 of the NRA Project Appraisal Guidelines 2008 </a:t>
            </a: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2002-2007 accident records </a:t>
            </a: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2006 AADT of 5860  (O_D study) 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Possible to compare the route options in terms of accident rate and severity &amp; compare to do-nothing option.</a:t>
            </a:r>
          </a:p>
          <a:p>
            <a:endParaRPr lang="en-IE" sz="1400" b="0" dirty="0" smtClean="0"/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Does not take into account of factors such as alignment, junctions</a:t>
            </a:r>
            <a:endParaRPr lang="en-IE" sz="1400" b="0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0175" y="-315685"/>
            <a:ext cx="7134225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>
                <a:latin typeface="Arial" pitchFamily="34" charset="0"/>
                <a:cs typeface="Arial" pitchFamily="34" charset="0"/>
              </a:rPr>
              <a:t>COBA Type Assessment - Example</a:t>
            </a:r>
          </a:p>
          <a:p>
            <a:endParaRPr lang="en-IE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Road carriageway type – S2 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Table A17: Link and Junction Combined Accident Rates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	&lt;60kph = 0.472 PIA/</a:t>
            </a:r>
            <a:r>
              <a:rPr lang="en-IE" sz="1800" b="0" dirty="0" err="1" smtClean="0">
                <a:latin typeface="Arial" pitchFamily="34" charset="0"/>
                <a:cs typeface="Arial" pitchFamily="34" charset="0"/>
              </a:rPr>
              <a:t>mvkm</a:t>
            </a:r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	&gt;60kph = 0.142 PIA/</a:t>
            </a:r>
            <a:r>
              <a:rPr lang="en-IE" sz="1800" b="0" dirty="0" err="1" smtClean="0">
                <a:latin typeface="Arial" pitchFamily="34" charset="0"/>
                <a:cs typeface="Arial" pitchFamily="34" charset="0"/>
              </a:rPr>
              <a:t>mvkm</a:t>
            </a:r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Table A18: Link and Junction Combined Accident Proportions	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Modern S2 Road (2 Lane Single Carriageway) Fatal, Serious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	&lt;60kph = 0.045, 0.173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	&gt;60kph = 0.097, 0.246</a:t>
            </a:r>
          </a:p>
          <a:p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Estimated AADT – 5860 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Accidents per km in 6 years – 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	&lt;60kph = 6.13 PIA/km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	&gt;60kph = 1.82 PIA/km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Option A – length – 5.9km all &gt;60kph</a:t>
            </a:r>
          </a:p>
          <a:p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Estimated accident rate – 10.8 in 6 years (1.1 fatal , 2.7 serious, 7.1 minor)</a:t>
            </a:r>
          </a:p>
          <a:p>
            <a:endParaRPr lang="en-IE" sz="1400" b="0" dirty="0" smtClean="0"/>
          </a:p>
          <a:p>
            <a:endParaRPr lang="en-IE" sz="1400" b="0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14475" y="904875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9725" y="152400"/>
            <a:ext cx="6877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r>
              <a:rPr lang="en-IE" dirty="0" smtClean="0">
                <a:latin typeface="Arial" pitchFamily="34" charset="0"/>
                <a:cs typeface="Arial" pitchFamily="34" charset="0"/>
              </a:rPr>
              <a:t>COBA Type Assessment</a:t>
            </a:r>
          </a:p>
          <a:p>
            <a:endParaRPr lang="en-IE" sz="1600" b="0" dirty="0"/>
          </a:p>
        </p:txBody>
      </p:sp>
      <p:sp>
        <p:nvSpPr>
          <p:cNvPr id="11" name="Rectangle 10"/>
          <p:cNvSpPr/>
          <p:nvPr/>
        </p:nvSpPr>
        <p:spPr>
          <a:xfrm>
            <a:off x="1980197" y="3808996"/>
            <a:ext cx="64960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Number and severity of accidents on any new route option would be less than on the existing N69. (32 accidents – 1 fatal, 4 serious, 27 minor)</a:t>
            </a:r>
          </a:p>
          <a:p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Reduction in traffic volumes in the town centre  - positive impact on the accident rate within the town centre. </a:t>
            </a:r>
          </a:p>
          <a:p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800" b="0" dirty="0" smtClean="0">
                <a:latin typeface="Arial" pitchFamily="34" charset="0"/>
                <a:cs typeface="Arial" pitchFamily="34" charset="0"/>
              </a:rPr>
              <a:t>All options will therefore improve the existing conditions with regard to road safety.</a:t>
            </a:r>
          </a:p>
        </p:txBody>
      </p:sp>
      <p:pic>
        <p:nvPicPr>
          <p:cNvPr id="5122" name="Picture 2" descr="C:\rsia\ta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952" y="1082842"/>
            <a:ext cx="4800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14475" y="904875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7349" y="-544286"/>
            <a:ext cx="722947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Rank the route options in terms of road safety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Consider: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Predicted accident rate &amp; severity</a:t>
            </a:r>
          </a:p>
          <a:p>
            <a:pPr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Features of each route option.</a:t>
            </a:r>
          </a:p>
          <a:p>
            <a:pPr lvl="1"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Horizontal &amp; vertical alignment</a:t>
            </a:r>
          </a:p>
          <a:p>
            <a:pPr lvl="1"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Number &amp; layout of junctions</a:t>
            </a:r>
          </a:p>
          <a:p>
            <a:pPr lvl="1"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Traffic flows</a:t>
            </a:r>
          </a:p>
          <a:p>
            <a:pPr lvl="1"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Existing accident pattern</a:t>
            </a:r>
          </a:p>
          <a:p>
            <a:pPr lvl="1"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Width and gradient changes</a:t>
            </a:r>
          </a:p>
          <a:p>
            <a:pPr lvl="1"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Busy cross routes</a:t>
            </a:r>
          </a:p>
          <a:p>
            <a:pPr lvl="1"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Vulnerable road users - </a:t>
            </a:r>
            <a:r>
              <a:rPr lang="en-IE" sz="2000" b="0" dirty="0" err="1" smtClean="0">
                <a:latin typeface="Arial" pitchFamily="34" charset="0"/>
                <a:cs typeface="Arial" pitchFamily="34" charset="0"/>
              </a:rPr>
              <a:t>ped</a:t>
            </a: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 &amp; cycle routes</a:t>
            </a:r>
          </a:p>
          <a:p>
            <a:pPr lvl="1">
              <a:buFont typeface="Arial" pitchFamily="34" charset="0"/>
              <a:buChar char="•"/>
            </a:pPr>
            <a:r>
              <a:rPr lang="en-IE" sz="2000" b="0" dirty="0" smtClean="0">
                <a:latin typeface="Arial" pitchFamily="34" charset="0"/>
                <a:cs typeface="Arial" pitchFamily="34" charset="0"/>
              </a:rPr>
              <a:t>Proximity of dwellings, schools etc</a:t>
            </a:r>
          </a:p>
          <a:p>
            <a:endParaRPr lang="en-IE" sz="1600" dirty="0" smtClean="0"/>
          </a:p>
          <a:p>
            <a:pPr>
              <a:buFont typeface="Arial" pitchFamily="34" charset="0"/>
              <a:buChar char="•"/>
            </a:pPr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endParaRPr lang="en-IE" sz="1600" b="0" dirty="0" smtClean="0"/>
          </a:p>
          <a:p>
            <a:endParaRPr lang="en-IE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04950" y="733426"/>
            <a:ext cx="53149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IE" dirty="0" smtClean="0">
                <a:latin typeface="Arial" pitchFamily="34" charset="0"/>
                <a:cs typeface="Arial" pitchFamily="34" charset="0"/>
              </a:rPr>
              <a:t>Presentation Overview</a:t>
            </a:r>
          </a:p>
          <a:p>
            <a:pPr lvl="0" algn="just"/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IE" sz="2000" b="0" dirty="0" smtClean="0">
                <a:latin typeface="Arial" pitchFamily="34" charset="0"/>
                <a:cs typeface="Arial" pitchFamily="34" charset="0"/>
              </a:rPr>
              <a:t>Legislative Requirements</a:t>
            </a:r>
          </a:p>
          <a:p>
            <a:pPr lvl="0" algn="just"/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IE" sz="2000" b="0" dirty="0" smtClean="0">
                <a:latin typeface="Arial" pitchFamily="34" charset="0"/>
                <a:cs typeface="Arial" pitchFamily="34" charset="0"/>
              </a:rPr>
              <a:t>NRA Guidelines</a:t>
            </a:r>
          </a:p>
          <a:p>
            <a:pPr lvl="0" algn="just"/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IE" sz="2000" b="0" dirty="0" smtClean="0">
                <a:latin typeface="Arial" pitchFamily="34" charset="0"/>
                <a:cs typeface="Arial" pitchFamily="34" charset="0"/>
              </a:rPr>
              <a:t>Case Study – N69 Listowel Bypass</a:t>
            </a:r>
            <a:endParaRPr lang="en-US" sz="2000" dirty="0" smtClean="0"/>
          </a:p>
          <a:p>
            <a:pPr algn="just"/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6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6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800" dirty="0" smtClean="0"/>
          </a:p>
          <a:p>
            <a:pPr lvl="0" algn="just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14475" y="904875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7350" y="-544286"/>
            <a:ext cx="68770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endParaRPr lang="en-IE" sz="1600" dirty="0" smtClean="0"/>
          </a:p>
          <a:p>
            <a:pPr>
              <a:buFont typeface="Arial" pitchFamily="34" charset="0"/>
              <a:buChar char="•"/>
            </a:pPr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endParaRPr lang="en-IE" sz="1600" b="0" dirty="0" smtClean="0"/>
          </a:p>
          <a:p>
            <a:endParaRPr lang="en-IE" sz="1600" b="0" dirty="0"/>
          </a:p>
        </p:txBody>
      </p:sp>
      <p:pic>
        <p:nvPicPr>
          <p:cNvPr id="11" name="Picture 3" descr="C:\rsia\Pages from Road Safety Impact Assessment revision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296" y="885826"/>
            <a:ext cx="7269666" cy="5138573"/>
          </a:xfrm>
          <a:prstGeom prst="rect">
            <a:avLst/>
          </a:prstGeom>
          <a:noFill/>
        </p:spPr>
      </p:pic>
      <p:pic>
        <p:nvPicPr>
          <p:cNvPr id="6146" name="Picture 2" descr="C:\rsia\tabl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5255" y="4093029"/>
            <a:ext cx="3939387" cy="2363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8062" y="766010"/>
            <a:ext cx="66865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Issues:</a:t>
            </a:r>
          </a:p>
          <a:p>
            <a:endParaRPr lang="en-IE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Qualification of team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Subjective – RSIA Team part of Design Team 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Quality assessment of RSIA Report</a:t>
            </a:r>
          </a:p>
          <a:p>
            <a:endParaRPr lang="en-IE" sz="2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000" b="0" dirty="0" smtClean="0">
                <a:latin typeface="Arial" pitchFamily="34" charset="0"/>
                <a:cs typeface="Arial" pitchFamily="34" charset="0"/>
              </a:rPr>
              <a:t>‘Live’ Document</a:t>
            </a:r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7350" y="676275"/>
            <a:ext cx="687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pPr algn="ctr"/>
            <a:r>
              <a:rPr lang="en-GB" dirty="0" smtClean="0"/>
              <a:t>THE END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04950" y="733426"/>
            <a:ext cx="724716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IE" dirty="0" smtClean="0">
                <a:latin typeface="Arial" pitchFamily="34" charset="0"/>
                <a:cs typeface="Arial" pitchFamily="34" charset="0"/>
              </a:rPr>
              <a:t>Legislation &amp; Guidelines</a:t>
            </a:r>
          </a:p>
          <a:p>
            <a:pPr lvl="0" algn="just"/>
            <a:endParaRPr lang="en-IE" sz="12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IE" sz="2000" b="0" dirty="0" smtClean="0">
                <a:latin typeface="Arial" pitchFamily="34" charset="0"/>
                <a:cs typeface="Arial" pitchFamily="34" charset="0"/>
              </a:rPr>
              <a:t>EU Directive 2008/96/EC 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Road Safety Infrastructure Management -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Applies to Trans European Network</a:t>
            </a:r>
            <a:endParaRPr lang="en-IE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en-IE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IE" sz="2000" b="0" dirty="0" smtClean="0">
                <a:latin typeface="Arial" pitchFamily="34" charset="0"/>
                <a:cs typeface="Arial" pitchFamily="34" charset="0"/>
              </a:rPr>
              <a:t>Irish Law - 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European Communities (Road Safety Infrastructure Management) Regulations 2011</a:t>
            </a:r>
          </a:p>
          <a:p>
            <a:pPr lvl="0" algn="just"/>
            <a:endParaRPr lang="en-IE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NRA Circular No. 13/2011 of October 2011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- Authority will also apply the requirements of the Directive across </a:t>
            </a:r>
            <a:r>
              <a:rPr lang="en-US" sz="2000" b="0" u="sng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national roads</a:t>
            </a:r>
          </a:p>
          <a:p>
            <a:pPr lvl="0" algn="just"/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Project Management Guidelines 2010</a:t>
            </a:r>
          </a:p>
          <a:p>
            <a:pPr algn="just"/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Draft Standard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 HD 18/12  (Part of HD 14/12)</a:t>
            </a:r>
          </a:p>
          <a:p>
            <a:pPr algn="just"/>
            <a:endParaRPr lang="en-US" sz="16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800" dirty="0" smtClean="0"/>
          </a:p>
          <a:p>
            <a:pPr lvl="0" algn="just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57300" y="733426"/>
            <a:ext cx="3568700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IE" dirty="0" smtClean="0">
                <a:latin typeface="Arial" pitchFamily="34" charset="0"/>
                <a:cs typeface="Arial" pitchFamily="34" charset="0"/>
              </a:rPr>
              <a:t>Legislation</a:t>
            </a:r>
          </a:p>
          <a:p>
            <a:pPr lvl="0" algn="just"/>
            <a:endParaRPr lang="en-IE" sz="1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1800" dirty="0" smtClean="0">
                <a:latin typeface="Arial" pitchFamily="34" charset="0"/>
                <a:cs typeface="Arial" pitchFamily="34" charset="0"/>
              </a:rPr>
              <a:t>Road Safety Impact Assessment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dirty="0" smtClean="0">
                <a:latin typeface="Arial" pitchFamily="34" charset="0"/>
                <a:cs typeface="Arial" pitchFamily="34" charset="0"/>
              </a:rPr>
              <a:t>(RSIA) 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- a strategic comparative analysis of the impact of a new road or a substantial modification to the existing road network on the safety performance of the road network; 	</a:t>
            </a:r>
          </a:p>
          <a:p>
            <a:pPr lvl="0" algn="just"/>
            <a:endParaRPr lang="en-IE" sz="18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800" dirty="0" smtClean="0">
                <a:latin typeface="Arial" pitchFamily="34" charset="0"/>
                <a:cs typeface="Arial" pitchFamily="34" charset="0"/>
              </a:rPr>
              <a:t>Trans-European Road Network” (TERN) - 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the road network identified in section 2 of Annex 1 to Decision No. 661/2010/EU of the European Parliament and of the Council of 7 July 2010</a:t>
            </a:r>
            <a:r>
              <a:rPr lang="en-IE" sz="1800" b="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IE" sz="1600" b="0" dirty="0" smtClean="0">
                <a:latin typeface="Arial" pitchFamily="34" charset="0"/>
                <a:cs typeface="Arial" pitchFamily="34" charset="0"/>
              </a:rPr>
              <a:t> 	</a:t>
            </a:r>
          </a:p>
          <a:p>
            <a:pPr lvl="0" algn="just"/>
            <a:endParaRPr lang="en-IE" sz="16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IE" sz="16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IE" sz="12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200" dirty="0" smtClean="0"/>
          </a:p>
          <a:p>
            <a:pPr algn="just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800" dirty="0" smtClean="0"/>
          </a:p>
          <a:p>
            <a:pPr lvl="0" algn="just"/>
            <a:endParaRPr lang="en-US" sz="1800" dirty="0" smtClean="0"/>
          </a:p>
        </p:txBody>
      </p:sp>
      <p:pic>
        <p:nvPicPr>
          <p:cNvPr id="5122" name="Picture 2" descr="C:\rsia\te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6243" y="419100"/>
            <a:ext cx="3952403" cy="599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04949" y="266700"/>
            <a:ext cx="715327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IE" dirty="0" smtClean="0"/>
              <a:t>	</a:t>
            </a:r>
          </a:p>
          <a:p>
            <a:pPr lvl="0" algn="just"/>
            <a:r>
              <a:rPr lang="en-IE" dirty="0" smtClean="0">
                <a:latin typeface="Arial" pitchFamily="34" charset="0"/>
                <a:cs typeface="Arial" pitchFamily="34" charset="0"/>
              </a:rPr>
              <a:t>European Communities (Road Safety Infrastructure Management) Regulations 2011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sz="1800" i="1" dirty="0" smtClean="0">
                <a:latin typeface="Arial" pitchFamily="34" charset="0"/>
                <a:cs typeface="Arial" pitchFamily="34" charset="0"/>
              </a:rPr>
              <a:t>Road Safety Impact Assessments</a:t>
            </a:r>
            <a:endParaRPr lang="en-IE" sz="1800" dirty="0" smtClean="0">
              <a:latin typeface="Arial" pitchFamily="34" charset="0"/>
              <a:cs typeface="Arial" pitchFamily="34" charset="0"/>
            </a:endParaRPr>
          </a:p>
          <a:p>
            <a:pPr marL="450850" indent="-450850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4. (1) Any person or body undertaking an infrastructure project shall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ensure that a road safety impact assessment is carried out for that project,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in accordance with guidelines issued by the Authority.</a:t>
            </a:r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marL="450850" indent="-450850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(2) The road safety impact assessment shall be carried out at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 initial planning stage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of the infrastructure project,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before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—</a:t>
            </a:r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submitting a scheme to An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Bord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Pleanála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E" sz="1800" b="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submitting an application for consent for the infrastructure project under the Planning &amp; Dev Act 2000</a:t>
            </a:r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IE" sz="12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200" dirty="0" smtClean="0"/>
          </a:p>
          <a:p>
            <a:pPr algn="just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800" dirty="0" smtClean="0"/>
          </a:p>
          <a:p>
            <a:pPr lvl="0" algn="just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04949" y="266700"/>
            <a:ext cx="715327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IE" dirty="0" smtClean="0"/>
              <a:t>	</a:t>
            </a:r>
          </a:p>
          <a:p>
            <a:pPr lvl="0" algn="just"/>
            <a:r>
              <a:rPr lang="en-IE" dirty="0" smtClean="0">
                <a:latin typeface="Arial" pitchFamily="34" charset="0"/>
                <a:cs typeface="Arial" pitchFamily="34" charset="0"/>
              </a:rPr>
              <a:t>European Communities (Road Safety Infrastructure Management) Regulations 2011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sz="1800" i="1" dirty="0" smtClean="0">
                <a:latin typeface="Arial" pitchFamily="34" charset="0"/>
                <a:cs typeface="Arial" pitchFamily="34" charset="0"/>
              </a:rPr>
              <a:t>Road Safety Impact Assessments</a:t>
            </a:r>
            <a:endParaRPr lang="en-IE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0" dirty="0" smtClean="0">
                <a:latin typeface="Arial" pitchFamily="34" charset="0"/>
                <a:cs typeface="Arial" pitchFamily="34" charset="0"/>
              </a:rPr>
              <a:t>(3) Any road safety impact assessment being carried out shall—</a:t>
            </a:r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indicate the road safety considerations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which contribute to the choice of the proposed solution, and</a:t>
            </a:r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provide all relevant information necessary for a cost-benefit analysis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of the different options assessed.</a:t>
            </a:r>
            <a:endParaRPr lang="en-IE" sz="1800" b="0" dirty="0" smtClean="0">
              <a:latin typeface="Arial" pitchFamily="34" charset="0"/>
              <a:cs typeface="Arial" pitchFamily="34" charset="0"/>
            </a:endParaRPr>
          </a:p>
          <a:p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marL="450850" indent="-450850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(4)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 issuing guidelines referred to in paragraph (1), the Authority shall endeavor to meet the criteria set out in Annex 1 to the Directive.</a:t>
            </a:r>
            <a:endParaRPr lang="en-IE" sz="1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IE" sz="12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200" dirty="0" smtClean="0"/>
          </a:p>
          <a:p>
            <a:pPr algn="just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800" dirty="0" smtClean="0"/>
          </a:p>
          <a:p>
            <a:pPr lvl="0" algn="just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04950" y="9334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31900" y="244474"/>
            <a:ext cx="79121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E" sz="2000" dirty="0" smtClean="0">
                <a:latin typeface="Arial" pitchFamily="34" charset="0"/>
                <a:cs typeface="Arial" pitchFamily="34" charset="0"/>
              </a:rPr>
              <a:t>EU Directive Road Safety Infrastructure Management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ANNEX I - ROAD SAFETY IMPACT ASSESSMENT FOR INFRASTRUCTURE PROJECTS</a:t>
            </a: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Elements of a road safety impact assessment:</a:t>
            </a:r>
            <a:endParaRPr kumimoji="0" lang="en-IE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(a) problem definition;</a:t>
            </a: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(b) current situation and "do nothing" scenario;</a:t>
            </a: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(c) road safety objectives;</a:t>
            </a: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(d) analysis of impacts on road safety of the proposed alternatives;</a:t>
            </a: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(e) comparison of the alternatives, including cost-benefit analysis;</a:t>
            </a: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(f) presentation of the range of possible solutions.</a:t>
            </a: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Elements to be taken into account: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(a) fatalities and accidents, reduction targets against "do nothing" scenario;</a:t>
            </a: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(b)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route choice and traffic patterns;</a:t>
            </a: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(c) possible effects on the existing networks (e.g. exits, intersections, level crossings);</a:t>
            </a: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(d) road users, including vulnerable users (e.g. pedestrians, cyclists, motorcyclists);</a:t>
            </a: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(e) traffic (e.g. traffic volume, traffic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categorisation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 type);</a:t>
            </a: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(f) seasonal and climatic conditions;</a:t>
            </a: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(g)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presence of a sufficient number of safe parking areas;</a:t>
            </a:r>
            <a:endParaRPr kumimoji="0" lang="en-I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(h) seismic activity.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1438" y="-9525"/>
            <a:ext cx="1449391" cy="6861175"/>
            <a:chOff x="-45" y="0"/>
            <a:chExt cx="913" cy="432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-7" y="2"/>
              <a:ext cx="768" cy="43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4" descr="F:\ISO_9001\2000\web\QMS-Documents\Word-Templates\LOGOS\kerry nrdo\nrdo colour hi 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" y="0"/>
              <a:ext cx="7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-45" y="354"/>
              <a:ext cx="9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Road Safety Impact Assessment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-1" y="1822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" y="3415"/>
              <a:ext cx="77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NRA RSA</a:t>
              </a:r>
            </a:p>
            <a:p>
              <a:pPr algn="ctr">
                <a:defRPr/>
              </a:pPr>
              <a:r>
                <a:rPr lang="en-IE" sz="1600" b="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17-04-2012</a:t>
              </a:r>
              <a:endParaRPr lang="en-GB" sz="16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33525" y="857250"/>
            <a:ext cx="7239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85900" y="485775"/>
            <a:ext cx="70485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Project Management Guidelines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I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NRA 2010 PMG COV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784" y="944414"/>
            <a:ext cx="3632191" cy="518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63500" dir="8100000" sx="105000" sy="105000" algn="tr" rotWithShape="0">
              <a:prstClr val="black">
                <a:alpha val="35000"/>
              </a:prstClr>
            </a:outerShdw>
          </a:effectLst>
        </p:spPr>
      </p:pic>
      <p:pic>
        <p:nvPicPr>
          <p:cNvPr id="3" name="Picture 2" descr="C:\rsia\Page71 from FINAL FROM PRINT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8203" y="1135117"/>
            <a:ext cx="3697798" cy="5228457"/>
          </a:xfrm>
          <a:prstGeom prst="rect">
            <a:avLst/>
          </a:prstGeom>
          <a:noFill/>
        </p:spPr>
      </p:pic>
      <p:pic>
        <p:nvPicPr>
          <p:cNvPr id="1026" name="Picture 2" descr="C:\rsia\Pages from FINAL FROM PRINT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7135" y="1356054"/>
            <a:ext cx="3679371" cy="5202401"/>
          </a:xfrm>
          <a:prstGeom prst="rect">
            <a:avLst/>
          </a:prstGeom>
          <a:noFill/>
        </p:spPr>
      </p:pic>
      <p:pic>
        <p:nvPicPr>
          <p:cNvPr id="1027" name="Picture 3" descr="C:\rsia\Pages 120 from FINAL FROM PRINTERS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4321" y="1494752"/>
            <a:ext cx="3655301" cy="5168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40E1E6C47F4E41897C4B21A3EDFB58" ma:contentTypeVersion="2" ma:contentTypeDescription="Create a new document." ma:contentTypeScope="" ma:versionID="3ac0d216dc5709dcc06b2dda7277ce1d">
  <xsd:schema xmlns:xsd="http://www.w3.org/2001/XMLSchema" xmlns:xs="http://www.w3.org/2001/XMLSchema" xmlns:p="http://schemas.microsoft.com/office/2006/metadata/properties" xmlns:ns2="90ea00c5-a8d1-4ccb-9ae0-cb970cff5317" targetNamespace="http://schemas.microsoft.com/office/2006/metadata/properties" ma:root="true" ma:fieldsID="8a31397c584707b4bbe76c6a1a2318d4" ns2:_="">
    <xsd:import namespace="90ea00c5-a8d1-4ccb-9ae0-cb970cff5317"/>
    <xsd:element name="properties">
      <xsd:complexType>
        <xsd:sequence>
          <xsd:element name="documentManagement">
            <xsd:complexType>
              <xsd:all>
                <xsd:element ref="ns2:Document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ea00c5-a8d1-4ccb-9ae0-cb970cff5317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8" nillable="true" ma:displayName="Document Status" ma:list="{7d1bfb7d-4ce0-40f6-98d2-1ffe7291645f}" ma:internalName="Document_x0020_Status" ma:showField="Title" ma:web="90ea00c5-a8d1-4ccb-9ae0-cb970cff5317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Status xmlns="90ea00c5-a8d1-4ccb-9ae0-cb970cff5317" xsi:nil="true"/>
  </documentManagement>
</p:properties>
</file>

<file path=customXml/itemProps1.xml><?xml version="1.0" encoding="utf-8"?>
<ds:datastoreItem xmlns:ds="http://schemas.openxmlformats.org/officeDocument/2006/customXml" ds:itemID="{1579529A-5547-46A8-BE8C-29ABE352248B}"/>
</file>

<file path=customXml/itemProps2.xml><?xml version="1.0" encoding="utf-8"?>
<ds:datastoreItem xmlns:ds="http://schemas.openxmlformats.org/officeDocument/2006/customXml" ds:itemID="{3FD9915D-CA14-462C-8911-9ABB700246C4}"/>
</file>

<file path=customXml/itemProps3.xml><?xml version="1.0" encoding="utf-8"?>
<ds:datastoreItem xmlns:ds="http://schemas.openxmlformats.org/officeDocument/2006/customXml" ds:itemID="{5FE85A44-C2B3-4D40-AF2C-65EC4AA771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18853</TotalTime>
  <Words>1575</Words>
  <Application>Microsoft Office PowerPoint</Application>
  <PresentationFormat>On-screen Show (4:3)</PresentationFormat>
  <Paragraphs>549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KNRDO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Joy</dc:creator>
  <cp:lastModifiedBy> Lucy Curtis</cp:lastModifiedBy>
  <cp:revision>670</cp:revision>
  <dcterms:created xsi:type="dcterms:W3CDTF">2007-01-19T17:01:10Z</dcterms:created>
  <dcterms:modified xsi:type="dcterms:W3CDTF">2012-04-17T08:03:45Z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0x010100E340E1E6C47F4E41897C4B21A3EDFB58</vt:lpwstr>
  </property>
</Properties>
</file>