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4"/>
  </p:sldMasterIdLst>
  <p:notesMasterIdLst>
    <p:notesMasterId r:id="rId16"/>
  </p:notesMasterIdLst>
  <p:sldIdLst>
    <p:sldId id="257" r:id="rId5"/>
    <p:sldId id="260" r:id="rId6"/>
    <p:sldId id="267" r:id="rId7"/>
    <p:sldId id="261" r:id="rId8"/>
    <p:sldId id="262" r:id="rId9"/>
    <p:sldId id="263" r:id="rId10"/>
    <p:sldId id="264" r:id="rId11"/>
    <p:sldId id="265" r:id="rId12"/>
    <p:sldId id="269" r:id="rId13"/>
    <p:sldId id="266" r:id="rId14"/>
    <p:sldId id="268"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06E"/>
    <a:srgbClr val="D4EFF8"/>
    <a:srgbClr val="BEE6F4"/>
    <a:srgbClr val="EEF8FC"/>
    <a:srgbClr val="72C7E6"/>
    <a:srgbClr val="FCB414"/>
    <a:srgbClr val="FFFFFF"/>
    <a:srgbClr val="742F8A"/>
    <a:srgbClr val="00AF86"/>
    <a:srgbClr val="65C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98" autoAdjust="0"/>
    <p:restoredTop sz="89692" autoAdjust="0"/>
  </p:normalViewPr>
  <p:slideViewPr>
    <p:cSldViewPr>
      <p:cViewPr varScale="1">
        <p:scale>
          <a:sx n="39" d="100"/>
          <a:sy n="39" d="100"/>
        </p:scale>
        <p:origin x="110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E23C3-2AA0-46DE-A3AE-290EE70E7906}" type="datetimeFigureOut">
              <a:rPr lang="en-IE" smtClean="0"/>
              <a:t>02/05/2025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AE64C-F001-43B9-9FAA-FB5A1514FAC4}" type="slidenum">
              <a:rPr lang="en-IE" smtClean="0"/>
              <a:t>‹#›</a:t>
            </a:fld>
            <a:endParaRPr lang="en-IE"/>
          </a:p>
        </p:txBody>
      </p:sp>
    </p:spTree>
    <p:extLst>
      <p:ext uri="{BB962C8B-B14F-4D97-AF65-F5344CB8AC3E}">
        <p14:creationId xmlns:p14="http://schemas.microsoft.com/office/powerpoint/2010/main" val="145764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69AE64C-F001-43B9-9FAA-FB5A1514FAC4}" type="slidenum">
              <a:rPr lang="en-IE" smtClean="0"/>
              <a:t>2</a:t>
            </a:fld>
            <a:endParaRPr lang="en-IE"/>
          </a:p>
        </p:txBody>
      </p:sp>
    </p:spTree>
    <p:extLst>
      <p:ext uri="{BB962C8B-B14F-4D97-AF65-F5344CB8AC3E}">
        <p14:creationId xmlns:p14="http://schemas.microsoft.com/office/powerpoint/2010/main" val="1749928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711E4A5A-89D8-3EC5-DDDE-B98759EFD0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06200" y="0"/>
            <a:ext cx="7437161" cy="10287000"/>
          </a:xfrm>
          <a:prstGeom prst="rect">
            <a:avLst/>
          </a:prstGeom>
        </p:spPr>
      </p:pic>
      <p:sp>
        <p:nvSpPr>
          <p:cNvPr id="2" name="Title 1">
            <a:extLst>
              <a:ext uri="{FF2B5EF4-FFF2-40B4-BE49-F238E27FC236}">
                <a16:creationId xmlns:a16="http://schemas.microsoft.com/office/drawing/2014/main" id="{56C8C029-F51A-4231-2D24-9891DF3C41D4}"/>
              </a:ext>
            </a:extLst>
          </p:cNvPr>
          <p:cNvSpPr>
            <a:spLocks noGrp="1"/>
          </p:cNvSpPr>
          <p:nvPr>
            <p:ph type="ctrTitle"/>
          </p:nvPr>
        </p:nvSpPr>
        <p:spPr>
          <a:xfrm>
            <a:off x="609600" y="3009900"/>
            <a:ext cx="13716000" cy="2362200"/>
          </a:xfrm>
        </p:spPr>
        <p:txBody>
          <a:bodyPr anchor="b"/>
          <a:lstStyle>
            <a:lvl1pPr algn="l">
              <a:defRPr sz="6000" b="1">
                <a:solidFill>
                  <a:srgbClr val="1A206E"/>
                </a:solidFill>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
        <p:nvSpPr>
          <p:cNvPr id="3" name="Subtitle 2">
            <a:extLst>
              <a:ext uri="{FF2B5EF4-FFF2-40B4-BE49-F238E27FC236}">
                <a16:creationId xmlns:a16="http://schemas.microsoft.com/office/drawing/2014/main" id="{F140BFA3-B75E-5E32-784C-A5C25881CBE0}"/>
              </a:ext>
            </a:extLst>
          </p:cNvPr>
          <p:cNvSpPr>
            <a:spLocks noGrp="1"/>
          </p:cNvSpPr>
          <p:nvPr>
            <p:ph type="subTitle" idx="1"/>
          </p:nvPr>
        </p:nvSpPr>
        <p:spPr>
          <a:xfrm>
            <a:off x="609600" y="5510212"/>
            <a:ext cx="13716000" cy="2482850"/>
          </a:xfrm>
        </p:spPr>
        <p:txBody>
          <a:bodyPr/>
          <a:lstStyle>
            <a:lvl1pPr marL="0" indent="0" algn="l">
              <a:buNone/>
              <a:defRPr sz="2400">
                <a:solidFill>
                  <a:srgbClr val="72C7E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pic>
        <p:nvPicPr>
          <p:cNvPr id="11" name="Picture 10" descr="Logo, company name&#10;&#10;Description automatically generated">
            <a:extLst>
              <a:ext uri="{FF2B5EF4-FFF2-40B4-BE49-F238E27FC236}">
                <a16:creationId xmlns:a16="http://schemas.microsoft.com/office/drawing/2014/main" id="{DAC96A56-E56C-E542-1538-02205319874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494" r="10995"/>
          <a:stretch/>
        </p:blipFill>
        <p:spPr>
          <a:xfrm>
            <a:off x="457200" y="342900"/>
            <a:ext cx="3115859" cy="2083594"/>
          </a:xfrm>
          <a:prstGeom prst="rect">
            <a:avLst/>
          </a:prstGeom>
        </p:spPr>
      </p:pic>
      <p:grpSp>
        <p:nvGrpSpPr>
          <p:cNvPr id="12" name="Group 11">
            <a:extLst>
              <a:ext uri="{FF2B5EF4-FFF2-40B4-BE49-F238E27FC236}">
                <a16:creationId xmlns:a16="http://schemas.microsoft.com/office/drawing/2014/main" id="{C00C4D58-500E-FBAA-79BC-95AA083E45C4}"/>
              </a:ext>
            </a:extLst>
          </p:cNvPr>
          <p:cNvGrpSpPr/>
          <p:nvPr userDrawn="1"/>
        </p:nvGrpSpPr>
        <p:grpSpPr>
          <a:xfrm>
            <a:off x="0" y="9819000"/>
            <a:ext cx="18288000" cy="468000"/>
            <a:chOff x="0" y="9819000"/>
            <a:chExt cx="18288000" cy="468000"/>
          </a:xfrm>
        </p:grpSpPr>
        <p:grpSp>
          <p:nvGrpSpPr>
            <p:cNvPr id="13" name="Group 12">
              <a:extLst>
                <a:ext uri="{FF2B5EF4-FFF2-40B4-BE49-F238E27FC236}">
                  <a16:creationId xmlns:a16="http://schemas.microsoft.com/office/drawing/2014/main" id="{B58DAED6-6103-E134-44B9-CCB3158711E2}"/>
                </a:ext>
              </a:extLst>
            </p:cNvPr>
            <p:cNvGrpSpPr/>
            <p:nvPr userDrawn="1"/>
          </p:nvGrpSpPr>
          <p:grpSpPr>
            <a:xfrm>
              <a:off x="0" y="9819000"/>
              <a:ext cx="10836000" cy="468000"/>
              <a:chOff x="0" y="9819000"/>
              <a:chExt cx="10836000" cy="468000"/>
            </a:xfrm>
          </p:grpSpPr>
          <p:sp>
            <p:nvSpPr>
              <p:cNvPr id="16" name="Rectangle 15">
                <a:extLst>
                  <a:ext uri="{FF2B5EF4-FFF2-40B4-BE49-F238E27FC236}">
                    <a16:creationId xmlns:a16="http://schemas.microsoft.com/office/drawing/2014/main" id="{302CD230-E799-625E-53BE-1687A36CB58F}"/>
                  </a:ext>
                </a:extLst>
              </p:cNvPr>
              <p:cNvSpPr/>
              <p:nvPr userDrawn="1"/>
            </p:nvSpPr>
            <p:spPr>
              <a:xfrm>
                <a:off x="0" y="9819000"/>
                <a:ext cx="3402000" cy="468000"/>
              </a:xfrm>
              <a:prstGeom prst="rect">
                <a:avLst/>
              </a:prstGeom>
              <a:solidFill>
                <a:srgbClr val="00A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a:extLst>
                  <a:ext uri="{FF2B5EF4-FFF2-40B4-BE49-F238E27FC236}">
                    <a16:creationId xmlns:a16="http://schemas.microsoft.com/office/drawing/2014/main" id="{7764228B-0486-D071-7F24-A8AB8D97CDB4}"/>
                  </a:ext>
                </a:extLst>
              </p:cNvPr>
              <p:cNvSpPr/>
              <p:nvPr userDrawn="1"/>
            </p:nvSpPr>
            <p:spPr>
              <a:xfrm>
                <a:off x="3717400" y="9819000"/>
                <a:ext cx="3402000" cy="468000"/>
              </a:xfrm>
              <a:prstGeom prst="rect">
                <a:avLst/>
              </a:prstGeom>
              <a:solidFill>
                <a:srgbClr val="74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a:extLst>
                  <a:ext uri="{FF2B5EF4-FFF2-40B4-BE49-F238E27FC236}">
                    <a16:creationId xmlns:a16="http://schemas.microsoft.com/office/drawing/2014/main" id="{D03DA0DD-856A-EF7E-FE40-59BF84744CDB}"/>
                  </a:ext>
                </a:extLst>
              </p:cNvPr>
              <p:cNvSpPr/>
              <p:nvPr userDrawn="1"/>
            </p:nvSpPr>
            <p:spPr>
              <a:xfrm>
                <a:off x="7434000" y="9819000"/>
                <a:ext cx="3402000" cy="468000"/>
              </a:xfrm>
              <a:prstGeom prst="rect">
                <a:avLst/>
              </a:prstGeom>
              <a:solidFill>
                <a:srgbClr val="72C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4" name="Rectangle 13">
              <a:extLst>
                <a:ext uri="{FF2B5EF4-FFF2-40B4-BE49-F238E27FC236}">
                  <a16:creationId xmlns:a16="http://schemas.microsoft.com/office/drawing/2014/main" id="{16D595F8-6F12-99B6-A22D-BBEC8AD20972}"/>
                </a:ext>
              </a:extLst>
            </p:cNvPr>
            <p:cNvSpPr/>
            <p:nvPr userDrawn="1"/>
          </p:nvSpPr>
          <p:spPr>
            <a:xfrm>
              <a:off x="11150600" y="9819000"/>
              <a:ext cx="3402000" cy="468000"/>
            </a:xfrm>
            <a:prstGeom prst="rect">
              <a:avLst/>
            </a:prstGeom>
            <a:solidFill>
              <a:srgbClr val="1A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3B8C666-6576-54F6-0F90-07DAFC76584D}"/>
                </a:ext>
              </a:extLst>
            </p:cNvPr>
            <p:cNvSpPr/>
            <p:nvPr userDrawn="1"/>
          </p:nvSpPr>
          <p:spPr>
            <a:xfrm>
              <a:off x="14868000" y="9819000"/>
              <a:ext cx="3420000" cy="468000"/>
            </a:xfrm>
            <a:prstGeom prst="rect">
              <a:avLst/>
            </a:prstGeom>
            <a:solidFill>
              <a:srgbClr val="FCB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49754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EF609144-194F-29D6-C823-ECDA49604B03}"/>
              </a:ext>
            </a:extLst>
          </p:cNvPr>
          <p:cNvSpPr>
            <a:spLocks noGrp="1"/>
          </p:cNvSpPr>
          <p:nvPr>
            <p:ph type="body" orient="vert" idx="1"/>
          </p:nvPr>
        </p:nvSpPr>
        <p:spPr>
          <a:xfrm>
            <a:off x="533400" y="2738438"/>
            <a:ext cx="16497300" cy="6527800"/>
          </a:xfrm>
        </p:spPr>
        <p:txBody>
          <a:bodyPr vert="eaVert"/>
          <a:lstStyle>
            <a:lvl1pPr>
              <a:defRPr>
                <a:solidFill>
                  <a:srgbClr val="1A206E"/>
                </a:solidFill>
                <a:latin typeface="Arial" panose="020B0604020202020204" pitchFamily="34" charset="0"/>
                <a:cs typeface="Arial" panose="020B0604020202020204" pitchFamily="34" charset="0"/>
              </a:defRPr>
            </a:lvl1pPr>
            <a:lvl2pPr>
              <a:defRPr>
                <a:solidFill>
                  <a:srgbClr val="1A206E"/>
                </a:solidFill>
                <a:latin typeface="Arial" panose="020B0604020202020204" pitchFamily="34" charset="0"/>
                <a:cs typeface="Arial" panose="020B0604020202020204" pitchFamily="34" charset="0"/>
              </a:defRPr>
            </a:lvl2pPr>
            <a:lvl3pPr>
              <a:defRPr>
                <a:solidFill>
                  <a:srgbClr val="1A206E"/>
                </a:solidFill>
                <a:latin typeface="Arial" panose="020B0604020202020204" pitchFamily="34" charset="0"/>
                <a:cs typeface="Arial" panose="020B0604020202020204" pitchFamily="34" charset="0"/>
              </a:defRPr>
            </a:lvl3pPr>
            <a:lvl4pPr>
              <a:defRPr>
                <a:solidFill>
                  <a:srgbClr val="1A206E"/>
                </a:solidFill>
                <a:latin typeface="Arial" panose="020B0604020202020204" pitchFamily="34" charset="0"/>
                <a:cs typeface="Arial" panose="020B0604020202020204" pitchFamily="34" charset="0"/>
              </a:defRPr>
            </a:lvl4pPr>
            <a:lvl5pPr>
              <a:defRPr>
                <a:solidFill>
                  <a:srgbClr val="1A206E"/>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7" name="Picture 6" descr="Logo, company name&#10;&#10;Description automatically generated">
            <a:extLst>
              <a:ext uri="{FF2B5EF4-FFF2-40B4-BE49-F238E27FC236}">
                <a16:creationId xmlns:a16="http://schemas.microsoft.com/office/drawing/2014/main" id="{B8EA6BB9-4510-8DCD-30CB-B72227B22F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8" name="Slide Number Placeholder 5">
            <a:extLst>
              <a:ext uri="{FF2B5EF4-FFF2-40B4-BE49-F238E27FC236}">
                <a16:creationId xmlns:a16="http://schemas.microsoft.com/office/drawing/2014/main" id="{9E0CD158-A4DF-31C8-4C29-05DA490F7D0B}"/>
              </a:ext>
            </a:extLst>
          </p:cNvPr>
          <p:cNvSpPr txBox="1">
            <a:spLocks/>
          </p:cNvSpPr>
          <p:nvPr userDrawn="1"/>
        </p:nvSpPr>
        <p:spPr>
          <a:xfrm>
            <a:off x="17754600" y="9897267"/>
            <a:ext cx="495300" cy="351633"/>
          </a:xfrm>
          <a:prstGeom prst="rect">
            <a:avLst/>
          </a:prstGeom>
        </p:spPr>
        <p:txBody>
          <a:bodyPr/>
          <a:lstStyle>
            <a:defPPr>
              <a:defRPr lang="en-US"/>
            </a:defPPr>
            <a:lvl1pPr marL="0" algn="l" defTabSz="914400" rtl="0" eaLnBrk="1" latinLnBrk="0" hangingPunct="1">
              <a:defRPr sz="1600" kern="1200">
                <a:solidFill>
                  <a:srgbClr val="1A20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743CA8-965D-46F9-9686-5E5EB043CFDD}" type="slidenum">
              <a:rPr lang="en-IE" smtClean="0"/>
              <a:pPr/>
              <a:t>‹#›</a:t>
            </a:fld>
            <a:endParaRPr lang="en-IE" dirty="0"/>
          </a:p>
        </p:txBody>
      </p:sp>
      <p:sp>
        <p:nvSpPr>
          <p:cNvPr id="9" name="Title 1">
            <a:extLst>
              <a:ext uri="{FF2B5EF4-FFF2-40B4-BE49-F238E27FC236}">
                <a16:creationId xmlns:a16="http://schemas.microsoft.com/office/drawing/2014/main" id="{CF2C00B3-4CD6-52FE-463A-72E442167B5F}"/>
              </a:ext>
            </a:extLst>
          </p:cNvPr>
          <p:cNvSpPr>
            <a:spLocks noGrp="1"/>
          </p:cNvSpPr>
          <p:nvPr>
            <p:ph type="title"/>
          </p:nvPr>
        </p:nvSpPr>
        <p:spPr>
          <a:xfrm>
            <a:off x="457200" y="495301"/>
            <a:ext cx="15316200" cy="990600"/>
          </a:xfrm>
        </p:spPr>
        <p:txBody>
          <a:bodyPr>
            <a:normAutofit/>
          </a:bodyPr>
          <a:lstStyle>
            <a:lvl1pPr>
              <a:defRPr sz="4000" b="1">
                <a:solidFill>
                  <a:srgbClr val="1A206E"/>
                </a:solidFill>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Tree>
    <p:extLst>
      <p:ext uri="{BB962C8B-B14F-4D97-AF65-F5344CB8AC3E}">
        <p14:creationId xmlns:p14="http://schemas.microsoft.com/office/powerpoint/2010/main" val="3220562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CDFDA-18B6-446F-10F2-6BB1FE0E503F}"/>
              </a:ext>
            </a:extLst>
          </p:cNvPr>
          <p:cNvSpPr>
            <a:spLocks noGrp="1"/>
          </p:cNvSpPr>
          <p:nvPr>
            <p:ph type="title" orient="vert"/>
          </p:nvPr>
        </p:nvSpPr>
        <p:spPr>
          <a:xfrm>
            <a:off x="16486924" y="1943100"/>
            <a:ext cx="1016000" cy="7696200"/>
          </a:xfrm>
        </p:spPr>
        <p:txBody>
          <a:bodyPr vert="eaVert">
            <a:normAutofit/>
          </a:bodyPr>
          <a:lstStyle>
            <a:lvl1pPr>
              <a:defRPr sz="4000" b="1">
                <a:solidFill>
                  <a:srgbClr val="1A206E"/>
                </a:solidFill>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
        <p:nvSpPr>
          <p:cNvPr id="3" name="Vertical Text Placeholder 2">
            <a:extLst>
              <a:ext uri="{FF2B5EF4-FFF2-40B4-BE49-F238E27FC236}">
                <a16:creationId xmlns:a16="http://schemas.microsoft.com/office/drawing/2014/main" id="{F6AAF635-7E0F-9C6F-BB57-1DB562401A5D}"/>
              </a:ext>
            </a:extLst>
          </p:cNvPr>
          <p:cNvSpPr>
            <a:spLocks noGrp="1"/>
          </p:cNvSpPr>
          <p:nvPr>
            <p:ph type="body" orient="vert" idx="1"/>
          </p:nvPr>
        </p:nvSpPr>
        <p:spPr>
          <a:xfrm>
            <a:off x="1257300" y="342900"/>
            <a:ext cx="14820900" cy="9296400"/>
          </a:xfrm>
        </p:spPr>
        <p:txBody>
          <a:bodyPr vert="eaVert"/>
          <a:lstStyle>
            <a:lvl1pPr>
              <a:defRPr>
                <a:solidFill>
                  <a:srgbClr val="1A206E"/>
                </a:solidFill>
              </a:defRPr>
            </a:lvl1pPr>
            <a:lvl2pPr>
              <a:defRPr>
                <a:solidFill>
                  <a:srgbClr val="1A206E"/>
                </a:solidFill>
              </a:defRPr>
            </a:lvl2pPr>
            <a:lvl3pPr>
              <a:defRPr>
                <a:solidFill>
                  <a:srgbClr val="1A206E"/>
                </a:solidFill>
              </a:defRPr>
            </a:lvl3pPr>
            <a:lvl4pPr>
              <a:defRPr>
                <a:solidFill>
                  <a:srgbClr val="1A206E"/>
                </a:solidFill>
              </a:defRPr>
            </a:lvl4pPr>
            <a:lvl5pPr>
              <a:defRPr>
                <a:solidFill>
                  <a:srgbClr val="1A20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7" name="Picture 6" descr="Logo, company name&#10;&#10;Description automatically generated">
            <a:extLst>
              <a:ext uri="{FF2B5EF4-FFF2-40B4-BE49-F238E27FC236}">
                <a16:creationId xmlns:a16="http://schemas.microsoft.com/office/drawing/2014/main" id="{AE6573F4-6B2C-ED1D-D3CA-9B9E9787981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rot="5400000">
            <a:off x="16235248" y="495301"/>
            <a:ext cx="1519352" cy="1016000"/>
          </a:xfrm>
          <a:prstGeom prst="rect">
            <a:avLst/>
          </a:prstGeom>
        </p:spPr>
      </p:pic>
      <p:sp>
        <p:nvSpPr>
          <p:cNvPr id="8" name="Slide Number Placeholder 5">
            <a:extLst>
              <a:ext uri="{FF2B5EF4-FFF2-40B4-BE49-F238E27FC236}">
                <a16:creationId xmlns:a16="http://schemas.microsoft.com/office/drawing/2014/main" id="{77233A2F-BACC-4127-2F9D-D15078844508}"/>
              </a:ext>
            </a:extLst>
          </p:cNvPr>
          <p:cNvSpPr txBox="1">
            <a:spLocks/>
          </p:cNvSpPr>
          <p:nvPr userDrawn="1"/>
        </p:nvSpPr>
        <p:spPr>
          <a:xfrm>
            <a:off x="17754600" y="9897267"/>
            <a:ext cx="495300" cy="351633"/>
          </a:xfrm>
          <a:prstGeom prst="rect">
            <a:avLst/>
          </a:prstGeom>
        </p:spPr>
        <p:txBody>
          <a:bodyPr/>
          <a:lstStyle>
            <a:defPPr>
              <a:defRPr lang="en-US"/>
            </a:defPPr>
            <a:lvl1pPr marL="0" algn="l" defTabSz="914400" rtl="0" eaLnBrk="1" latinLnBrk="0" hangingPunct="1">
              <a:defRPr sz="1600" kern="1200">
                <a:solidFill>
                  <a:srgbClr val="1A20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743CA8-965D-46F9-9686-5E5EB043CFDD}" type="slidenum">
              <a:rPr lang="en-IE" smtClean="0"/>
              <a:pPr/>
              <a:t>‹#›</a:t>
            </a:fld>
            <a:endParaRPr lang="en-IE" dirty="0"/>
          </a:p>
        </p:txBody>
      </p:sp>
    </p:spTree>
    <p:extLst>
      <p:ext uri="{BB962C8B-B14F-4D97-AF65-F5344CB8AC3E}">
        <p14:creationId xmlns:p14="http://schemas.microsoft.com/office/powerpoint/2010/main" val="114152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41AB-D6DF-FD7F-8A25-5A1E662E59A2}"/>
              </a:ext>
            </a:extLst>
          </p:cNvPr>
          <p:cNvSpPr>
            <a:spLocks noGrp="1"/>
          </p:cNvSpPr>
          <p:nvPr>
            <p:ph type="title"/>
          </p:nvPr>
        </p:nvSpPr>
        <p:spPr>
          <a:xfrm>
            <a:off x="457200" y="495301"/>
            <a:ext cx="15316200" cy="990600"/>
          </a:xfrm>
        </p:spPr>
        <p:txBody>
          <a:bodyPr>
            <a:normAutofit/>
          </a:bodyPr>
          <a:lstStyle>
            <a:lvl1pPr>
              <a:defRPr sz="4000" b="1">
                <a:solidFill>
                  <a:srgbClr val="1A206E"/>
                </a:solidFill>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52C70C0A-B3A6-9655-DFEA-126D9D1B15CF}"/>
              </a:ext>
            </a:extLst>
          </p:cNvPr>
          <p:cNvSpPr>
            <a:spLocks noGrp="1"/>
          </p:cNvSpPr>
          <p:nvPr>
            <p:ph idx="1"/>
          </p:nvPr>
        </p:nvSpPr>
        <p:spPr>
          <a:xfrm>
            <a:off x="457200" y="1921668"/>
            <a:ext cx="17297400" cy="7489032"/>
          </a:xfrm>
        </p:spPr>
        <p:txBody>
          <a:bodyPr/>
          <a:lstStyle>
            <a:lvl1pPr>
              <a:defRPr>
                <a:solidFill>
                  <a:srgbClr val="1A206E"/>
                </a:solidFill>
              </a:defRPr>
            </a:lvl1pPr>
            <a:lvl2pPr>
              <a:defRPr>
                <a:solidFill>
                  <a:srgbClr val="1A206E"/>
                </a:solidFill>
              </a:defRPr>
            </a:lvl2pPr>
            <a:lvl3pPr>
              <a:defRPr>
                <a:solidFill>
                  <a:srgbClr val="1A206E"/>
                </a:solidFill>
              </a:defRPr>
            </a:lvl3pPr>
            <a:lvl4pPr>
              <a:defRPr>
                <a:solidFill>
                  <a:srgbClr val="1A206E"/>
                </a:solidFill>
              </a:defRPr>
            </a:lvl4pPr>
            <a:lvl5pPr>
              <a:defRPr>
                <a:solidFill>
                  <a:srgbClr val="1A20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7" name="Picture 6" descr="Logo, company name&#10;&#10;Description automatically generated">
            <a:extLst>
              <a:ext uri="{FF2B5EF4-FFF2-40B4-BE49-F238E27FC236}">
                <a16:creationId xmlns:a16="http://schemas.microsoft.com/office/drawing/2014/main" id="{7C4FE8BD-15D6-E1E8-6174-78FEE8F9E1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8" name="Slide Number Placeholder 5">
            <a:extLst>
              <a:ext uri="{FF2B5EF4-FFF2-40B4-BE49-F238E27FC236}">
                <a16:creationId xmlns:a16="http://schemas.microsoft.com/office/drawing/2014/main" id="{8AF35441-9553-9663-7D4A-68DC81062FF4}"/>
              </a:ext>
            </a:extLst>
          </p:cNvPr>
          <p:cNvSpPr>
            <a:spLocks noGrp="1"/>
          </p:cNvSpPr>
          <p:nvPr>
            <p:ph type="sldNum" sz="quarter" idx="12"/>
          </p:nvPr>
        </p:nvSpPr>
        <p:spPr>
          <a:xfrm>
            <a:off x="17754600" y="9897267"/>
            <a:ext cx="495300" cy="351633"/>
          </a:xfrm>
          <a:prstGeom prst="rect">
            <a:avLst/>
          </a:prstGeom>
        </p:spPr>
        <p:txBody>
          <a:bodyPr/>
          <a:lstStyle>
            <a:lvl1pPr>
              <a:defRPr sz="1600">
                <a:solidFill>
                  <a:srgbClr val="1A206E"/>
                </a:solidFill>
                <a:latin typeface="Arial" panose="020B0604020202020204" pitchFamily="34" charset="0"/>
                <a:cs typeface="Arial" panose="020B0604020202020204" pitchFamily="34" charset="0"/>
              </a:defRPr>
            </a:lvl1pPr>
          </a:lstStyle>
          <a:p>
            <a:fld id="{FE743CA8-965D-46F9-9686-5E5EB043CFDD}" type="slidenum">
              <a:rPr lang="en-IE" smtClean="0"/>
              <a:pPr/>
              <a:t>‹#›</a:t>
            </a:fld>
            <a:endParaRPr lang="en-IE" dirty="0"/>
          </a:p>
        </p:txBody>
      </p:sp>
    </p:spTree>
    <p:extLst>
      <p:ext uri="{BB962C8B-B14F-4D97-AF65-F5344CB8AC3E}">
        <p14:creationId xmlns:p14="http://schemas.microsoft.com/office/powerpoint/2010/main" val="227739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77EB-6A5B-36D1-9EEF-35260A662E1D}"/>
              </a:ext>
            </a:extLst>
          </p:cNvPr>
          <p:cNvSpPr>
            <a:spLocks noGrp="1"/>
          </p:cNvSpPr>
          <p:nvPr>
            <p:ph type="title"/>
          </p:nvPr>
        </p:nvSpPr>
        <p:spPr>
          <a:xfrm>
            <a:off x="1247775" y="2565400"/>
            <a:ext cx="15773400" cy="4278313"/>
          </a:xfrm>
        </p:spPr>
        <p:txBody>
          <a:bodyPr anchor="b"/>
          <a:lstStyle>
            <a:lvl1pPr>
              <a:defRPr sz="6000" b="1">
                <a:solidFill>
                  <a:srgbClr val="1A206E"/>
                </a:solidFill>
                <a:latin typeface="Arial" panose="020B0604020202020204" pitchFamily="34" charset="0"/>
                <a:cs typeface="Arial" panose="020B0604020202020204" pitchFamily="34" charset="0"/>
              </a:defRPr>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EFDDC44-5757-6B41-EB85-B2CECEC1DFF0}"/>
              </a:ext>
            </a:extLst>
          </p:cNvPr>
          <p:cNvSpPr>
            <a:spLocks noGrp="1"/>
          </p:cNvSpPr>
          <p:nvPr>
            <p:ph type="body" idx="1"/>
          </p:nvPr>
        </p:nvSpPr>
        <p:spPr>
          <a:xfrm>
            <a:off x="1247775" y="6884988"/>
            <a:ext cx="15773400" cy="2249487"/>
          </a:xfrm>
        </p:spPr>
        <p:txBody>
          <a:bodyPr/>
          <a:lstStyle>
            <a:lvl1pPr marL="0" indent="0">
              <a:buNone/>
              <a:defRPr sz="2400">
                <a:solidFill>
                  <a:srgbClr val="72C7E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descr="Logo, company name&#10;&#10;Description automatically generated">
            <a:extLst>
              <a:ext uri="{FF2B5EF4-FFF2-40B4-BE49-F238E27FC236}">
                <a16:creationId xmlns:a16="http://schemas.microsoft.com/office/drawing/2014/main" id="{2B513B24-A208-5640-2037-741F2C0A2E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8" name="Slide Number Placeholder 5">
            <a:extLst>
              <a:ext uri="{FF2B5EF4-FFF2-40B4-BE49-F238E27FC236}">
                <a16:creationId xmlns:a16="http://schemas.microsoft.com/office/drawing/2014/main" id="{64899FCC-CA17-F9C8-4DA1-DBB7BBCD019B}"/>
              </a:ext>
            </a:extLst>
          </p:cNvPr>
          <p:cNvSpPr>
            <a:spLocks noGrp="1"/>
          </p:cNvSpPr>
          <p:nvPr>
            <p:ph type="sldNum" sz="quarter" idx="12"/>
          </p:nvPr>
        </p:nvSpPr>
        <p:spPr>
          <a:xfrm>
            <a:off x="17754600" y="9897267"/>
            <a:ext cx="495300" cy="351633"/>
          </a:xfrm>
          <a:prstGeom prst="rect">
            <a:avLst/>
          </a:prstGeom>
        </p:spPr>
        <p:txBody>
          <a:bodyPr/>
          <a:lstStyle>
            <a:lvl1pPr>
              <a:defRPr sz="1600">
                <a:solidFill>
                  <a:srgbClr val="1A206E"/>
                </a:solidFill>
                <a:latin typeface="Arial" panose="020B0604020202020204" pitchFamily="34" charset="0"/>
                <a:cs typeface="Arial" panose="020B0604020202020204" pitchFamily="34" charset="0"/>
              </a:defRPr>
            </a:lvl1pPr>
          </a:lstStyle>
          <a:p>
            <a:fld id="{FE743CA8-965D-46F9-9686-5E5EB043CFDD}" type="slidenum">
              <a:rPr lang="en-IE" smtClean="0"/>
              <a:pPr/>
              <a:t>‹#›</a:t>
            </a:fld>
            <a:endParaRPr lang="en-IE" dirty="0"/>
          </a:p>
        </p:txBody>
      </p:sp>
    </p:spTree>
    <p:extLst>
      <p:ext uri="{BB962C8B-B14F-4D97-AF65-F5344CB8AC3E}">
        <p14:creationId xmlns:p14="http://schemas.microsoft.com/office/powerpoint/2010/main" val="49395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D3DEA-CF87-5509-E927-4BCEE5451204}"/>
              </a:ext>
            </a:extLst>
          </p:cNvPr>
          <p:cNvSpPr>
            <a:spLocks noGrp="1"/>
          </p:cNvSpPr>
          <p:nvPr>
            <p:ph sz="half" idx="1"/>
          </p:nvPr>
        </p:nvSpPr>
        <p:spPr>
          <a:xfrm>
            <a:off x="609600" y="2738438"/>
            <a:ext cx="7810500" cy="6527800"/>
          </a:xfrm>
        </p:spPr>
        <p:txBody>
          <a:bodyPr/>
          <a:lstStyle>
            <a:lvl1pPr>
              <a:defRPr>
                <a:solidFill>
                  <a:srgbClr val="1A206E"/>
                </a:solidFill>
                <a:latin typeface="Arial" panose="020B0604020202020204" pitchFamily="34" charset="0"/>
                <a:cs typeface="Arial" panose="020B0604020202020204" pitchFamily="34" charset="0"/>
              </a:defRPr>
            </a:lvl1pPr>
            <a:lvl2pPr>
              <a:defRPr>
                <a:solidFill>
                  <a:srgbClr val="1A206E"/>
                </a:solidFill>
                <a:latin typeface="Arial" panose="020B0604020202020204" pitchFamily="34" charset="0"/>
                <a:cs typeface="Arial" panose="020B0604020202020204" pitchFamily="34" charset="0"/>
              </a:defRPr>
            </a:lvl2pPr>
            <a:lvl3pPr>
              <a:defRPr>
                <a:solidFill>
                  <a:srgbClr val="1A206E"/>
                </a:solidFill>
                <a:latin typeface="Arial" panose="020B0604020202020204" pitchFamily="34" charset="0"/>
                <a:cs typeface="Arial" panose="020B0604020202020204" pitchFamily="34" charset="0"/>
              </a:defRPr>
            </a:lvl3pPr>
            <a:lvl4pPr>
              <a:defRPr>
                <a:solidFill>
                  <a:srgbClr val="1A206E"/>
                </a:solidFill>
                <a:latin typeface="Arial" panose="020B0604020202020204" pitchFamily="34" charset="0"/>
                <a:cs typeface="Arial" panose="020B0604020202020204" pitchFamily="34" charset="0"/>
              </a:defRPr>
            </a:lvl4pPr>
            <a:lvl5pPr>
              <a:defRPr>
                <a:solidFill>
                  <a:srgbClr val="1A206E"/>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91921C7-773A-A39C-7918-E9C0CF1EE1AC}"/>
              </a:ext>
            </a:extLst>
          </p:cNvPr>
          <p:cNvSpPr>
            <a:spLocks noGrp="1"/>
          </p:cNvSpPr>
          <p:nvPr>
            <p:ph sz="half" idx="2"/>
          </p:nvPr>
        </p:nvSpPr>
        <p:spPr>
          <a:xfrm>
            <a:off x="9601200" y="2738438"/>
            <a:ext cx="7810500" cy="6527800"/>
          </a:xfrm>
        </p:spPr>
        <p:txBody>
          <a:bodyPr/>
          <a:lstStyle>
            <a:lvl1pPr>
              <a:defRPr>
                <a:solidFill>
                  <a:srgbClr val="1A206E"/>
                </a:solidFill>
                <a:latin typeface="Arial" panose="020B0604020202020204" pitchFamily="34" charset="0"/>
                <a:cs typeface="Arial" panose="020B0604020202020204" pitchFamily="34" charset="0"/>
              </a:defRPr>
            </a:lvl1pPr>
            <a:lvl2pPr>
              <a:defRPr>
                <a:solidFill>
                  <a:srgbClr val="1A206E"/>
                </a:solidFill>
                <a:latin typeface="Arial" panose="020B0604020202020204" pitchFamily="34" charset="0"/>
                <a:cs typeface="Arial" panose="020B0604020202020204" pitchFamily="34" charset="0"/>
              </a:defRPr>
            </a:lvl2pPr>
            <a:lvl3pPr>
              <a:defRPr>
                <a:solidFill>
                  <a:srgbClr val="1A206E"/>
                </a:solidFill>
                <a:latin typeface="Arial" panose="020B0604020202020204" pitchFamily="34" charset="0"/>
                <a:cs typeface="Arial" panose="020B0604020202020204" pitchFamily="34" charset="0"/>
              </a:defRPr>
            </a:lvl3pPr>
            <a:lvl4pPr>
              <a:defRPr>
                <a:solidFill>
                  <a:srgbClr val="1A206E"/>
                </a:solidFill>
                <a:latin typeface="Arial" panose="020B0604020202020204" pitchFamily="34" charset="0"/>
                <a:cs typeface="Arial" panose="020B0604020202020204" pitchFamily="34" charset="0"/>
              </a:defRPr>
            </a:lvl4pPr>
            <a:lvl5pPr>
              <a:defRPr>
                <a:solidFill>
                  <a:srgbClr val="1A206E"/>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8" name="Picture 7" descr="Logo, company name&#10;&#10;Description automatically generated">
            <a:extLst>
              <a:ext uri="{FF2B5EF4-FFF2-40B4-BE49-F238E27FC236}">
                <a16:creationId xmlns:a16="http://schemas.microsoft.com/office/drawing/2014/main" id="{3157EC70-2761-15A3-3A0B-8F421838D12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9" name="Slide Number Placeholder 5">
            <a:extLst>
              <a:ext uri="{FF2B5EF4-FFF2-40B4-BE49-F238E27FC236}">
                <a16:creationId xmlns:a16="http://schemas.microsoft.com/office/drawing/2014/main" id="{A3028002-BC61-DF2A-EBF0-954CD77D91EB}"/>
              </a:ext>
            </a:extLst>
          </p:cNvPr>
          <p:cNvSpPr txBox="1">
            <a:spLocks/>
          </p:cNvSpPr>
          <p:nvPr userDrawn="1"/>
        </p:nvSpPr>
        <p:spPr>
          <a:xfrm>
            <a:off x="17754600" y="9897267"/>
            <a:ext cx="495300" cy="351633"/>
          </a:xfrm>
          <a:prstGeom prst="rect">
            <a:avLst/>
          </a:prstGeom>
        </p:spPr>
        <p:txBody>
          <a:bodyPr/>
          <a:lstStyle>
            <a:defPPr>
              <a:defRPr lang="en-US"/>
            </a:defPPr>
            <a:lvl1pPr marL="0" algn="l" defTabSz="914400" rtl="0" eaLnBrk="1" latinLnBrk="0" hangingPunct="1">
              <a:defRPr sz="1600" kern="1200">
                <a:solidFill>
                  <a:srgbClr val="1A20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743CA8-965D-46F9-9686-5E5EB043CFDD}" type="slidenum">
              <a:rPr lang="en-IE" smtClean="0"/>
              <a:pPr/>
              <a:t>‹#›</a:t>
            </a:fld>
            <a:endParaRPr lang="en-IE" dirty="0"/>
          </a:p>
        </p:txBody>
      </p:sp>
      <p:sp>
        <p:nvSpPr>
          <p:cNvPr id="10" name="Title 1">
            <a:extLst>
              <a:ext uri="{FF2B5EF4-FFF2-40B4-BE49-F238E27FC236}">
                <a16:creationId xmlns:a16="http://schemas.microsoft.com/office/drawing/2014/main" id="{D9A5B66F-C4A3-1310-41E0-F0B9FBE93A91}"/>
              </a:ext>
            </a:extLst>
          </p:cNvPr>
          <p:cNvSpPr>
            <a:spLocks noGrp="1"/>
          </p:cNvSpPr>
          <p:nvPr>
            <p:ph type="title"/>
          </p:nvPr>
        </p:nvSpPr>
        <p:spPr>
          <a:xfrm>
            <a:off x="457200" y="495301"/>
            <a:ext cx="15316200" cy="990600"/>
          </a:xfrm>
        </p:spPr>
        <p:txBody>
          <a:bodyPr>
            <a:normAutofit/>
          </a:bodyPr>
          <a:lstStyle>
            <a:lvl1pPr>
              <a:defRPr sz="4000" b="1">
                <a:solidFill>
                  <a:srgbClr val="1A206E"/>
                </a:solidFill>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Tree>
    <p:extLst>
      <p:ext uri="{BB962C8B-B14F-4D97-AF65-F5344CB8AC3E}">
        <p14:creationId xmlns:p14="http://schemas.microsoft.com/office/powerpoint/2010/main" val="359826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A82251-DA7C-81B7-8811-2AB1BD67BEB0}"/>
              </a:ext>
            </a:extLst>
          </p:cNvPr>
          <p:cNvSpPr>
            <a:spLocks noGrp="1"/>
          </p:cNvSpPr>
          <p:nvPr>
            <p:ph type="body" idx="1"/>
          </p:nvPr>
        </p:nvSpPr>
        <p:spPr>
          <a:xfrm>
            <a:off x="1260475" y="2522538"/>
            <a:ext cx="7735888" cy="1235075"/>
          </a:xfrm>
        </p:spPr>
        <p:txBody>
          <a:bodyPr anchor="b"/>
          <a:lstStyle>
            <a:lvl1pPr marL="0" indent="0">
              <a:buNone/>
              <a:defRPr sz="2400" b="1">
                <a:solidFill>
                  <a:srgbClr val="1A206E"/>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8C38A-3A13-CFFC-7889-DEE0F79CB99E}"/>
              </a:ext>
            </a:extLst>
          </p:cNvPr>
          <p:cNvSpPr>
            <a:spLocks noGrp="1"/>
          </p:cNvSpPr>
          <p:nvPr>
            <p:ph sz="half" idx="2"/>
          </p:nvPr>
        </p:nvSpPr>
        <p:spPr>
          <a:xfrm>
            <a:off x="1260475" y="3757613"/>
            <a:ext cx="7735888" cy="5527675"/>
          </a:xfrm>
        </p:spPr>
        <p:txBody>
          <a:bodyPr/>
          <a:lstStyle>
            <a:lvl1pPr>
              <a:defRPr>
                <a:solidFill>
                  <a:srgbClr val="1A206E"/>
                </a:solidFill>
                <a:latin typeface="Arial" panose="020B0604020202020204" pitchFamily="34" charset="0"/>
                <a:cs typeface="Arial" panose="020B0604020202020204" pitchFamily="34" charset="0"/>
              </a:defRPr>
            </a:lvl1pPr>
            <a:lvl2pPr>
              <a:defRPr>
                <a:solidFill>
                  <a:srgbClr val="1A206E"/>
                </a:solidFill>
                <a:latin typeface="Arial" panose="020B0604020202020204" pitchFamily="34" charset="0"/>
                <a:cs typeface="Arial" panose="020B0604020202020204" pitchFamily="34" charset="0"/>
              </a:defRPr>
            </a:lvl2pPr>
            <a:lvl3pPr>
              <a:defRPr>
                <a:solidFill>
                  <a:srgbClr val="1A206E"/>
                </a:solidFill>
                <a:latin typeface="Arial" panose="020B0604020202020204" pitchFamily="34" charset="0"/>
                <a:cs typeface="Arial" panose="020B0604020202020204" pitchFamily="34" charset="0"/>
              </a:defRPr>
            </a:lvl3pPr>
            <a:lvl4pPr>
              <a:defRPr>
                <a:solidFill>
                  <a:srgbClr val="1A206E"/>
                </a:solidFill>
                <a:latin typeface="Arial" panose="020B0604020202020204" pitchFamily="34" charset="0"/>
                <a:cs typeface="Arial" panose="020B0604020202020204" pitchFamily="34" charset="0"/>
              </a:defRPr>
            </a:lvl4pPr>
            <a:lvl5pPr>
              <a:defRPr>
                <a:solidFill>
                  <a:srgbClr val="1A206E"/>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a:extLst>
              <a:ext uri="{FF2B5EF4-FFF2-40B4-BE49-F238E27FC236}">
                <a16:creationId xmlns:a16="http://schemas.microsoft.com/office/drawing/2014/main" id="{6B8A2709-4539-5C44-2131-6C9AC6B1DADB}"/>
              </a:ext>
            </a:extLst>
          </p:cNvPr>
          <p:cNvSpPr>
            <a:spLocks noGrp="1"/>
          </p:cNvSpPr>
          <p:nvPr>
            <p:ph type="body" sz="quarter" idx="3"/>
          </p:nvPr>
        </p:nvSpPr>
        <p:spPr>
          <a:xfrm>
            <a:off x="9258300" y="2522538"/>
            <a:ext cx="7775575" cy="1235075"/>
          </a:xfrm>
        </p:spPr>
        <p:txBody>
          <a:bodyPr anchor="b"/>
          <a:lstStyle>
            <a:lvl1pPr marL="0" indent="0">
              <a:buNone/>
              <a:defRPr sz="2400" b="1">
                <a:solidFill>
                  <a:srgbClr val="1A206E"/>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417F430-3A35-D894-1F39-0A349B493513}"/>
              </a:ext>
            </a:extLst>
          </p:cNvPr>
          <p:cNvSpPr>
            <a:spLocks noGrp="1"/>
          </p:cNvSpPr>
          <p:nvPr>
            <p:ph sz="quarter" idx="4"/>
          </p:nvPr>
        </p:nvSpPr>
        <p:spPr>
          <a:xfrm>
            <a:off x="9258300" y="3757613"/>
            <a:ext cx="7775575" cy="5527675"/>
          </a:xfrm>
        </p:spPr>
        <p:txBody>
          <a:bodyPr/>
          <a:lstStyle>
            <a:lvl1pPr>
              <a:defRPr>
                <a:solidFill>
                  <a:srgbClr val="1A206E"/>
                </a:solidFill>
                <a:latin typeface="Arial" panose="020B0604020202020204" pitchFamily="34" charset="0"/>
                <a:cs typeface="Arial" panose="020B0604020202020204" pitchFamily="34" charset="0"/>
              </a:defRPr>
            </a:lvl1pPr>
            <a:lvl2pPr>
              <a:defRPr>
                <a:solidFill>
                  <a:srgbClr val="1A206E"/>
                </a:solidFill>
                <a:latin typeface="Arial" panose="020B0604020202020204" pitchFamily="34" charset="0"/>
                <a:cs typeface="Arial" panose="020B0604020202020204" pitchFamily="34" charset="0"/>
              </a:defRPr>
            </a:lvl2pPr>
            <a:lvl3pPr>
              <a:defRPr>
                <a:solidFill>
                  <a:srgbClr val="1A206E"/>
                </a:solidFill>
                <a:latin typeface="Arial" panose="020B0604020202020204" pitchFamily="34" charset="0"/>
                <a:cs typeface="Arial" panose="020B0604020202020204" pitchFamily="34" charset="0"/>
              </a:defRPr>
            </a:lvl3pPr>
            <a:lvl4pPr>
              <a:defRPr>
                <a:solidFill>
                  <a:srgbClr val="1A206E"/>
                </a:solidFill>
                <a:latin typeface="Arial" panose="020B0604020202020204" pitchFamily="34" charset="0"/>
                <a:cs typeface="Arial" panose="020B0604020202020204" pitchFamily="34" charset="0"/>
              </a:defRPr>
            </a:lvl4pPr>
            <a:lvl5pPr>
              <a:defRPr>
                <a:solidFill>
                  <a:srgbClr val="1A206E"/>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pic>
        <p:nvPicPr>
          <p:cNvPr id="10" name="Picture 9" descr="Logo, company name&#10;&#10;Description automatically generated">
            <a:extLst>
              <a:ext uri="{FF2B5EF4-FFF2-40B4-BE49-F238E27FC236}">
                <a16:creationId xmlns:a16="http://schemas.microsoft.com/office/drawing/2014/main" id="{51F83B44-278D-43E0-2666-FCA9090118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11" name="Slide Number Placeholder 5">
            <a:extLst>
              <a:ext uri="{FF2B5EF4-FFF2-40B4-BE49-F238E27FC236}">
                <a16:creationId xmlns:a16="http://schemas.microsoft.com/office/drawing/2014/main" id="{AD9A825F-F099-9BDE-37DA-AE067105A677}"/>
              </a:ext>
            </a:extLst>
          </p:cNvPr>
          <p:cNvSpPr txBox="1">
            <a:spLocks/>
          </p:cNvSpPr>
          <p:nvPr userDrawn="1"/>
        </p:nvSpPr>
        <p:spPr>
          <a:xfrm>
            <a:off x="17754600" y="9897267"/>
            <a:ext cx="495300" cy="351633"/>
          </a:xfrm>
          <a:prstGeom prst="rect">
            <a:avLst/>
          </a:prstGeom>
        </p:spPr>
        <p:txBody>
          <a:bodyPr/>
          <a:lstStyle>
            <a:defPPr>
              <a:defRPr lang="en-US"/>
            </a:defPPr>
            <a:lvl1pPr marL="0" algn="l" defTabSz="914400" rtl="0" eaLnBrk="1" latinLnBrk="0" hangingPunct="1">
              <a:defRPr sz="1600" kern="1200">
                <a:solidFill>
                  <a:srgbClr val="1A20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743CA8-965D-46F9-9686-5E5EB043CFDD}" type="slidenum">
              <a:rPr lang="en-IE" smtClean="0"/>
              <a:pPr/>
              <a:t>‹#›</a:t>
            </a:fld>
            <a:endParaRPr lang="en-IE" dirty="0"/>
          </a:p>
        </p:txBody>
      </p:sp>
      <p:sp>
        <p:nvSpPr>
          <p:cNvPr id="12" name="Title 1">
            <a:extLst>
              <a:ext uri="{FF2B5EF4-FFF2-40B4-BE49-F238E27FC236}">
                <a16:creationId xmlns:a16="http://schemas.microsoft.com/office/drawing/2014/main" id="{744B47FA-230A-01CB-D9DF-6266331154A2}"/>
              </a:ext>
            </a:extLst>
          </p:cNvPr>
          <p:cNvSpPr>
            <a:spLocks noGrp="1"/>
          </p:cNvSpPr>
          <p:nvPr>
            <p:ph type="title"/>
          </p:nvPr>
        </p:nvSpPr>
        <p:spPr>
          <a:xfrm>
            <a:off x="457200" y="495301"/>
            <a:ext cx="15316200" cy="990600"/>
          </a:xfrm>
        </p:spPr>
        <p:txBody>
          <a:bodyPr>
            <a:normAutofit/>
          </a:bodyPr>
          <a:lstStyle>
            <a:lvl1pPr>
              <a:defRPr sz="4000" b="1">
                <a:solidFill>
                  <a:srgbClr val="1A206E"/>
                </a:solidFill>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Tree>
    <p:extLst>
      <p:ext uri="{BB962C8B-B14F-4D97-AF65-F5344CB8AC3E}">
        <p14:creationId xmlns:p14="http://schemas.microsoft.com/office/powerpoint/2010/main" val="385670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E9A726D-1855-F3D4-9A2A-88C6835A576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8" name="Title 1">
            <a:extLst>
              <a:ext uri="{FF2B5EF4-FFF2-40B4-BE49-F238E27FC236}">
                <a16:creationId xmlns:a16="http://schemas.microsoft.com/office/drawing/2014/main" id="{80003443-FE8E-6F6F-D463-2123C5ABF805}"/>
              </a:ext>
            </a:extLst>
          </p:cNvPr>
          <p:cNvSpPr>
            <a:spLocks noGrp="1"/>
          </p:cNvSpPr>
          <p:nvPr>
            <p:ph type="title"/>
          </p:nvPr>
        </p:nvSpPr>
        <p:spPr>
          <a:xfrm>
            <a:off x="457200" y="495301"/>
            <a:ext cx="15316200" cy="990600"/>
          </a:xfrm>
        </p:spPr>
        <p:txBody>
          <a:bodyPr>
            <a:normAutofit/>
          </a:bodyPr>
          <a:lstStyle>
            <a:lvl1pPr>
              <a:defRPr sz="4000" b="1">
                <a:solidFill>
                  <a:srgbClr val="1A206E"/>
                </a:solidFill>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
        <p:nvSpPr>
          <p:cNvPr id="9" name="Slide Number Placeholder 5">
            <a:extLst>
              <a:ext uri="{FF2B5EF4-FFF2-40B4-BE49-F238E27FC236}">
                <a16:creationId xmlns:a16="http://schemas.microsoft.com/office/drawing/2014/main" id="{E6598164-C399-7238-D615-EEFBDE557207}"/>
              </a:ext>
            </a:extLst>
          </p:cNvPr>
          <p:cNvSpPr txBox="1">
            <a:spLocks/>
          </p:cNvSpPr>
          <p:nvPr userDrawn="1"/>
        </p:nvSpPr>
        <p:spPr>
          <a:xfrm>
            <a:off x="17754600" y="9897267"/>
            <a:ext cx="495300" cy="351633"/>
          </a:xfrm>
          <a:prstGeom prst="rect">
            <a:avLst/>
          </a:prstGeom>
        </p:spPr>
        <p:txBody>
          <a:bodyPr/>
          <a:lstStyle>
            <a:defPPr>
              <a:defRPr lang="en-US"/>
            </a:defPPr>
            <a:lvl1pPr marL="0" algn="l" defTabSz="914400" rtl="0" eaLnBrk="1" latinLnBrk="0" hangingPunct="1">
              <a:defRPr sz="1600" kern="1200">
                <a:solidFill>
                  <a:srgbClr val="1A20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743CA8-965D-46F9-9686-5E5EB043CFDD}" type="slidenum">
              <a:rPr lang="en-IE" smtClean="0"/>
              <a:pPr/>
              <a:t>‹#›</a:t>
            </a:fld>
            <a:endParaRPr lang="en-IE" dirty="0"/>
          </a:p>
        </p:txBody>
      </p:sp>
    </p:spTree>
    <p:extLst>
      <p:ext uri="{BB962C8B-B14F-4D97-AF65-F5344CB8AC3E}">
        <p14:creationId xmlns:p14="http://schemas.microsoft.com/office/powerpoint/2010/main" val="234119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38DC9981-2EC7-C952-AF66-E73CE7D936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6" name="Slide Number Placeholder 5">
            <a:extLst>
              <a:ext uri="{FF2B5EF4-FFF2-40B4-BE49-F238E27FC236}">
                <a16:creationId xmlns:a16="http://schemas.microsoft.com/office/drawing/2014/main" id="{E2ACD0BC-DB39-2B36-60F6-C04ED029193C}"/>
              </a:ext>
            </a:extLst>
          </p:cNvPr>
          <p:cNvSpPr txBox="1">
            <a:spLocks/>
          </p:cNvSpPr>
          <p:nvPr userDrawn="1"/>
        </p:nvSpPr>
        <p:spPr>
          <a:xfrm>
            <a:off x="17754600" y="9897267"/>
            <a:ext cx="495300" cy="351633"/>
          </a:xfrm>
          <a:prstGeom prst="rect">
            <a:avLst/>
          </a:prstGeom>
        </p:spPr>
        <p:txBody>
          <a:bodyPr/>
          <a:lstStyle>
            <a:defPPr>
              <a:defRPr lang="en-US"/>
            </a:defPPr>
            <a:lvl1pPr marL="0" algn="l" defTabSz="914400" rtl="0" eaLnBrk="1" latinLnBrk="0" hangingPunct="1">
              <a:defRPr sz="1600" kern="1200">
                <a:solidFill>
                  <a:srgbClr val="1A20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743CA8-965D-46F9-9686-5E5EB043CFDD}" type="slidenum">
              <a:rPr lang="en-IE" smtClean="0"/>
              <a:pPr/>
              <a:t>‹#›</a:t>
            </a:fld>
            <a:endParaRPr lang="en-IE" dirty="0"/>
          </a:p>
        </p:txBody>
      </p:sp>
    </p:spTree>
    <p:extLst>
      <p:ext uri="{BB962C8B-B14F-4D97-AF65-F5344CB8AC3E}">
        <p14:creationId xmlns:p14="http://schemas.microsoft.com/office/powerpoint/2010/main" val="205247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C752-81B8-5E69-F60A-97EF69EA75D5}"/>
              </a:ext>
            </a:extLst>
          </p:cNvPr>
          <p:cNvSpPr>
            <a:spLocks noGrp="1"/>
          </p:cNvSpPr>
          <p:nvPr>
            <p:ph type="title"/>
          </p:nvPr>
        </p:nvSpPr>
        <p:spPr>
          <a:xfrm>
            <a:off x="1260475" y="685800"/>
            <a:ext cx="5897563" cy="2400300"/>
          </a:xfrm>
        </p:spPr>
        <p:txBody>
          <a:bodyPr anchor="b"/>
          <a:lstStyle>
            <a:lvl1pPr>
              <a:defRPr sz="3200" b="1">
                <a:solidFill>
                  <a:srgbClr val="1A206E"/>
                </a:solidFill>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4B431433-D992-7651-161B-D5AB022DB75E}"/>
              </a:ext>
            </a:extLst>
          </p:cNvPr>
          <p:cNvSpPr>
            <a:spLocks noGrp="1"/>
          </p:cNvSpPr>
          <p:nvPr>
            <p:ph idx="1"/>
          </p:nvPr>
        </p:nvSpPr>
        <p:spPr>
          <a:xfrm>
            <a:off x="7775575" y="1943100"/>
            <a:ext cx="9258300" cy="6848475"/>
          </a:xfrm>
        </p:spPr>
        <p:txBody>
          <a:bodyPr/>
          <a:lstStyle>
            <a:lvl1pPr>
              <a:defRPr sz="3200">
                <a:solidFill>
                  <a:srgbClr val="1A206E"/>
                </a:solidFill>
                <a:latin typeface="Arial" panose="020B0604020202020204" pitchFamily="34" charset="0"/>
                <a:cs typeface="Arial" panose="020B0604020202020204" pitchFamily="34" charset="0"/>
              </a:defRPr>
            </a:lvl1pPr>
            <a:lvl2pPr>
              <a:defRPr sz="2800">
                <a:solidFill>
                  <a:srgbClr val="1A206E"/>
                </a:solidFill>
                <a:latin typeface="Arial" panose="020B0604020202020204" pitchFamily="34" charset="0"/>
                <a:cs typeface="Arial" panose="020B0604020202020204" pitchFamily="34" charset="0"/>
              </a:defRPr>
            </a:lvl2pPr>
            <a:lvl3pPr>
              <a:defRPr sz="2400">
                <a:solidFill>
                  <a:srgbClr val="1A206E"/>
                </a:solidFill>
                <a:latin typeface="Arial" panose="020B0604020202020204" pitchFamily="34" charset="0"/>
                <a:cs typeface="Arial" panose="020B0604020202020204" pitchFamily="34" charset="0"/>
              </a:defRPr>
            </a:lvl3pPr>
            <a:lvl4pPr>
              <a:defRPr sz="2000">
                <a:solidFill>
                  <a:srgbClr val="1A206E"/>
                </a:solidFill>
                <a:latin typeface="Arial" panose="020B0604020202020204" pitchFamily="34" charset="0"/>
                <a:cs typeface="Arial" panose="020B0604020202020204" pitchFamily="34" charset="0"/>
              </a:defRPr>
            </a:lvl4pPr>
            <a:lvl5pPr>
              <a:defRPr sz="2000">
                <a:solidFill>
                  <a:srgbClr val="1A206E"/>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3EF86E0C-25BB-3249-0273-F64076D200F7}"/>
              </a:ext>
            </a:extLst>
          </p:cNvPr>
          <p:cNvSpPr>
            <a:spLocks noGrp="1"/>
          </p:cNvSpPr>
          <p:nvPr>
            <p:ph type="body" sz="half" idx="2"/>
          </p:nvPr>
        </p:nvSpPr>
        <p:spPr>
          <a:xfrm>
            <a:off x="1260475" y="3086100"/>
            <a:ext cx="5897563" cy="5718175"/>
          </a:xfrm>
        </p:spPr>
        <p:txBody>
          <a:bodyPr/>
          <a:lstStyle>
            <a:lvl1pPr marL="0" indent="0">
              <a:buNone/>
              <a:defRPr sz="1600">
                <a:solidFill>
                  <a:srgbClr val="72C7E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Logo, company name&#10;&#10;Description automatically generated">
            <a:extLst>
              <a:ext uri="{FF2B5EF4-FFF2-40B4-BE49-F238E27FC236}">
                <a16:creationId xmlns:a16="http://schemas.microsoft.com/office/drawing/2014/main" id="{D3B0E5DE-6456-547E-423E-DF1809D8FA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9" name="Slide Number Placeholder 5">
            <a:extLst>
              <a:ext uri="{FF2B5EF4-FFF2-40B4-BE49-F238E27FC236}">
                <a16:creationId xmlns:a16="http://schemas.microsoft.com/office/drawing/2014/main" id="{A86B30FB-19DB-7F7A-0BDA-1540B6777963}"/>
              </a:ext>
            </a:extLst>
          </p:cNvPr>
          <p:cNvSpPr txBox="1">
            <a:spLocks/>
          </p:cNvSpPr>
          <p:nvPr userDrawn="1"/>
        </p:nvSpPr>
        <p:spPr>
          <a:xfrm>
            <a:off x="17754600" y="9897267"/>
            <a:ext cx="495300" cy="351633"/>
          </a:xfrm>
          <a:prstGeom prst="rect">
            <a:avLst/>
          </a:prstGeom>
        </p:spPr>
        <p:txBody>
          <a:bodyPr/>
          <a:lstStyle>
            <a:defPPr>
              <a:defRPr lang="en-US"/>
            </a:defPPr>
            <a:lvl1pPr marL="0" algn="l" defTabSz="914400" rtl="0" eaLnBrk="1" latinLnBrk="0" hangingPunct="1">
              <a:defRPr sz="1600" kern="1200">
                <a:solidFill>
                  <a:srgbClr val="1A20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743CA8-965D-46F9-9686-5E5EB043CFDD}" type="slidenum">
              <a:rPr lang="en-IE" smtClean="0"/>
              <a:pPr/>
              <a:t>‹#›</a:t>
            </a:fld>
            <a:endParaRPr lang="en-IE" dirty="0"/>
          </a:p>
        </p:txBody>
      </p:sp>
    </p:spTree>
    <p:extLst>
      <p:ext uri="{BB962C8B-B14F-4D97-AF65-F5344CB8AC3E}">
        <p14:creationId xmlns:p14="http://schemas.microsoft.com/office/powerpoint/2010/main" val="380657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242BB-33EA-33B8-D45D-19640D495F83}"/>
              </a:ext>
            </a:extLst>
          </p:cNvPr>
          <p:cNvSpPr>
            <a:spLocks noGrp="1"/>
          </p:cNvSpPr>
          <p:nvPr>
            <p:ph type="title"/>
          </p:nvPr>
        </p:nvSpPr>
        <p:spPr>
          <a:xfrm>
            <a:off x="1260475" y="685800"/>
            <a:ext cx="5897563" cy="2400300"/>
          </a:xfrm>
        </p:spPr>
        <p:txBody>
          <a:bodyPr anchor="b"/>
          <a:lstStyle>
            <a:lvl1pPr>
              <a:defRPr sz="3200" b="1">
                <a:solidFill>
                  <a:srgbClr val="1A206E"/>
                </a:solidFill>
                <a:latin typeface="Arial" panose="020B0604020202020204" pitchFamily="34" charset="0"/>
                <a:cs typeface="Arial" panose="020B0604020202020204" pitchFamily="34" charset="0"/>
              </a:defRPr>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B966AC25-5C09-D594-DE67-A94FF9964950}"/>
              </a:ext>
            </a:extLst>
          </p:cNvPr>
          <p:cNvSpPr>
            <a:spLocks noGrp="1"/>
          </p:cNvSpPr>
          <p:nvPr>
            <p:ph type="pic" idx="1"/>
          </p:nvPr>
        </p:nvSpPr>
        <p:spPr>
          <a:xfrm>
            <a:off x="7775575" y="1481138"/>
            <a:ext cx="9258300" cy="7310437"/>
          </a:xfrm>
        </p:spPr>
        <p:txBody>
          <a:bodyPr/>
          <a:lstStyle>
            <a:lvl1pPr marL="0" indent="0">
              <a:buNone/>
              <a:defRPr sz="3200">
                <a:solidFill>
                  <a:srgbClr val="1A206E"/>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C11AB980-20E0-F305-BA33-E7B509000A99}"/>
              </a:ext>
            </a:extLst>
          </p:cNvPr>
          <p:cNvSpPr>
            <a:spLocks noGrp="1"/>
          </p:cNvSpPr>
          <p:nvPr>
            <p:ph type="body" sz="half" idx="2"/>
          </p:nvPr>
        </p:nvSpPr>
        <p:spPr>
          <a:xfrm>
            <a:off x="1260475" y="3086100"/>
            <a:ext cx="5897563" cy="5718175"/>
          </a:xfrm>
        </p:spPr>
        <p:txBody>
          <a:bodyPr/>
          <a:lstStyle>
            <a:lvl1pPr marL="0" indent="0">
              <a:buNone/>
              <a:defRPr sz="1600">
                <a:solidFill>
                  <a:srgbClr val="1A206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Logo, company name&#10;&#10;Description automatically generated">
            <a:extLst>
              <a:ext uri="{FF2B5EF4-FFF2-40B4-BE49-F238E27FC236}">
                <a16:creationId xmlns:a16="http://schemas.microsoft.com/office/drawing/2014/main" id="{B77CD430-17F4-43FB-65CA-B338A1A198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9" name="Slide Number Placeholder 5">
            <a:extLst>
              <a:ext uri="{FF2B5EF4-FFF2-40B4-BE49-F238E27FC236}">
                <a16:creationId xmlns:a16="http://schemas.microsoft.com/office/drawing/2014/main" id="{95B3FB86-92B5-C6CD-DC43-AC3F9150F58E}"/>
              </a:ext>
            </a:extLst>
          </p:cNvPr>
          <p:cNvSpPr txBox="1">
            <a:spLocks/>
          </p:cNvSpPr>
          <p:nvPr userDrawn="1"/>
        </p:nvSpPr>
        <p:spPr>
          <a:xfrm>
            <a:off x="17754600" y="9897267"/>
            <a:ext cx="495300" cy="351633"/>
          </a:xfrm>
          <a:prstGeom prst="rect">
            <a:avLst/>
          </a:prstGeom>
        </p:spPr>
        <p:txBody>
          <a:bodyPr/>
          <a:lstStyle>
            <a:defPPr>
              <a:defRPr lang="en-US"/>
            </a:defPPr>
            <a:lvl1pPr marL="0" algn="l" defTabSz="914400" rtl="0" eaLnBrk="1" latinLnBrk="0" hangingPunct="1">
              <a:defRPr sz="1600" kern="1200">
                <a:solidFill>
                  <a:srgbClr val="1A20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743CA8-965D-46F9-9686-5E5EB043CFDD}" type="slidenum">
              <a:rPr lang="en-IE" smtClean="0"/>
              <a:pPr/>
              <a:t>‹#›</a:t>
            </a:fld>
            <a:endParaRPr lang="en-IE" dirty="0"/>
          </a:p>
        </p:txBody>
      </p:sp>
    </p:spTree>
    <p:extLst>
      <p:ext uri="{BB962C8B-B14F-4D97-AF65-F5344CB8AC3E}">
        <p14:creationId xmlns:p14="http://schemas.microsoft.com/office/powerpoint/2010/main" val="380263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368F48-345F-41B4-DE6B-3B8B72CAF3A7}"/>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8412138-6D8C-1297-BD9B-97FFE3F76244}"/>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grpSp>
        <p:nvGrpSpPr>
          <p:cNvPr id="29" name="Group 28">
            <a:extLst>
              <a:ext uri="{FF2B5EF4-FFF2-40B4-BE49-F238E27FC236}">
                <a16:creationId xmlns:a16="http://schemas.microsoft.com/office/drawing/2014/main" id="{CB959803-25CD-1B6B-EA75-F30A0E885B67}"/>
              </a:ext>
            </a:extLst>
          </p:cNvPr>
          <p:cNvGrpSpPr/>
          <p:nvPr userDrawn="1"/>
        </p:nvGrpSpPr>
        <p:grpSpPr>
          <a:xfrm>
            <a:off x="0" y="9819000"/>
            <a:ext cx="18288000" cy="468000"/>
            <a:chOff x="0" y="9819000"/>
            <a:chExt cx="18288000" cy="468000"/>
          </a:xfrm>
        </p:grpSpPr>
        <p:grpSp>
          <p:nvGrpSpPr>
            <p:cNvPr id="30" name="Group 29">
              <a:extLst>
                <a:ext uri="{FF2B5EF4-FFF2-40B4-BE49-F238E27FC236}">
                  <a16:creationId xmlns:a16="http://schemas.microsoft.com/office/drawing/2014/main" id="{9F035097-2C65-A3DD-31BE-3750D089637F}"/>
                </a:ext>
              </a:extLst>
            </p:cNvPr>
            <p:cNvGrpSpPr/>
            <p:nvPr userDrawn="1"/>
          </p:nvGrpSpPr>
          <p:grpSpPr>
            <a:xfrm>
              <a:off x="0" y="9819000"/>
              <a:ext cx="10836000" cy="468000"/>
              <a:chOff x="0" y="9819000"/>
              <a:chExt cx="10836000" cy="468000"/>
            </a:xfrm>
          </p:grpSpPr>
          <p:sp>
            <p:nvSpPr>
              <p:cNvPr id="33" name="Rectangle 32">
                <a:extLst>
                  <a:ext uri="{FF2B5EF4-FFF2-40B4-BE49-F238E27FC236}">
                    <a16:creationId xmlns:a16="http://schemas.microsoft.com/office/drawing/2014/main" id="{D7A9113E-0D47-A853-FD6D-27B50C66449D}"/>
                  </a:ext>
                </a:extLst>
              </p:cNvPr>
              <p:cNvSpPr/>
              <p:nvPr userDrawn="1"/>
            </p:nvSpPr>
            <p:spPr>
              <a:xfrm>
                <a:off x="0" y="9819000"/>
                <a:ext cx="3402000" cy="468000"/>
              </a:xfrm>
              <a:prstGeom prst="rect">
                <a:avLst/>
              </a:prstGeom>
              <a:solidFill>
                <a:srgbClr val="00A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a:extLst>
                  <a:ext uri="{FF2B5EF4-FFF2-40B4-BE49-F238E27FC236}">
                    <a16:creationId xmlns:a16="http://schemas.microsoft.com/office/drawing/2014/main" id="{C2B36EE8-0EB0-5DFB-3E17-7306BB9A9F4A}"/>
                  </a:ext>
                </a:extLst>
              </p:cNvPr>
              <p:cNvSpPr/>
              <p:nvPr userDrawn="1"/>
            </p:nvSpPr>
            <p:spPr>
              <a:xfrm>
                <a:off x="3717400" y="9819000"/>
                <a:ext cx="3402000" cy="468000"/>
              </a:xfrm>
              <a:prstGeom prst="rect">
                <a:avLst/>
              </a:prstGeom>
              <a:solidFill>
                <a:srgbClr val="74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F51A9F1-5DFB-C7CC-C01E-B1F813637F1C}"/>
                  </a:ext>
                </a:extLst>
              </p:cNvPr>
              <p:cNvSpPr/>
              <p:nvPr userDrawn="1"/>
            </p:nvSpPr>
            <p:spPr>
              <a:xfrm>
                <a:off x="7434000" y="9819000"/>
                <a:ext cx="3402000" cy="468000"/>
              </a:xfrm>
              <a:prstGeom prst="rect">
                <a:avLst/>
              </a:prstGeom>
              <a:solidFill>
                <a:srgbClr val="72C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31" name="Rectangle 30">
              <a:extLst>
                <a:ext uri="{FF2B5EF4-FFF2-40B4-BE49-F238E27FC236}">
                  <a16:creationId xmlns:a16="http://schemas.microsoft.com/office/drawing/2014/main" id="{913F09A1-2B43-B971-A880-8E139D068527}"/>
                </a:ext>
              </a:extLst>
            </p:cNvPr>
            <p:cNvSpPr/>
            <p:nvPr userDrawn="1"/>
          </p:nvSpPr>
          <p:spPr>
            <a:xfrm>
              <a:off x="11150600" y="9819000"/>
              <a:ext cx="3402000" cy="468000"/>
            </a:xfrm>
            <a:prstGeom prst="rect">
              <a:avLst/>
            </a:prstGeom>
            <a:solidFill>
              <a:srgbClr val="1A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A82AFF09-3136-CA7E-2C0C-71601F845AF3}"/>
                </a:ext>
              </a:extLst>
            </p:cNvPr>
            <p:cNvSpPr/>
            <p:nvPr userDrawn="1"/>
          </p:nvSpPr>
          <p:spPr>
            <a:xfrm>
              <a:off x="14868000" y="9819000"/>
              <a:ext cx="3420000" cy="468000"/>
            </a:xfrm>
            <a:prstGeom prst="rect">
              <a:avLst/>
            </a:prstGeom>
            <a:solidFill>
              <a:srgbClr val="FCB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14282221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0C0345-5D22-2CF2-B560-9219949E596F}"/>
              </a:ext>
            </a:extLst>
          </p:cNvPr>
          <p:cNvSpPr>
            <a:spLocks noGrp="1"/>
          </p:cNvSpPr>
          <p:nvPr>
            <p:ph type="ctrTitle"/>
          </p:nvPr>
        </p:nvSpPr>
        <p:spPr/>
        <p:txBody>
          <a:bodyPr>
            <a:normAutofit fontScale="90000"/>
          </a:bodyPr>
          <a:lstStyle/>
          <a:p>
            <a:r>
              <a:rPr lang="en-IE" dirty="0"/>
              <a:t>TII Road Safety Seminar </a:t>
            </a:r>
            <a:br>
              <a:rPr lang="en-IE" dirty="0"/>
            </a:br>
            <a:br>
              <a:rPr lang="en-IE" dirty="0"/>
            </a:br>
            <a:r>
              <a:rPr lang="en-IE" dirty="0"/>
              <a:t>N5 </a:t>
            </a:r>
            <a:r>
              <a:rPr lang="en-IE" dirty="0" err="1"/>
              <a:t>Frenchpark</a:t>
            </a:r>
            <a:r>
              <a:rPr lang="en-IE" dirty="0"/>
              <a:t> HD15 RSIS</a:t>
            </a:r>
          </a:p>
        </p:txBody>
      </p:sp>
      <p:sp>
        <p:nvSpPr>
          <p:cNvPr id="5" name="Subtitle 4">
            <a:extLst>
              <a:ext uri="{FF2B5EF4-FFF2-40B4-BE49-F238E27FC236}">
                <a16:creationId xmlns:a16="http://schemas.microsoft.com/office/drawing/2014/main" id="{03E5DC34-B76A-9861-513B-C26B2D480414}"/>
              </a:ext>
            </a:extLst>
          </p:cNvPr>
          <p:cNvSpPr>
            <a:spLocks noGrp="1"/>
          </p:cNvSpPr>
          <p:nvPr>
            <p:ph type="subTitle" idx="1"/>
          </p:nvPr>
        </p:nvSpPr>
        <p:spPr>
          <a:xfrm>
            <a:off x="609600" y="5510212"/>
            <a:ext cx="13716000" cy="3976688"/>
          </a:xfrm>
        </p:spPr>
        <p:txBody>
          <a:bodyPr>
            <a:normAutofit/>
          </a:bodyPr>
          <a:lstStyle/>
          <a:p>
            <a:endParaRPr lang="en-US" dirty="0"/>
          </a:p>
          <a:p>
            <a:r>
              <a:rPr lang="en-US" dirty="0">
                <a:solidFill>
                  <a:schemeClr val="accent1">
                    <a:lumMod val="50000"/>
                  </a:schemeClr>
                </a:solidFill>
              </a:rPr>
              <a:t>John Freeman</a:t>
            </a:r>
          </a:p>
          <a:p>
            <a:r>
              <a:rPr lang="en-US" dirty="0">
                <a:solidFill>
                  <a:schemeClr val="accent1">
                    <a:lumMod val="50000"/>
                  </a:schemeClr>
                </a:solidFill>
              </a:rPr>
              <a:t>Senior Executive Engineer</a:t>
            </a:r>
          </a:p>
        </p:txBody>
      </p:sp>
      <p:pic>
        <p:nvPicPr>
          <p:cNvPr id="2" name="Picture 1">
            <a:extLst>
              <a:ext uri="{FF2B5EF4-FFF2-40B4-BE49-F238E27FC236}">
                <a16:creationId xmlns:a16="http://schemas.microsoft.com/office/drawing/2014/main" id="{4D74AD7E-F29D-612A-2870-AF8A175C31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63800" y="7637944"/>
            <a:ext cx="2633663" cy="2061128"/>
          </a:xfrm>
          <a:prstGeom prst="rect">
            <a:avLst/>
          </a:prstGeom>
          <a:noFill/>
          <a:ln>
            <a:noFill/>
          </a:ln>
        </p:spPr>
      </p:pic>
      <p:pic>
        <p:nvPicPr>
          <p:cNvPr id="7" name="Picture 6" descr="C:\Users\moreilly\AppData\Local\Microsoft\Windows\INetCache\Content.Outlook\EG0BQIC8\RoscommonCoCo_Screen.jpg"/>
          <p:cNvPicPr/>
          <p:nvPr/>
        </p:nvPicPr>
        <p:blipFill rotWithShape="1">
          <a:blip r:embed="rId3" cstate="print">
            <a:extLst>
              <a:ext uri="{28A0092B-C50C-407E-A947-70E740481C1C}">
                <a14:useLocalDpi xmlns:a14="http://schemas.microsoft.com/office/drawing/2010/main" val="0"/>
              </a:ext>
            </a:extLst>
          </a:blip>
          <a:srcRect l="15217" t="24708" b="21960"/>
          <a:stretch/>
        </p:blipFill>
        <p:spPr bwMode="auto">
          <a:xfrm>
            <a:off x="609600" y="7637944"/>
            <a:ext cx="3505200" cy="1678264"/>
          </a:xfrm>
          <a:prstGeom prst="rect">
            <a:avLst/>
          </a:prstGeom>
          <a:noFill/>
          <a:ln>
            <a:noFill/>
          </a:ln>
        </p:spPr>
      </p:pic>
    </p:spTree>
    <p:extLst>
      <p:ext uri="{BB962C8B-B14F-4D97-AF65-F5344CB8AC3E}">
        <p14:creationId xmlns:p14="http://schemas.microsoft.com/office/powerpoint/2010/main" val="599420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Completed Scheme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485901"/>
            <a:ext cx="4680000" cy="3510000"/>
          </a:xfrm>
        </p:spPr>
      </p:pic>
      <p:sp>
        <p:nvSpPr>
          <p:cNvPr id="4" name="Slide Number Placeholder 3"/>
          <p:cNvSpPr>
            <a:spLocks noGrp="1"/>
          </p:cNvSpPr>
          <p:nvPr>
            <p:ph type="sldNum" sz="quarter" idx="12"/>
          </p:nvPr>
        </p:nvSpPr>
        <p:spPr/>
        <p:txBody>
          <a:bodyPr/>
          <a:lstStyle/>
          <a:p>
            <a:fld id="{FE743CA8-965D-46F9-9686-5E5EB043CFDD}" type="slidenum">
              <a:rPr lang="en-IE" smtClean="0"/>
              <a:pPr/>
              <a:t>10</a:t>
            </a:fld>
            <a:endParaRPr lang="en-I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600" y="1485901"/>
            <a:ext cx="4680000" cy="3510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999365"/>
            <a:ext cx="4680000" cy="3510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00" y="4999365"/>
            <a:ext cx="4680000" cy="3510000"/>
          </a:xfrm>
          <a:prstGeom prst="rect">
            <a:avLst/>
          </a:prstGeom>
        </p:spPr>
      </p:pic>
      <p:sp>
        <p:nvSpPr>
          <p:cNvPr id="9" name="TextBox 8"/>
          <p:cNvSpPr txBox="1"/>
          <p:nvPr/>
        </p:nvSpPr>
        <p:spPr>
          <a:xfrm>
            <a:off x="10439400" y="1905788"/>
            <a:ext cx="7086600" cy="7817525"/>
          </a:xfrm>
          <a:prstGeom prst="rect">
            <a:avLst/>
          </a:prstGeom>
          <a:noFill/>
        </p:spPr>
        <p:txBody>
          <a:bodyPr wrap="square" rtlCol="0">
            <a:spAutoFit/>
          </a:bodyPr>
          <a:lstStyle/>
          <a:p>
            <a:r>
              <a:rPr lang="en-IE" sz="2800" dirty="0">
                <a:solidFill>
                  <a:srgbClr val="002060"/>
                </a:solidFill>
              </a:rPr>
              <a:t>Positive Results :</a:t>
            </a:r>
          </a:p>
          <a:p>
            <a:endParaRPr lang="en-IE" sz="2800" dirty="0">
              <a:solidFill>
                <a:srgbClr val="002060"/>
              </a:solidFill>
            </a:endParaRPr>
          </a:p>
          <a:p>
            <a:pPr marL="457200" indent="-457200">
              <a:buFont typeface="Arial" panose="020B0604020202020204" pitchFamily="34" charset="0"/>
              <a:buChar char="•"/>
            </a:pPr>
            <a:r>
              <a:rPr lang="en-IE" sz="2800" dirty="0">
                <a:solidFill>
                  <a:srgbClr val="002060"/>
                </a:solidFill>
              </a:rPr>
              <a:t>Vehicle speeds through the village particularly HGVs has been considerably reduced </a:t>
            </a:r>
          </a:p>
          <a:p>
            <a:pPr marL="457200" indent="-457200">
              <a:buFont typeface="Arial" panose="020B0604020202020204" pitchFamily="34" charset="0"/>
              <a:buChar char="•"/>
            </a:pPr>
            <a:r>
              <a:rPr lang="en-IE" sz="2800" dirty="0">
                <a:solidFill>
                  <a:srgbClr val="002060"/>
                </a:solidFill>
              </a:rPr>
              <a:t>Lower speeds passing primary school</a:t>
            </a:r>
          </a:p>
          <a:p>
            <a:pPr marL="457200" indent="-457200">
              <a:buFont typeface="Arial" panose="020B0604020202020204" pitchFamily="34" charset="0"/>
              <a:buChar char="•"/>
            </a:pPr>
            <a:r>
              <a:rPr lang="en-IE" sz="2800" dirty="0">
                <a:solidFill>
                  <a:srgbClr val="002060"/>
                </a:solidFill>
              </a:rPr>
              <a:t>Safe access from regional road to N5</a:t>
            </a:r>
          </a:p>
          <a:p>
            <a:pPr marL="457200" indent="-457200">
              <a:buFont typeface="Arial" panose="020B0604020202020204" pitchFamily="34" charset="0"/>
              <a:buChar char="•"/>
            </a:pPr>
            <a:r>
              <a:rPr lang="en-IE" sz="2800" dirty="0">
                <a:solidFill>
                  <a:srgbClr val="002060"/>
                </a:solidFill>
              </a:rPr>
              <a:t>No traffic driving straight through junction</a:t>
            </a:r>
          </a:p>
          <a:p>
            <a:pPr marL="457200" indent="-457200">
              <a:buFont typeface="Arial" panose="020B0604020202020204" pitchFamily="34" charset="0"/>
              <a:buChar char="•"/>
            </a:pPr>
            <a:r>
              <a:rPr lang="en-IE" sz="2800" dirty="0">
                <a:solidFill>
                  <a:srgbClr val="002060"/>
                </a:solidFill>
              </a:rPr>
              <a:t>Safe pedestrian crossing facilities on all arms</a:t>
            </a:r>
          </a:p>
          <a:p>
            <a:pPr marL="457200" indent="-457200">
              <a:buFont typeface="Arial" panose="020B0604020202020204" pitchFamily="34" charset="0"/>
              <a:buChar char="•"/>
            </a:pPr>
            <a:r>
              <a:rPr lang="en-IE" sz="2800" dirty="0">
                <a:solidFill>
                  <a:srgbClr val="002060"/>
                </a:solidFill>
              </a:rPr>
              <a:t>Locally – all misgivings and concerns prior to project have been forgotten about </a:t>
            </a:r>
          </a:p>
          <a:p>
            <a:pPr marL="457200" indent="-457200">
              <a:buFont typeface="Arial" panose="020B0604020202020204" pitchFamily="34" charset="0"/>
              <a:buChar char="•"/>
            </a:pPr>
            <a:r>
              <a:rPr lang="en-IE" sz="2800" dirty="0">
                <a:solidFill>
                  <a:srgbClr val="002060"/>
                </a:solidFill>
              </a:rPr>
              <a:t>Phasing of lights has worked very well to keep traffic moving</a:t>
            </a:r>
          </a:p>
          <a:p>
            <a:pPr marL="457200" indent="-457200">
              <a:buFont typeface="Arial" panose="020B0604020202020204" pitchFamily="34" charset="0"/>
              <a:buChar char="•"/>
            </a:pPr>
            <a:r>
              <a:rPr lang="en-IE" sz="2800" dirty="0">
                <a:solidFill>
                  <a:srgbClr val="002060"/>
                </a:solidFill>
              </a:rPr>
              <a:t>No collisions or near misses since</a:t>
            </a:r>
          </a:p>
          <a:p>
            <a:pPr marL="457200" indent="-457200">
              <a:buFont typeface="Arial" panose="020B0604020202020204" pitchFamily="34" charset="0"/>
              <a:buChar char="•"/>
            </a:pPr>
            <a:endParaRPr lang="en-IE" sz="2800" dirty="0">
              <a:solidFill>
                <a:srgbClr val="002060"/>
              </a:solidFill>
            </a:endParaRPr>
          </a:p>
          <a:p>
            <a:pPr marL="285750" indent="-285750">
              <a:buFont typeface="Arial" panose="020B0604020202020204" pitchFamily="34" charset="0"/>
              <a:buChar char="•"/>
            </a:pPr>
            <a:endParaRPr lang="en-IE" sz="2800" dirty="0">
              <a:solidFill>
                <a:srgbClr val="002060"/>
              </a:solidFill>
            </a:endParaRPr>
          </a:p>
          <a:p>
            <a:endParaRPr lang="en-IE" dirty="0"/>
          </a:p>
          <a:p>
            <a:pPr marL="285750" indent="-285750">
              <a:buFont typeface="Arial" panose="020B0604020202020204" pitchFamily="34" charset="0"/>
              <a:buChar char="•"/>
            </a:pPr>
            <a:endParaRPr lang="en-IE" dirty="0"/>
          </a:p>
          <a:p>
            <a:endParaRPr lang="en-IE" dirty="0"/>
          </a:p>
        </p:txBody>
      </p:sp>
      <p:pic>
        <p:nvPicPr>
          <p:cNvPr id="10" name="Picture 9" descr="C:\Users\moreilly\AppData\Local\Microsoft\Windows\INetCache\Content.Outlook\EG0BQIC8\RoscommonCoCo_Screen.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68600" y="8039100"/>
            <a:ext cx="2648427" cy="1718684"/>
          </a:xfrm>
          <a:prstGeom prst="rect">
            <a:avLst/>
          </a:prstGeom>
          <a:noFill/>
          <a:ln>
            <a:noFill/>
          </a:ln>
        </p:spPr>
      </p:pic>
    </p:spTree>
    <p:extLst>
      <p:ext uri="{BB962C8B-B14F-4D97-AF65-F5344CB8AC3E}">
        <p14:creationId xmlns:p14="http://schemas.microsoft.com/office/powerpoint/2010/main" val="308518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ur lessons learned for how to make good decisions - All the Way  Leadership Blo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95301"/>
            <a:ext cx="5714999" cy="39338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0" y="495301"/>
            <a:ext cx="9067800" cy="9541073"/>
          </a:xfrm>
          <a:prstGeom prst="rect">
            <a:avLst/>
          </a:prstGeom>
          <a:noFill/>
        </p:spPr>
        <p:txBody>
          <a:bodyPr wrap="square" rtlCol="0">
            <a:spAutoFit/>
          </a:bodyPr>
          <a:lstStyle/>
          <a:p>
            <a:pPr marL="457200" indent="-457200">
              <a:buFont typeface="Arial" panose="020B0604020202020204" pitchFamily="34" charset="0"/>
              <a:buChar char="•"/>
            </a:pPr>
            <a:endParaRPr lang="en-IE" sz="2800" dirty="0">
              <a:solidFill>
                <a:srgbClr val="002060"/>
              </a:solidFill>
            </a:endParaRPr>
          </a:p>
          <a:p>
            <a:pPr marL="457200" indent="-457200">
              <a:buFont typeface="Wingdings" panose="05000000000000000000" pitchFamily="2" charset="2"/>
              <a:buChar char="Ø"/>
            </a:pPr>
            <a:r>
              <a:rPr lang="en-IE" sz="2800" dirty="0">
                <a:solidFill>
                  <a:srgbClr val="002060"/>
                </a:solidFill>
              </a:rPr>
              <a:t>Early engagement with local stakeholders is important – Understand the local issues</a:t>
            </a:r>
          </a:p>
          <a:p>
            <a:pPr marL="457200" indent="-457200">
              <a:buFont typeface="Wingdings" panose="05000000000000000000" pitchFamily="2" charset="2"/>
              <a:buChar char="Ø"/>
            </a:pPr>
            <a:r>
              <a:rPr lang="en-IE" sz="2800" dirty="0">
                <a:solidFill>
                  <a:srgbClr val="002060"/>
                </a:solidFill>
              </a:rPr>
              <a:t>Develop an approved safety scheme with TII road safety section</a:t>
            </a:r>
          </a:p>
          <a:p>
            <a:pPr marL="457200" indent="-457200">
              <a:buFont typeface="Wingdings" panose="05000000000000000000" pitchFamily="2" charset="2"/>
              <a:buChar char="Ø"/>
            </a:pPr>
            <a:r>
              <a:rPr lang="en-IE" sz="2800" dirty="0">
                <a:solidFill>
                  <a:srgbClr val="002060"/>
                </a:solidFill>
              </a:rPr>
              <a:t>Provide a clear understanding of the proposed scheme and safety benefits to elected members</a:t>
            </a:r>
          </a:p>
          <a:p>
            <a:pPr marL="457200" indent="-457200">
              <a:buFont typeface="Wingdings" panose="05000000000000000000" pitchFamily="2" charset="2"/>
              <a:buChar char="Ø"/>
            </a:pPr>
            <a:r>
              <a:rPr lang="en-IE" sz="2800" dirty="0">
                <a:solidFill>
                  <a:srgbClr val="002060"/>
                </a:solidFill>
              </a:rPr>
              <a:t>Loss of parking appears to be a significant issue in the development of safety improvement works in rural towns</a:t>
            </a:r>
          </a:p>
          <a:p>
            <a:pPr marL="457200" indent="-457200">
              <a:buFont typeface="Wingdings" panose="05000000000000000000" pitchFamily="2" charset="2"/>
              <a:buChar char="Ø"/>
            </a:pPr>
            <a:r>
              <a:rPr lang="en-IE" sz="2800" dirty="0">
                <a:solidFill>
                  <a:srgbClr val="002060"/>
                </a:solidFill>
              </a:rPr>
              <a:t>All councillors may not be in favour of the approved safety scheme however the best solution should be pursued through the Part 8 or appropriate statutory process </a:t>
            </a:r>
          </a:p>
          <a:p>
            <a:pPr marL="457200" indent="-457200">
              <a:buFont typeface="Wingdings" panose="05000000000000000000" pitchFamily="2" charset="2"/>
              <a:buChar char="Ø"/>
            </a:pPr>
            <a:r>
              <a:rPr lang="en-IE" sz="2800" dirty="0">
                <a:solidFill>
                  <a:srgbClr val="002060"/>
                </a:solidFill>
              </a:rPr>
              <a:t>A good safety scheme should not be compromised just to get approval. Its important that the roads authority and TII </a:t>
            </a:r>
            <a:r>
              <a:rPr lang="en-IE" sz="2800">
                <a:solidFill>
                  <a:srgbClr val="002060"/>
                </a:solidFill>
              </a:rPr>
              <a:t>put forward </a:t>
            </a:r>
            <a:r>
              <a:rPr lang="en-IE" sz="2800" dirty="0">
                <a:solidFill>
                  <a:srgbClr val="002060"/>
                </a:solidFill>
              </a:rPr>
              <a:t>the best scheme as designed to address all </a:t>
            </a:r>
            <a:r>
              <a:rPr lang="en-IE" sz="2800">
                <a:solidFill>
                  <a:srgbClr val="002060"/>
                </a:solidFill>
              </a:rPr>
              <a:t>the safety issues</a:t>
            </a:r>
            <a:r>
              <a:rPr lang="en-IE" sz="2800" dirty="0">
                <a:solidFill>
                  <a:srgbClr val="002060"/>
                </a:solidFill>
              </a:rPr>
              <a:t>.</a:t>
            </a:r>
          </a:p>
          <a:p>
            <a:pPr marL="457200" indent="-457200">
              <a:buFont typeface="Wingdings" panose="05000000000000000000" pitchFamily="2" charset="2"/>
              <a:buChar char="Ø"/>
            </a:pPr>
            <a:r>
              <a:rPr lang="en-IE" sz="2800" b="1" u="sng" dirty="0">
                <a:solidFill>
                  <a:srgbClr val="002060"/>
                </a:solidFill>
              </a:rPr>
              <a:t>Its very hard to please everybody! </a:t>
            </a:r>
          </a:p>
          <a:p>
            <a:endParaRPr lang="en-IE" sz="2800" dirty="0">
              <a:solidFill>
                <a:srgbClr val="002060"/>
              </a:solidFill>
            </a:endParaRPr>
          </a:p>
          <a:p>
            <a:r>
              <a:rPr lang="en-IE" sz="2800" dirty="0">
                <a:solidFill>
                  <a:srgbClr val="002060"/>
                </a:solidFill>
              </a:rPr>
              <a:t>Thank You</a:t>
            </a:r>
          </a:p>
          <a:p>
            <a:endParaRPr lang="en-IE" sz="2800" dirty="0">
              <a:solidFill>
                <a:srgbClr val="002060"/>
              </a:solidFill>
            </a:endParaRPr>
          </a:p>
          <a:p>
            <a:endParaRPr lang="en-IE" dirty="0"/>
          </a:p>
          <a:p>
            <a:pPr marL="285750" indent="-285750">
              <a:buFont typeface="Arial" panose="020B0604020202020204" pitchFamily="34" charset="0"/>
              <a:buChar char="•"/>
            </a:pPr>
            <a:endParaRPr lang="en-IE" dirty="0"/>
          </a:p>
          <a:p>
            <a:endParaRPr lang="en-IE" dirty="0"/>
          </a:p>
        </p:txBody>
      </p:sp>
    </p:spTree>
    <p:extLst>
      <p:ext uri="{BB962C8B-B14F-4D97-AF65-F5344CB8AC3E}">
        <p14:creationId xmlns:p14="http://schemas.microsoft.com/office/powerpoint/2010/main" val="2879498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6D04DF-7329-0248-B6CF-6852FF148C54}"/>
              </a:ext>
            </a:extLst>
          </p:cNvPr>
          <p:cNvSpPr>
            <a:spLocks noGrp="1"/>
          </p:cNvSpPr>
          <p:nvPr>
            <p:ph type="title"/>
          </p:nvPr>
        </p:nvSpPr>
        <p:spPr>
          <a:xfrm>
            <a:off x="457200" y="495301"/>
            <a:ext cx="14020800" cy="990600"/>
          </a:xfrm>
        </p:spPr>
        <p:txBody>
          <a:bodyPr/>
          <a:lstStyle/>
          <a:p>
            <a:r>
              <a:rPr lang="en-IE" dirty="0"/>
              <a:t>Introduction</a:t>
            </a:r>
          </a:p>
        </p:txBody>
      </p:sp>
      <p:pic>
        <p:nvPicPr>
          <p:cNvPr id="5" name="Content Placeholder 4"/>
          <p:cNvPicPr>
            <a:picLocks noGrp="1" noChangeAspect="1"/>
          </p:cNvPicPr>
          <p:nvPr>
            <p:ph idx="1"/>
          </p:nvPr>
        </p:nvPicPr>
        <p:blipFill>
          <a:blip r:embed="rId3"/>
          <a:stretch>
            <a:fillRect/>
          </a:stretch>
        </p:blipFill>
        <p:spPr>
          <a:xfrm>
            <a:off x="914400" y="1866900"/>
            <a:ext cx="9876234" cy="6019800"/>
          </a:xfrm>
          <a:prstGeom prst="rect">
            <a:avLst/>
          </a:prstGeom>
        </p:spPr>
      </p:pic>
      <p:pic>
        <p:nvPicPr>
          <p:cNvPr id="2" name="Picture 1">
            <a:extLst>
              <a:ext uri="{FF2B5EF4-FFF2-40B4-BE49-F238E27FC236}">
                <a16:creationId xmlns:a16="http://schemas.microsoft.com/office/drawing/2014/main" id="{D353C50B-20FB-DD71-F316-21488FA87A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30400" y="495301"/>
            <a:ext cx="1295400" cy="1013791"/>
          </a:xfrm>
          <a:prstGeom prst="rect">
            <a:avLst/>
          </a:prstGeom>
          <a:noFill/>
          <a:ln>
            <a:noFill/>
          </a:ln>
        </p:spPr>
      </p:pic>
      <p:sp>
        <p:nvSpPr>
          <p:cNvPr id="7" name="TextBox 6"/>
          <p:cNvSpPr txBox="1"/>
          <p:nvPr/>
        </p:nvSpPr>
        <p:spPr>
          <a:xfrm>
            <a:off x="11506200" y="3009900"/>
            <a:ext cx="5943600" cy="4678204"/>
          </a:xfrm>
          <a:prstGeom prst="rect">
            <a:avLst/>
          </a:prstGeom>
          <a:noFill/>
        </p:spPr>
        <p:txBody>
          <a:bodyPr wrap="square" rtlCol="0">
            <a:spAutoFit/>
          </a:bodyPr>
          <a:lstStyle/>
          <a:p>
            <a:pPr marL="285750" indent="-285750">
              <a:buFont typeface="Arial" panose="020B0604020202020204" pitchFamily="34" charset="0"/>
              <a:buChar char="•"/>
            </a:pPr>
            <a:r>
              <a:rPr lang="en-IE" sz="2800" dirty="0" err="1">
                <a:solidFill>
                  <a:srgbClr val="002060"/>
                </a:solidFill>
              </a:rPr>
              <a:t>Frenchpark</a:t>
            </a:r>
            <a:r>
              <a:rPr lang="en-IE" sz="2800" dirty="0">
                <a:solidFill>
                  <a:srgbClr val="002060"/>
                </a:solidFill>
              </a:rPr>
              <a:t> is a small town/village located on the N5 National Road linking Longford and Westport</a:t>
            </a:r>
          </a:p>
          <a:p>
            <a:pPr marL="285750" indent="-285750">
              <a:buFont typeface="Arial" panose="020B0604020202020204" pitchFamily="34" charset="0"/>
              <a:buChar char="•"/>
            </a:pPr>
            <a:r>
              <a:rPr lang="en-IE" sz="2800" dirty="0">
                <a:solidFill>
                  <a:srgbClr val="002060"/>
                </a:solidFill>
              </a:rPr>
              <a:t>The village is formed around a crossroads where the N5 intersects with the R361</a:t>
            </a:r>
          </a:p>
          <a:p>
            <a:pPr marL="285750" indent="-285750">
              <a:buFont typeface="Arial" panose="020B0604020202020204" pitchFamily="34" charset="0"/>
              <a:buChar char="•"/>
            </a:pPr>
            <a:r>
              <a:rPr lang="en-IE" sz="2800" dirty="0" err="1">
                <a:solidFill>
                  <a:srgbClr val="002060"/>
                </a:solidFill>
              </a:rPr>
              <a:t>AaDT</a:t>
            </a:r>
            <a:r>
              <a:rPr lang="en-IE" sz="2800" dirty="0">
                <a:solidFill>
                  <a:srgbClr val="002060"/>
                </a:solidFill>
              </a:rPr>
              <a:t> is 5500 vehicles on the N5 and 1900 on the R361 regional road</a:t>
            </a:r>
          </a:p>
          <a:p>
            <a:pPr marL="285750" indent="-285750">
              <a:buFont typeface="Arial" panose="020B0604020202020204" pitchFamily="34" charset="0"/>
              <a:buChar char="•"/>
            </a:pPr>
            <a:r>
              <a:rPr lang="en-IE" sz="2800" dirty="0">
                <a:solidFill>
                  <a:srgbClr val="002060"/>
                </a:solidFill>
              </a:rPr>
              <a:t>Identified as a High Collision Location (HCL) site by TII in 2014 (Round G)</a:t>
            </a:r>
          </a:p>
          <a:p>
            <a:endParaRPr lang="en-IE" dirty="0"/>
          </a:p>
        </p:txBody>
      </p:sp>
      <p:sp>
        <p:nvSpPr>
          <p:cNvPr id="4" name="Oval 3"/>
          <p:cNvSpPr/>
          <p:nvPr/>
        </p:nvSpPr>
        <p:spPr>
          <a:xfrm>
            <a:off x="4876800" y="4610100"/>
            <a:ext cx="9906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5359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TII Collision History</a:t>
            </a:r>
          </a:p>
        </p:txBody>
      </p:sp>
      <p:pic>
        <p:nvPicPr>
          <p:cNvPr id="5" name="Content Placeholder 4"/>
          <p:cNvPicPr>
            <a:picLocks noGrp="1" noChangeAspect="1"/>
          </p:cNvPicPr>
          <p:nvPr>
            <p:ph idx="1"/>
          </p:nvPr>
        </p:nvPicPr>
        <p:blipFill>
          <a:blip r:embed="rId2"/>
          <a:stretch>
            <a:fillRect/>
          </a:stretch>
        </p:blipFill>
        <p:spPr>
          <a:xfrm>
            <a:off x="714182" y="1920875"/>
            <a:ext cx="16783435" cy="7489825"/>
          </a:xfrm>
          <a:prstGeom prst="rect">
            <a:avLst/>
          </a:prstGeom>
        </p:spPr>
      </p:pic>
      <p:sp>
        <p:nvSpPr>
          <p:cNvPr id="4" name="Slide Number Placeholder 3"/>
          <p:cNvSpPr>
            <a:spLocks noGrp="1"/>
          </p:cNvSpPr>
          <p:nvPr>
            <p:ph type="sldNum" sz="quarter" idx="12"/>
          </p:nvPr>
        </p:nvSpPr>
        <p:spPr/>
        <p:txBody>
          <a:bodyPr/>
          <a:lstStyle/>
          <a:p>
            <a:fld id="{FE743CA8-965D-46F9-9686-5E5EB043CFDD}" type="slidenum">
              <a:rPr lang="en-IE" smtClean="0"/>
              <a:pPr/>
              <a:t>3</a:t>
            </a:fld>
            <a:endParaRPr lang="en-IE" dirty="0"/>
          </a:p>
        </p:txBody>
      </p:sp>
      <p:sp>
        <p:nvSpPr>
          <p:cNvPr id="6" name="Oval Callout 5"/>
          <p:cNvSpPr/>
          <p:nvPr/>
        </p:nvSpPr>
        <p:spPr>
          <a:xfrm>
            <a:off x="12649200" y="2476500"/>
            <a:ext cx="4038600" cy="2235073"/>
          </a:xfrm>
          <a:prstGeom prst="wedgeEllipseCallout">
            <a:avLst>
              <a:gd name="adj1" fmla="val -199651"/>
              <a:gd name="adj2" fmla="val -318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err="1"/>
              <a:t>fff</a:t>
            </a:r>
            <a:r>
              <a:rPr lang="en-IE" sz="2000" b="1" dirty="0" err="1">
                <a:solidFill>
                  <a:schemeClr val="accent1">
                    <a:lumMod val="50000"/>
                  </a:schemeClr>
                </a:solidFill>
              </a:rPr>
              <a:t>Round</a:t>
            </a:r>
            <a:r>
              <a:rPr lang="en-IE" sz="2000" b="1" dirty="0">
                <a:solidFill>
                  <a:schemeClr val="accent1">
                    <a:lumMod val="50000"/>
                  </a:schemeClr>
                </a:solidFill>
              </a:rPr>
              <a:t> N collision data –</a:t>
            </a:r>
          </a:p>
          <a:p>
            <a:pPr algn="ctr"/>
            <a:r>
              <a:rPr lang="en-IE" sz="2000" b="1" dirty="0">
                <a:solidFill>
                  <a:schemeClr val="accent1">
                    <a:lumMod val="50000"/>
                  </a:schemeClr>
                </a:solidFill>
              </a:rPr>
              <a:t>5 Injury Collisions &amp; 11 Material damage Collisions</a:t>
            </a:r>
            <a:endParaRPr lang="en-IE" sz="2000" dirty="0"/>
          </a:p>
        </p:txBody>
      </p:sp>
    </p:spTree>
    <p:extLst>
      <p:ext uri="{BB962C8B-B14F-4D97-AF65-F5344CB8AC3E}">
        <p14:creationId xmlns:p14="http://schemas.microsoft.com/office/powerpoint/2010/main" val="211872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Legacy Safety Issues in </a:t>
            </a:r>
            <a:r>
              <a:rPr lang="en-IE" dirty="0" err="1"/>
              <a:t>Frenchpark</a:t>
            </a:r>
            <a:endParaRPr lang="en-IE" dirty="0"/>
          </a:p>
        </p:txBody>
      </p:sp>
      <p:sp>
        <p:nvSpPr>
          <p:cNvPr id="4" name="Slide Number Placeholder 3"/>
          <p:cNvSpPr>
            <a:spLocks noGrp="1"/>
          </p:cNvSpPr>
          <p:nvPr>
            <p:ph type="sldNum" sz="quarter" idx="12"/>
          </p:nvPr>
        </p:nvSpPr>
        <p:spPr/>
        <p:txBody>
          <a:bodyPr/>
          <a:lstStyle/>
          <a:p>
            <a:fld id="{FE743CA8-965D-46F9-9686-5E5EB043CFDD}" type="slidenum">
              <a:rPr lang="en-IE" smtClean="0"/>
              <a:pPr/>
              <a:t>4</a:t>
            </a:fld>
            <a:endParaRPr lang="en-IE" dirty="0"/>
          </a:p>
        </p:txBody>
      </p:sp>
      <p:pic>
        <p:nvPicPr>
          <p:cNvPr id="5" name="Content Placeholder 4" descr="R:\Road Design Shared\Funding Submissions Allocations &amp; Returns\Safety Schemes (NR &amp; RLR)\2015\HD 15 Sites\Photos\PC280036.JPG"/>
          <p:cNvPicPr>
            <a:picLocks noGrp="1"/>
          </p:cNvPicPr>
          <p:nvPr>
            <p:ph idx="1"/>
          </p:nvPr>
        </p:nvPicPr>
        <p:blipFill rotWithShape="1">
          <a:blip r:embed="rId2" cstate="print"/>
          <a:srcRect t="8817" b="12915"/>
          <a:stretch/>
        </p:blipFill>
        <p:spPr bwMode="auto">
          <a:xfrm>
            <a:off x="457200" y="1943100"/>
            <a:ext cx="5336771" cy="3132738"/>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rotWithShape="1">
          <a:blip r:embed="rId3"/>
          <a:srcRect r="1409"/>
          <a:stretch/>
        </p:blipFill>
        <p:spPr>
          <a:xfrm>
            <a:off x="5793971" y="1943100"/>
            <a:ext cx="5331229" cy="3132738"/>
          </a:xfrm>
          <a:prstGeom prst="rect">
            <a:avLst/>
          </a:prstGeom>
        </p:spPr>
      </p:pic>
      <p:pic>
        <p:nvPicPr>
          <p:cNvPr id="7" name="Picture 6" descr="R:\Road Design Shared\Funding Submissions Allocations &amp; Returns\Safety Schemes (NR &amp; RLR)\2015\HD 15 Sites\Photos\PC280038.JPG"/>
          <p:cNvPicPr/>
          <p:nvPr/>
        </p:nvPicPr>
        <p:blipFill rotWithShape="1">
          <a:blip r:embed="rId4" cstate="print"/>
          <a:srcRect b="23407"/>
          <a:stretch/>
        </p:blipFill>
        <p:spPr bwMode="auto">
          <a:xfrm>
            <a:off x="457200" y="5075838"/>
            <a:ext cx="5336771" cy="3039462"/>
          </a:xfrm>
          <a:prstGeom prst="rect">
            <a:avLst/>
          </a:prstGeom>
          <a:noFill/>
          <a:ln>
            <a:noFill/>
          </a:ln>
          <a:extLst>
            <a:ext uri="{53640926-AAD7-44D8-BBD7-CCE9431645EC}">
              <a14:shadowObscured xmlns:a14="http://schemas.microsoft.com/office/drawing/2010/main"/>
            </a:ext>
          </a:extLst>
        </p:spPr>
      </p:pic>
      <p:pic>
        <p:nvPicPr>
          <p:cNvPr id="8" name="Picture 7" descr="R:\Road Design Shared\Funding Submissions Allocations &amp; Returns\Safety Schemes (NR &amp; RLR)\2015\HD 15 Sites\Photos\PC280037.JPG"/>
          <p:cNvPicPr/>
          <p:nvPr/>
        </p:nvPicPr>
        <p:blipFill rotWithShape="1">
          <a:blip r:embed="rId5" cstate="print"/>
          <a:srcRect b="22278"/>
          <a:stretch/>
        </p:blipFill>
        <p:spPr bwMode="auto">
          <a:xfrm>
            <a:off x="5793971" y="5075838"/>
            <a:ext cx="5336771" cy="3039462"/>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11582400" y="2476500"/>
            <a:ext cx="5943600" cy="6093976"/>
          </a:xfrm>
          <a:prstGeom prst="rect">
            <a:avLst/>
          </a:prstGeom>
          <a:noFill/>
        </p:spPr>
        <p:txBody>
          <a:bodyPr wrap="square" rtlCol="0">
            <a:spAutoFit/>
          </a:bodyPr>
          <a:lstStyle/>
          <a:p>
            <a:pPr marL="285750" indent="-285750">
              <a:buFont typeface="Arial" panose="020B0604020202020204" pitchFamily="34" charset="0"/>
              <a:buChar char="•"/>
            </a:pPr>
            <a:r>
              <a:rPr lang="en-IE" sz="2800" dirty="0">
                <a:solidFill>
                  <a:srgbClr val="002060"/>
                </a:solidFill>
              </a:rPr>
              <a:t>Direct Line of sight through the junction on the R361</a:t>
            </a:r>
          </a:p>
          <a:p>
            <a:pPr marL="285750" indent="-285750">
              <a:buFont typeface="Arial" panose="020B0604020202020204" pitchFamily="34" charset="0"/>
              <a:buChar char="•"/>
            </a:pPr>
            <a:r>
              <a:rPr lang="en-IE" sz="2800" dirty="0">
                <a:solidFill>
                  <a:srgbClr val="002060"/>
                </a:solidFill>
              </a:rPr>
              <a:t>Wide street on the R361 approach from Boyle</a:t>
            </a:r>
          </a:p>
          <a:p>
            <a:pPr marL="285750" indent="-285750">
              <a:buFont typeface="Arial" panose="020B0604020202020204" pitchFamily="34" charset="0"/>
              <a:buChar char="•"/>
            </a:pPr>
            <a:r>
              <a:rPr lang="en-IE" sz="2800" dirty="0">
                <a:solidFill>
                  <a:srgbClr val="002060"/>
                </a:solidFill>
              </a:rPr>
              <a:t>Poor visibility for drivers accessing the N5 from Castlerea</a:t>
            </a:r>
          </a:p>
          <a:p>
            <a:pPr marL="285750" indent="-285750">
              <a:buFont typeface="Arial" panose="020B0604020202020204" pitchFamily="34" charset="0"/>
              <a:buChar char="•"/>
            </a:pPr>
            <a:r>
              <a:rPr lang="en-IE" sz="2800" dirty="0">
                <a:solidFill>
                  <a:srgbClr val="002060"/>
                </a:solidFill>
              </a:rPr>
              <a:t>Illegal parking in and around the junction obstructing driver visibility and presenting hazards for vulnerable road users</a:t>
            </a:r>
          </a:p>
          <a:p>
            <a:pPr marL="285750" indent="-285750">
              <a:buFont typeface="Arial" panose="020B0604020202020204" pitchFamily="34" charset="0"/>
              <a:buChar char="•"/>
            </a:pPr>
            <a:r>
              <a:rPr lang="en-IE" sz="2800" dirty="0">
                <a:solidFill>
                  <a:srgbClr val="002060"/>
                </a:solidFill>
              </a:rPr>
              <a:t>Lack of safe crossing facility on the national road</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endParaRPr lang="en-IE" dirty="0"/>
          </a:p>
        </p:txBody>
      </p:sp>
      <p:sp>
        <p:nvSpPr>
          <p:cNvPr id="3" name="Oval 2"/>
          <p:cNvSpPr/>
          <p:nvPr/>
        </p:nvSpPr>
        <p:spPr>
          <a:xfrm>
            <a:off x="2514600" y="3238500"/>
            <a:ext cx="1676400" cy="6858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75403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Collision History</a:t>
            </a:r>
          </a:p>
        </p:txBody>
      </p:sp>
      <p:sp>
        <p:nvSpPr>
          <p:cNvPr id="3" name="Content Placeholder 2"/>
          <p:cNvSpPr>
            <a:spLocks noGrp="1"/>
          </p:cNvSpPr>
          <p:nvPr>
            <p:ph idx="1"/>
          </p:nvPr>
        </p:nvSpPr>
        <p:spPr/>
        <p:txBody>
          <a:bodyPr/>
          <a:lstStyle/>
          <a:p>
            <a:endParaRPr lang="en-GB" dirty="0"/>
          </a:p>
          <a:p>
            <a:endParaRPr lang="en-GB" dirty="0"/>
          </a:p>
          <a:p>
            <a:endParaRPr lang="en-GB" dirty="0"/>
          </a:p>
          <a:p>
            <a:endParaRPr lang="en-GB" dirty="0"/>
          </a:p>
          <a:p>
            <a:pPr marL="0" indent="0">
              <a:buNone/>
            </a:pPr>
            <a:endParaRPr lang="en-GB" dirty="0"/>
          </a:p>
          <a:p>
            <a:pPr marL="0" indent="0">
              <a:buNone/>
            </a:pPr>
            <a:endParaRPr lang="en-GB" dirty="0"/>
          </a:p>
          <a:p>
            <a:endParaRPr lang="en-GB" dirty="0"/>
          </a:p>
          <a:p>
            <a:r>
              <a:rPr lang="en-GB" dirty="0"/>
              <a:t>Analysis of collision specifics indicated that a pattern of 2 vehicle angular (T bone) type collisions are occurring at this location as a result of driver failure to recognise the junction layout. </a:t>
            </a:r>
          </a:p>
          <a:p>
            <a:r>
              <a:rPr lang="en-GB" dirty="0"/>
              <a:t>Collision history shows a pattern of R361 traffic entering the junction with the N5 and being struck by N5 traffic -   </a:t>
            </a:r>
          </a:p>
          <a:p>
            <a:pPr lvl="0">
              <a:buFont typeface="Wingdings" panose="05000000000000000000" pitchFamily="2" charset="2"/>
              <a:buChar char="Ø"/>
            </a:pPr>
            <a:r>
              <a:rPr lang="en-GB" dirty="0"/>
              <a:t>R361 NB vehicle is aware of the approaching junction, stops and looks in either direction but fails to see approaching traffic as a result of blocked sightlines, inadequate effort, etc.</a:t>
            </a:r>
            <a:endParaRPr lang="en-IE" dirty="0"/>
          </a:p>
          <a:p>
            <a:pPr lvl="0">
              <a:buFont typeface="Wingdings" panose="05000000000000000000" pitchFamily="2" charset="2"/>
              <a:buChar char="Ø"/>
            </a:pPr>
            <a:r>
              <a:rPr lang="en-GB" dirty="0"/>
              <a:t>R361 SB vehicle is not aware of the approaching junction and drives into the junction without stopping and without looking left or right.</a:t>
            </a:r>
            <a:endParaRPr lang="en-IE" dirty="0"/>
          </a:p>
          <a:p>
            <a:endParaRPr lang="en-IE" dirty="0"/>
          </a:p>
        </p:txBody>
      </p:sp>
      <p:sp>
        <p:nvSpPr>
          <p:cNvPr id="4" name="Slide Number Placeholder 3"/>
          <p:cNvSpPr>
            <a:spLocks noGrp="1"/>
          </p:cNvSpPr>
          <p:nvPr>
            <p:ph type="sldNum" sz="quarter" idx="12"/>
          </p:nvPr>
        </p:nvSpPr>
        <p:spPr/>
        <p:txBody>
          <a:bodyPr/>
          <a:lstStyle/>
          <a:p>
            <a:fld id="{FE743CA8-965D-46F9-9686-5E5EB043CFDD}" type="slidenum">
              <a:rPr lang="en-IE" smtClean="0"/>
              <a:pPr/>
              <a:t>5</a:t>
            </a:fld>
            <a:endParaRPr lang="en-IE" dirty="0"/>
          </a:p>
        </p:txBody>
      </p:sp>
      <p:pic>
        <p:nvPicPr>
          <p:cNvPr id="5" name="Picture 4" descr="R:\Road Design Shared\Funding Submissions Allocations &amp; Returns\Safety Schemes (NR &amp; RLR)\2015\HD 15 Sites\Photos\PC280041.JPG"/>
          <p:cNvPicPr/>
          <p:nvPr/>
        </p:nvPicPr>
        <p:blipFill rotWithShape="1">
          <a:blip r:embed="rId2" cstate="print"/>
          <a:srcRect b="25106"/>
          <a:stretch/>
        </p:blipFill>
        <p:spPr bwMode="auto">
          <a:xfrm>
            <a:off x="838200" y="1896730"/>
            <a:ext cx="6019800" cy="3399170"/>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a:blip r:embed="rId3"/>
          <a:stretch>
            <a:fillRect/>
          </a:stretch>
        </p:blipFill>
        <p:spPr>
          <a:xfrm>
            <a:off x="11582400" y="1921668"/>
            <a:ext cx="6019800" cy="3398400"/>
          </a:xfrm>
          <a:prstGeom prst="rect">
            <a:avLst/>
          </a:prstGeom>
        </p:spPr>
      </p:pic>
    </p:spTree>
    <p:extLst>
      <p:ext uri="{BB962C8B-B14F-4D97-AF65-F5344CB8AC3E}">
        <p14:creationId xmlns:p14="http://schemas.microsoft.com/office/powerpoint/2010/main" val="110139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2016 Safety Improvement Scheme</a:t>
            </a:r>
          </a:p>
        </p:txBody>
      </p:sp>
      <p:pic>
        <p:nvPicPr>
          <p:cNvPr id="5" name="Content Placeholder 4"/>
          <p:cNvPicPr>
            <a:picLocks noGrp="1" noChangeAspect="1"/>
          </p:cNvPicPr>
          <p:nvPr>
            <p:ph idx="1"/>
          </p:nvPr>
        </p:nvPicPr>
        <p:blipFill>
          <a:blip r:embed="rId2"/>
          <a:stretch>
            <a:fillRect/>
          </a:stretch>
        </p:blipFill>
        <p:spPr>
          <a:xfrm>
            <a:off x="762000" y="1714500"/>
            <a:ext cx="8888065" cy="6401693"/>
          </a:xfrm>
          <a:prstGeom prst="rect">
            <a:avLst/>
          </a:prstGeom>
        </p:spPr>
      </p:pic>
      <p:sp>
        <p:nvSpPr>
          <p:cNvPr id="4" name="Slide Number Placeholder 3"/>
          <p:cNvSpPr>
            <a:spLocks noGrp="1"/>
          </p:cNvSpPr>
          <p:nvPr>
            <p:ph type="sldNum" sz="quarter" idx="12"/>
          </p:nvPr>
        </p:nvSpPr>
        <p:spPr/>
        <p:txBody>
          <a:bodyPr/>
          <a:lstStyle/>
          <a:p>
            <a:fld id="{FE743CA8-965D-46F9-9686-5E5EB043CFDD}" type="slidenum">
              <a:rPr lang="en-IE" smtClean="0"/>
              <a:pPr/>
              <a:t>6</a:t>
            </a:fld>
            <a:endParaRPr lang="en-IE" dirty="0"/>
          </a:p>
        </p:txBody>
      </p:sp>
      <p:sp>
        <p:nvSpPr>
          <p:cNvPr id="6" name="TextBox 5"/>
          <p:cNvSpPr txBox="1"/>
          <p:nvPr/>
        </p:nvSpPr>
        <p:spPr>
          <a:xfrm>
            <a:off x="10896600" y="2299245"/>
            <a:ext cx="5943600" cy="923330"/>
          </a:xfrm>
          <a:prstGeom prst="rect">
            <a:avLst/>
          </a:prstGeom>
          <a:noFill/>
        </p:spPr>
        <p:txBody>
          <a:bodyPr wrap="square" rtlCol="0">
            <a:spAutoFit/>
          </a:bodyPr>
          <a:lstStyle/>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endParaRPr lang="en-IE" dirty="0"/>
          </a:p>
        </p:txBody>
      </p:sp>
      <p:sp>
        <p:nvSpPr>
          <p:cNvPr id="7" name="TextBox 6"/>
          <p:cNvSpPr txBox="1"/>
          <p:nvPr/>
        </p:nvSpPr>
        <p:spPr>
          <a:xfrm>
            <a:off x="11582400" y="2476500"/>
            <a:ext cx="5943600" cy="5663089"/>
          </a:xfrm>
          <a:prstGeom prst="rect">
            <a:avLst/>
          </a:prstGeom>
          <a:noFill/>
        </p:spPr>
        <p:txBody>
          <a:bodyPr wrap="square" rtlCol="0">
            <a:spAutoFit/>
          </a:bodyPr>
          <a:lstStyle/>
          <a:p>
            <a:pPr marL="285750" indent="-285750">
              <a:buFont typeface="Arial" panose="020B0604020202020204" pitchFamily="34" charset="0"/>
              <a:buChar char="•"/>
            </a:pPr>
            <a:r>
              <a:rPr lang="en-IE" sz="2800" dirty="0" err="1">
                <a:solidFill>
                  <a:srgbClr val="002060"/>
                </a:solidFill>
              </a:rPr>
              <a:t>Frenchpark</a:t>
            </a:r>
            <a:r>
              <a:rPr lang="en-IE" sz="2800" dirty="0">
                <a:solidFill>
                  <a:srgbClr val="002060"/>
                </a:solidFill>
              </a:rPr>
              <a:t> Village was identified as a HD15 site in 2014</a:t>
            </a:r>
          </a:p>
          <a:p>
            <a:pPr marL="285750" indent="-285750">
              <a:buFont typeface="Arial" panose="020B0604020202020204" pitchFamily="34" charset="0"/>
              <a:buChar char="•"/>
            </a:pPr>
            <a:r>
              <a:rPr lang="en-IE" sz="2800" dirty="0">
                <a:solidFill>
                  <a:srgbClr val="002060"/>
                </a:solidFill>
              </a:rPr>
              <a:t>The scheme shown here was designed as a junction improvement scheme to reduce parking around the junction and provide less of a clear view through the junction on the regional road</a:t>
            </a:r>
          </a:p>
          <a:p>
            <a:pPr marL="285750" indent="-285750">
              <a:buFont typeface="Arial" panose="020B0604020202020204" pitchFamily="34" charset="0"/>
              <a:buChar char="•"/>
            </a:pPr>
            <a:r>
              <a:rPr lang="en-IE" sz="2800" dirty="0">
                <a:solidFill>
                  <a:srgbClr val="002060"/>
                </a:solidFill>
              </a:rPr>
              <a:t>A Part 8 planning application was prepared however it was withdrawn</a:t>
            </a:r>
          </a:p>
          <a:p>
            <a:endParaRPr lang="en-IE" sz="2800" dirty="0">
              <a:solidFill>
                <a:srgbClr val="002060"/>
              </a:solidFill>
            </a:endParaRP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endParaRPr lang="en-IE" dirty="0"/>
          </a:p>
        </p:txBody>
      </p:sp>
    </p:spTree>
    <p:extLst>
      <p:ext uri="{BB962C8B-B14F-4D97-AF65-F5344CB8AC3E}">
        <p14:creationId xmlns:p14="http://schemas.microsoft.com/office/powerpoint/2010/main" val="271252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2023 Safety Improvement Scheme</a:t>
            </a:r>
          </a:p>
        </p:txBody>
      </p:sp>
      <p:pic>
        <p:nvPicPr>
          <p:cNvPr id="5" name="Content Placeholder 4"/>
          <p:cNvPicPr>
            <a:picLocks noGrp="1" noChangeAspect="1"/>
          </p:cNvPicPr>
          <p:nvPr>
            <p:ph idx="1"/>
          </p:nvPr>
        </p:nvPicPr>
        <p:blipFill>
          <a:blip r:embed="rId2"/>
          <a:stretch>
            <a:fillRect/>
          </a:stretch>
        </p:blipFill>
        <p:spPr>
          <a:xfrm>
            <a:off x="457200" y="1866900"/>
            <a:ext cx="9781888" cy="6324599"/>
          </a:xfrm>
          <a:prstGeom prst="rect">
            <a:avLst/>
          </a:prstGeom>
        </p:spPr>
      </p:pic>
      <p:sp>
        <p:nvSpPr>
          <p:cNvPr id="4" name="Slide Number Placeholder 3"/>
          <p:cNvSpPr>
            <a:spLocks noGrp="1"/>
          </p:cNvSpPr>
          <p:nvPr>
            <p:ph type="sldNum" sz="quarter" idx="12"/>
          </p:nvPr>
        </p:nvSpPr>
        <p:spPr/>
        <p:txBody>
          <a:bodyPr/>
          <a:lstStyle/>
          <a:p>
            <a:fld id="{FE743CA8-965D-46F9-9686-5E5EB043CFDD}" type="slidenum">
              <a:rPr lang="en-IE" smtClean="0"/>
              <a:pPr/>
              <a:t>7</a:t>
            </a:fld>
            <a:endParaRPr lang="en-IE" dirty="0"/>
          </a:p>
        </p:txBody>
      </p:sp>
      <p:sp>
        <p:nvSpPr>
          <p:cNvPr id="6" name="TextBox 5"/>
          <p:cNvSpPr txBox="1"/>
          <p:nvPr/>
        </p:nvSpPr>
        <p:spPr>
          <a:xfrm>
            <a:off x="11049000" y="2197654"/>
            <a:ext cx="5943600" cy="5663089"/>
          </a:xfrm>
          <a:prstGeom prst="rect">
            <a:avLst/>
          </a:prstGeom>
          <a:noFill/>
        </p:spPr>
        <p:txBody>
          <a:bodyPr wrap="square" rtlCol="0">
            <a:spAutoFit/>
          </a:bodyPr>
          <a:lstStyle/>
          <a:p>
            <a:r>
              <a:rPr lang="en-IE" sz="2800" dirty="0">
                <a:solidFill>
                  <a:srgbClr val="002060"/>
                </a:solidFill>
              </a:rPr>
              <a:t>Options Selection:</a:t>
            </a:r>
          </a:p>
          <a:p>
            <a:pPr marL="285750" indent="-285750">
              <a:buFont typeface="Arial" panose="020B0604020202020204" pitchFamily="34" charset="0"/>
              <a:buChar char="•"/>
            </a:pPr>
            <a:endParaRPr lang="en-IE" sz="2800" dirty="0">
              <a:solidFill>
                <a:srgbClr val="002060"/>
              </a:solidFill>
            </a:endParaRPr>
          </a:p>
          <a:p>
            <a:pPr marL="514350" indent="-514350">
              <a:buFont typeface="+mj-lt"/>
              <a:buAutoNum type="arabicPeriod"/>
            </a:pPr>
            <a:r>
              <a:rPr lang="en-IE" sz="2800" dirty="0">
                <a:solidFill>
                  <a:srgbClr val="002060"/>
                </a:solidFill>
              </a:rPr>
              <a:t>Do nothing – No benefits</a:t>
            </a:r>
          </a:p>
          <a:p>
            <a:pPr marL="514350" indent="-514350">
              <a:buFont typeface="+mj-lt"/>
              <a:buAutoNum type="arabicPeriod"/>
            </a:pPr>
            <a:r>
              <a:rPr lang="en-IE" sz="2800" dirty="0">
                <a:solidFill>
                  <a:srgbClr val="002060"/>
                </a:solidFill>
              </a:rPr>
              <a:t>Submit the 2016 scheme for Part 8 planning – (some safety benefits although unlikely to receive support due to loss of parking)</a:t>
            </a:r>
          </a:p>
          <a:p>
            <a:pPr marL="514350" indent="-514350">
              <a:buFont typeface="+mj-lt"/>
              <a:buAutoNum type="arabicPeriod"/>
            </a:pPr>
            <a:r>
              <a:rPr lang="en-IE" sz="2800" dirty="0">
                <a:solidFill>
                  <a:srgbClr val="002060"/>
                </a:solidFill>
              </a:rPr>
              <a:t>Provide a signalised junction between the N5 and R361 to include pedestrian crossings on each arm</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endParaRPr lang="en-IE" dirty="0"/>
          </a:p>
        </p:txBody>
      </p:sp>
    </p:spTree>
    <p:extLst>
      <p:ext uri="{BB962C8B-B14F-4D97-AF65-F5344CB8AC3E}">
        <p14:creationId xmlns:p14="http://schemas.microsoft.com/office/powerpoint/2010/main" val="320853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2023 Safety Improvement Scheme</a:t>
            </a:r>
          </a:p>
        </p:txBody>
      </p:sp>
      <p:pic>
        <p:nvPicPr>
          <p:cNvPr id="5" name="Content Placeholder 4"/>
          <p:cNvPicPr>
            <a:picLocks noGrp="1" noChangeAspect="1"/>
          </p:cNvPicPr>
          <p:nvPr>
            <p:ph idx="1"/>
          </p:nvPr>
        </p:nvPicPr>
        <p:blipFill>
          <a:blip r:embed="rId2"/>
          <a:stretch>
            <a:fillRect/>
          </a:stretch>
        </p:blipFill>
        <p:spPr>
          <a:xfrm>
            <a:off x="457200" y="1866900"/>
            <a:ext cx="8071186" cy="5144272"/>
          </a:xfrm>
          <a:prstGeom prst="rect">
            <a:avLst/>
          </a:prstGeom>
        </p:spPr>
      </p:pic>
      <p:sp>
        <p:nvSpPr>
          <p:cNvPr id="4" name="Slide Number Placeholder 3"/>
          <p:cNvSpPr>
            <a:spLocks noGrp="1"/>
          </p:cNvSpPr>
          <p:nvPr>
            <p:ph type="sldNum" sz="quarter" idx="12"/>
          </p:nvPr>
        </p:nvSpPr>
        <p:spPr/>
        <p:txBody>
          <a:bodyPr/>
          <a:lstStyle/>
          <a:p>
            <a:fld id="{FE743CA8-965D-46F9-9686-5E5EB043CFDD}" type="slidenum">
              <a:rPr lang="en-IE" smtClean="0"/>
              <a:pPr/>
              <a:t>8</a:t>
            </a:fld>
            <a:endParaRPr lang="en-IE" dirty="0"/>
          </a:p>
        </p:txBody>
      </p:sp>
      <p:pic>
        <p:nvPicPr>
          <p:cNvPr id="6" name="Picture 5"/>
          <p:cNvPicPr>
            <a:picLocks noChangeAspect="1"/>
          </p:cNvPicPr>
          <p:nvPr/>
        </p:nvPicPr>
        <p:blipFill>
          <a:blip r:embed="rId3"/>
          <a:stretch>
            <a:fillRect/>
          </a:stretch>
        </p:blipFill>
        <p:spPr>
          <a:xfrm>
            <a:off x="8528386" y="1914586"/>
            <a:ext cx="8259328" cy="5096586"/>
          </a:xfrm>
          <a:prstGeom prst="rect">
            <a:avLst/>
          </a:prstGeom>
        </p:spPr>
      </p:pic>
      <p:sp>
        <p:nvSpPr>
          <p:cNvPr id="7" name="TextBox 6"/>
          <p:cNvSpPr txBox="1"/>
          <p:nvPr/>
        </p:nvSpPr>
        <p:spPr>
          <a:xfrm>
            <a:off x="1157514" y="7026458"/>
            <a:ext cx="5943600" cy="3508653"/>
          </a:xfrm>
          <a:prstGeom prst="rect">
            <a:avLst/>
          </a:prstGeom>
          <a:noFill/>
        </p:spPr>
        <p:txBody>
          <a:bodyPr wrap="square" rtlCol="0">
            <a:spAutoFit/>
          </a:bodyPr>
          <a:lstStyle/>
          <a:p>
            <a:endParaRPr lang="en-IE" sz="2800" dirty="0">
              <a:solidFill>
                <a:srgbClr val="002060"/>
              </a:solidFill>
            </a:endParaRPr>
          </a:p>
          <a:p>
            <a:r>
              <a:rPr lang="en-IE" sz="2800" dirty="0">
                <a:solidFill>
                  <a:srgbClr val="002060"/>
                </a:solidFill>
              </a:rPr>
              <a:t>Signal controlled junction on N5 with safe crossing facilities. Traffic lights set to “Rest on Red” to inhibit speeding traffic through the village.</a:t>
            </a:r>
          </a:p>
          <a:p>
            <a:endParaRPr lang="en-IE" sz="2800" dirty="0">
              <a:solidFill>
                <a:srgbClr val="002060"/>
              </a:solidFill>
            </a:endParaRP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endParaRPr lang="en-IE" dirty="0"/>
          </a:p>
        </p:txBody>
      </p:sp>
      <p:sp>
        <p:nvSpPr>
          <p:cNvPr id="8" name="TextBox 7"/>
          <p:cNvSpPr txBox="1"/>
          <p:nvPr/>
        </p:nvSpPr>
        <p:spPr>
          <a:xfrm>
            <a:off x="9448800" y="7011172"/>
            <a:ext cx="7150772" cy="3508653"/>
          </a:xfrm>
          <a:prstGeom prst="rect">
            <a:avLst/>
          </a:prstGeom>
          <a:noFill/>
        </p:spPr>
        <p:txBody>
          <a:bodyPr wrap="square" rtlCol="0">
            <a:spAutoFit/>
          </a:bodyPr>
          <a:lstStyle/>
          <a:p>
            <a:endParaRPr lang="en-IE" sz="2800" dirty="0">
              <a:solidFill>
                <a:srgbClr val="002060"/>
              </a:solidFill>
            </a:endParaRPr>
          </a:p>
          <a:p>
            <a:r>
              <a:rPr lang="en-IE" sz="2800" dirty="0">
                <a:solidFill>
                  <a:srgbClr val="002060"/>
                </a:solidFill>
              </a:rPr>
              <a:t>Junction tightening and street narrowing on the R361 approach to the village. This junction included as part of the scheme to facilitate eastern bound articulated vehicles.</a:t>
            </a:r>
          </a:p>
          <a:p>
            <a:endParaRPr lang="en-IE" sz="2800" dirty="0">
              <a:solidFill>
                <a:srgbClr val="002060"/>
              </a:solidFill>
            </a:endParaRP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endParaRPr lang="en-IE" dirty="0"/>
          </a:p>
        </p:txBody>
      </p:sp>
    </p:spTree>
    <p:extLst>
      <p:ext uri="{BB962C8B-B14F-4D97-AF65-F5344CB8AC3E}">
        <p14:creationId xmlns:p14="http://schemas.microsoft.com/office/powerpoint/2010/main" val="2175751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Departures</a:t>
            </a:r>
          </a:p>
        </p:txBody>
      </p:sp>
      <p:pic>
        <p:nvPicPr>
          <p:cNvPr id="5" name="Content Placeholder 4"/>
          <p:cNvPicPr>
            <a:picLocks noGrp="1" noChangeAspect="1"/>
          </p:cNvPicPr>
          <p:nvPr>
            <p:ph idx="1"/>
          </p:nvPr>
        </p:nvPicPr>
        <p:blipFill>
          <a:blip r:embed="rId2"/>
          <a:stretch>
            <a:fillRect/>
          </a:stretch>
        </p:blipFill>
        <p:spPr>
          <a:xfrm>
            <a:off x="457200" y="1485901"/>
            <a:ext cx="10297962" cy="5982535"/>
          </a:xfrm>
          <a:prstGeom prst="rect">
            <a:avLst/>
          </a:prstGeom>
        </p:spPr>
      </p:pic>
      <p:sp>
        <p:nvSpPr>
          <p:cNvPr id="4" name="Slide Number Placeholder 3"/>
          <p:cNvSpPr>
            <a:spLocks noGrp="1"/>
          </p:cNvSpPr>
          <p:nvPr>
            <p:ph type="sldNum" sz="quarter" idx="12"/>
          </p:nvPr>
        </p:nvSpPr>
        <p:spPr/>
        <p:txBody>
          <a:bodyPr/>
          <a:lstStyle/>
          <a:p>
            <a:fld id="{FE743CA8-965D-46F9-9686-5E5EB043CFDD}" type="slidenum">
              <a:rPr lang="en-IE" smtClean="0"/>
              <a:pPr/>
              <a:t>9</a:t>
            </a:fld>
            <a:endParaRPr lang="en-IE" dirty="0"/>
          </a:p>
        </p:txBody>
      </p:sp>
      <p:sp>
        <p:nvSpPr>
          <p:cNvPr id="6" name="TextBox 5"/>
          <p:cNvSpPr txBox="1"/>
          <p:nvPr/>
        </p:nvSpPr>
        <p:spPr>
          <a:xfrm>
            <a:off x="11353800" y="1485901"/>
            <a:ext cx="5943600" cy="9510296"/>
          </a:xfrm>
          <a:prstGeom prst="rect">
            <a:avLst/>
          </a:prstGeom>
          <a:noFill/>
        </p:spPr>
        <p:txBody>
          <a:bodyPr wrap="square" rtlCol="0">
            <a:spAutoFit/>
          </a:bodyPr>
          <a:lstStyle/>
          <a:p>
            <a:r>
              <a:rPr lang="en-IE" sz="2800" dirty="0">
                <a:solidFill>
                  <a:schemeClr val="accent1">
                    <a:lumMod val="50000"/>
                  </a:schemeClr>
                </a:solidFill>
              </a:rPr>
              <a:t>Departure Type – Intervisibility</a:t>
            </a:r>
          </a:p>
          <a:p>
            <a:r>
              <a:rPr lang="en-IE" sz="2800" dirty="0">
                <a:solidFill>
                  <a:schemeClr val="accent1">
                    <a:lumMod val="50000"/>
                  </a:schemeClr>
                </a:solidFill>
              </a:rPr>
              <a:t>Standard Required – Full Intervisibility</a:t>
            </a:r>
          </a:p>
          <a:p>
            <a:r>
              <a:rPr lang="en-IE" sz="2800" dirty="0">
                <a:solidFill>
                  <a:schemeClr val="accent1">
                    <a:lumMod val="50000"/>
                  </a:schemeClr>
                </a:solidFill>
              </a:rPr>
              <a:t>TII Publication Standard – (at the time)</a:t>
            </a:r>
          </a:p>
          <a:p>
            <a:r>
              <a:rPr lang="en-IE" sz="2800" dirty="0">
                <a:solidFill>
                  <a:schemeClr val="accent1">
                    <a:lumMod val="50000"/>
                  </a:schemeClr>
                </a:solidFill>
              </a:rPr>
              <a:t>DN-GEO-03044</a:t>
            </a:r>
            <a:r>
              <a:rPr lang="en-IE" dirty="0">
                <a:solidFill>
                  <a:schemeClr val="accent1">
                    <a:lumMod val="50000"/>
                  </a:schemeClr>
                </a:solidFill>
              </a:rPr>
              <a:t> </a:t>
            </a:r>
          </a:p>
          <a:p>
            <a:endParaRPr lang="en-IE" dirty="0">
              <a:solidFill>
                <a:schemeClr val="accent1">
                  <a:lumMod val="50000"/>
                </a:schemeClr>
              </a:solidFill>
            </a:endParaRPr>
          </a:p>
          <a:p>
            <a:r>
              <a:rPr lang="en-IE" sz="2000" dirty="0"/>
              <a:t>Paragraph 2.16 – At new signalised junctions major obstructions to intervisibility within the junction intervisibility zone, such as that caused by buildings should be avoided. Under these conditions each obstruction to visibility shall be considered as a </a:t>
            </a:r>
            <a:r>
              <a:rPr lang="en-IE" sz="2000" b="1" dirty="0"/>
              <a:t>Departure from Standard </a:t>
            </a:r>
            <a:r>
              <a:rPr lang="en-IE" sz="2000" dirty="0"/>
              <a:t>and measures shall be taken to mitigate the effects on intervisibility</a:t>
            </a:r>
          </a:p>
          <a:p>
            <a:r>
              <a:rPr lang="en-IE" dirty="0">
                <a:solidFill>
                  <a:schemeClr val="accent1">
                    <a:lumMod val="50000"/>
                  </a:schemeClr>
                </a:solidFill>
              </a:rPr>
              <a:t> </a:t>
            </a:r>
          </a:p>
          <a:p>
            <a:r>
              <a:rPr lang="en-IE" sz="2800" dirty="0">
                <a:solidFill>
                  <a:schemeClr val="accent1">
                    <a:lumMod val="50000"/>
                  </a:schemeClr>
                </a:solidFill>
              </a:rPr>
              <a:t>Constraint – To provide full intervisibility as per the standard </a:t>
            </a:r>
          </a:p>
          <a:p>
            <a:endParaRPr lang="en-IE" sz="2800" dirty="0">
              <a:solidFill>
                <a:schemeClr val="accent1">
                  <a:lumMod val="50000"/>
                </a:schemeClr>
              </a:solidFill>
            </a:endParaRPr>
          </a:p>
          <a:p>
            <a:r>
              <a:rPr lang="en-IE" sz="2800" dirty="0">
                <a:solidFill>
                  <a:schemeClr val="accent1">
                    <a:lumMod val="50000"/>
                  </a:schemeClr>
                </a:solidFill>
              </a:rPr>
              <a:t>Design Decision – Where an alternative option is available for HGVs intervisibility of pedestrians at crossing points takes priority</a:t>
            </a:r>
          </a:p>
          <a:p>
            <a:r>
              <a:rPr lang="en-IE" dirty="0"/>
              <a:t>	</a:t>
            </a:r>
          </a:p>
          <a:p>
            <a:endParaRPr lang="en-IE" sz="2800" dirty="0">
              <a:solidFill>
                <a:srgbClr val="002060"/>
              </a:solidFill>
            </a:endParaRPr>
          </a:p>
          <a:p>
            <a:pPr marL="285750" indent="-285750">
              <a:buFont typeface="Arial" panose="020B0604020202020204" pitchFamily="34" charset="0"/>
              <a:buChar char="•"/>
            </a:pPr>
            <a:endParaRPr lang="en-IE" sz="2800" dirty="0">
              <a:solidFill>
                <a:srgbClr val="002060"/>
              </a:solidFill>
            </a:endParaRPr>
          </a:p>
          <a:p>
            <a:endParaRPr lang="en-IE" dirty="0"/>
          </a:p>
          <a:p>
            <a:pPr marL="285750" indent="-285750">
              <a:buFont typeface="Arial" panose="020B0604020202020204" pitchFamily="34" charset="0"/>
              <a:buChar char="•"/>
            </a:pPr>
            <a:endParaRPr lang="en-IE" dirty="0"/>
          </a:p>
          <a:p>
            <a:endParaRPr lang="en-IE" dirty="0"/>
          </a:p>
        </p:txBody>
      </p:sp>
    </p:spTree>
    <p:extLst>
      <p:ext uri="{BB962C8B-B14F-4D97-AF65-F5344CB8AC3E}">
        <p14:creationId xmlns:p14="http://schemas.microsoft.com/office/powerpoint/2010/main" val="13698535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ff01dc-b329-4b52-9071-af215a9b00e8">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78613188-092e-4f13-b076-cc3389d822f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B4C817FC8600429D3882ED440C586C" ma:contentTypeVersion="16" ma:contentTypeDescription="Create a new document." ma:contentTypeScope="" ma:versionID="4861d2253e68f8ac1c8a21c9cc50efa4">
  <xsd:schema xmlns:xsd="http://www.w3.org/2001/XMLSchema" xmlns:xs="http://www.w3.org/2001/XMLSchema" xmlns:p="http://schemas.microsoft.com/office/2006/metadata/properties" xmlns:ns1="http://schemas.microsoft.com/sharepoint/v3" xmlns:ns2="5dff01dc-b329-4b52-9071-af215a9b00e8" xmlns:ns3="78613188-092e-4f13-b076-cc3389d822fc" targetNamespace="http://schemas.microsoft.com/office/2006/metadata/properties" ma:root="true" ma:fieldsID="73d1dde1f085757ee9257bef3409365d" ns1:_="" ns2:_="" ns3:_="">
    <xsd:import namespace="http://schemas.microsoft.com/sharepoint/v3"/>
    <xsd:import namespace="5dff01dc-b329-4b52-9071-af215a9b00e8"/>
    <xsd:import namespace="78613188-092e-4f13-b076-cc3389d822f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ff01dc-b329-4b52-9071-af215a9b00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26c0721-c55e-410d-b065-058c283aa08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613188-092e-4f13-b076-cc3389d822f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c3bf7c-10ee-48fc-b573-489116a3e835}" ma:internalName="TaxCatchAll" ma:showField="CatchAllData" ma:web="9c7d4cf8-60cc-4617-bdc7-03e135cb97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A1DDE6-BF94-4C2C-909A-419E75032566}">
  <ds:schemaRefs>
    <ds:schemaRef ds:uri="http://purl.org/dc/terms/"/>
    <ds:schemaRef ds:uri="http://schemas.microsoft.com/office/infopath/2007/PartnerControls"/>
    <ds:schemaRef ds:uri="http://www.w3.org/XML/1998/namespace"/>
    <ds:schemaRef ds:uri="http://purl.org/dc/elements/1.1/"/>
    <ds:schemaRef ds:uri="http://purl.org/dc/dcmitype/"/>
    <ds:schemaRef ds:uri="http://schemas.openxmlformats.org/package/2006/metadata/core-properties"/>
    <ds:schemaRef ds:uri="http://schemas.microsoft.com/office/2006/documentManagement/types"/>
    <ds:schemaRef ds:uri="78613188-092e-4f13-b076-cc3389d822fc"/>
    <ds:schemaRef ds:uri="5dff01dc-b329-4b52-9071-af215a9b00e8"/>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843902CD-AC3F-49B8-AC0F-3B633D9E9AF6}">
  <ds:schemaRefs>
    <ds:schemaRef ds:uri="http://schemas.microsoft.com/sharepoint/v3/contenttype/forms"/>
  </ds:schemaRefs>
</ds:datastoreItem>
</file>

<file path=customXml/itemProps3.xml><?xml version="1.0" encoding="utf-8"?>
<ds:datastoreItem xmlns:ds="http://schemas.openxmlformats.org/officeDocument/2006/customXml" ds:itemID="{5B95D212-A0F8-400D-AA79-53A4DB79C3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dff01dc-b329-4b52-9071-af215a9b00e8"/>
    <ds:schemaRef ds:uri="78613188-092e-4f13-b076-cc3389d822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776</TotalTime>
  <Words>746</Words>
  <Application>Microsoft Office PowerPoint</Application>
  <PresentationFormat>Custom</PresentationFormat>
  <Paragraphs>104</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Wingdings</vt:lpstr>
      <vt:lpstr>Calibri Light</vt:lpstr>
      <vt:lpstr>Arial</vt:lpstr>
      <vt:lpstr>Calibri</vt:lpstr>
      <vt:lpstr>Custom Design</vt:lpstr>
      <vt:lpstr>TII Road Safety Seminar   N5 Frenchpark HD15 RSIS</vt:lpstr>
      <vt:lpstr>Introduction</vt:lpstr>
      <vt:lpstr>TII Collision History</vt:lpstr>
      <vt:lpstr>Legacy Safety Issues in Frenchpark</vt:lpstr>
      <vt:lpstr>Collision History</vt:lpstr>
      <vt:lpstr>2016 Safety Improvement Scheme</vt:lpstr>
      <vt:lpstr>2023 Safety Improvement Scheme</vt:lpstr>
      <vt:lpstr>2023 Safety Improvement Scheme</vt:lpstr>
      <vt:lpstr>Departures</vt:lpstr>
      <vt:lpstr>Completed Scheme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TII HR Implementation</dc:title>
  <dc:creator>Claire Scott</dc:creator>
  <cp:lastModifiedBy>Maurice Leahy</cp:lastModifiedBy>
  <cp:revision>71</cp:revision>
  <dcterms:created xsi:type="dcterms:W3CDTF">2006-08-16T00:00:00Z</dcterms:created>
  <dcterms:modified xsi:type="dcterms:W3CDTF">2025-05-02T10:10:31Z</dcterms:modified>
  <dc:identifier>DAE3TExg_nU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2fa3fd3-029b-403d-91b4-1dc930cb0e60_Enabled">
    <vt:lpwstr>true</vt:lpwstr>
  </property>
  <property fmtid="{D5CDD505-2E9C-101B-9397-08002B2CF9AE}" pid="3" name="MSIP_Label_82fa3fd3-029b-403d-91b4-1dc930cb0e60_SetDate">
    <vt:lpwstr>2022-02-03T17:31:29Z</vt:lpwstr>
  </property>
  <property fmtid="{D5CDD505-2E9C-101B-9397-08002B2CF9AE}" pid="4" name="MSIP_Label_82fa3fd3-029b-403d-91b4-1dc930cb0e60_Method">
    <vt:lpwstr>Standard</vt:lpwstr>
  </property>
  <property fmtid="{D5CDD505-2E9C-101B-9397-08002B2CF9AE}" pid="5" name="MSIP_Label_82fa3fd3-029b-403d-91b4-1dc930cb0e60_Name">
    <vt:lpwstr>82fa3fd3-029b-403d-91b4-1dc930cb0e60</vt:lpwstr>
  </property>
  <property fmtid="{D5CDD505-2E9C-101B-9397-08002B2CF9AE}" pid="6" name="MSIP_Label_82fa3fd3-029b-403d-91b4-1dc930cb0e60_SiteId">
    <vt:lpwstr>4ae48b41-0137-4599-8661-fc641fe77bea</vt:lpwstr>
  </property>
  <property fmtid="{D5CDD505-2E9C-101B-9397-08002B2CF9AE}" pid="7" name="MSIP_Label_82fa3fd3-029b-403d-91b4-1dc930cb0e60_ActionId">
    <vt:lpwstr>1d087122-00c1-443a-916c-1b8aa1b0c19a</vt:lpwstr>
  </property>
  <property fmtid="{D5CDD505-2E9C-101B-9397-08002B2CF9AE}" pid="8" name="MSIP_Label_82fa3fd3-029b-403d-91b4-1dc930cb0e60_ContentBits">
    <vt:lpwstr>0</vt:lpwstr>
  </property>
  <property fmtid="{D5CDD505-2E9C-101B-9397-08002B2CF9AE}" pid="9" name="ContentTypeId">
    <vt:lpwstr>0x01010091B4C817FC8600429D3882ED440C586C</vt:lpwstr>
  </property>
  <property fmtid="{D5CDD505-2E9C-101B-9397-08002B2CF9AE}" pid="10" name="MediaServiceImageTags">
    <vt:lpwstr/>
  </property>
</Properties>
</file>