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87" r:id="rId3"/>
    <p:sldId id="301" r:id="rId4"/>
    <p:sldId id="274" r:id="rId5"/>
    <p:sldId id="277" r:id="rId6"/>
    <p:sldId id="302" r:id="rId7"/>
    <p:sldId id="304" r:id="rId8"/>
    <p:sldId id="303" r:id="rId9"/>
    <p:sldId id="312" r:id="rId10"/>
    <p:sldId id="278" r:id="rId11"/>
    <p:sldId id="281" r:id="rId12"/>
    <p:sldId id="305" r:id="rId13"/>
    <p:sldId id="314" r:id="rId14"/>
    <p:sldId id="322" r:id="rId15"/>
    <p:sldId id="306" r:id="rId16"/>
    <p:sldId id="318" r:id="rId17"/>
    <p:sldId id="310" r:id="rId18"/>
    <p:sldId id="313" r:id="rId19"/>
    <p:sldId id="289" r:id="rId20"/>
    <p:sldId id="326" r:id="rId21"/>
    <p:sldId id="32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F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103" autoAdjust="0"/>
    <p:restoredTop sz="95514" autoAdjust="0"/>
  </p:normalViewPr>
  <p:slideViewPr>
    <p:cSldViewPr>
      <p:cViewPr varScale="1">
        <p:scale>
          <a:sx n="81" d="100"/>
          <a:sy n="81" d="100"/>
        </p:scale>
        <p:origin x="-1440" y="-90"/>
      </p:cViewPr>
      <p:guideLst>
        <p:guide orient="horz" pos="2160"/>
        <p:guide pos="2880"/>
      </p:guideLst>
    </p:cSldViewPr>
  </p:slideViewPr>
  <p:outlineViewPr>
    <p:cViewPr>
      <p:scale>
        <a:sx n="33" d="100"/>
        <a:sy n="33" d="100"/>
      </p:scale>
      <p:origin x="0" y="11856"/>
    </p:cViewPr>
  </p:outlin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ack\Google%20Drive\Paper%20to%20SSISI\Trend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ack\Google%20Drive\Paper%20to%20SSISI\severityvs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2"/>
          <c:order val="0"/>
          <c:tx>
            <c:strRef>
              <c:f>Sheet1!$F$2</c:f>
              <c:strCache>
                <c:ptCount val="1"/>
                <c:pt idx="0">
                  <c:v>Injuries Board</c:v>
                </c:pt>
              </c:strCache>
            </c:strRef>
          </c:tx>
          <c:marker>
            <c:symbol val="none"/>
          </c:marker>
          <c:cat>
            <c:numRef>
              <c:f>Sheet1!$B$3:$B$12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Sheet1!$F$3:$F$12</c:f>
              <c:numCache>
                <c:formatCode>General</c:formatCode>
                <c:ptCount val="10"/>
                <c:pt idx="2" formatCode="#,##0">
                  <c:v>13073</c:v>
                </c:pt>
                <c:pt idx="3" formatCode="#,##0">
                  <c:v>13844</c:v>
                </c:pt>
                <c:pt idx="4" formatCode="#,##0">
                  <c:v>15079</c:v>
                </c:pt>
                <c:pt idx="5" formatCode="#,##0">
                  <c:v>15971</c:v>
                </c:pt>
                <c:pt idx="6" formatCode="#,##0">
                  <c:v>16351</c:v>
                </c:pt>
                <c:pt idx="7" formatCode="#,##0">
                  <c:v>17443</c:v>
                </c:pt>
                <c:pt idx="8" formatCode="#,##0">
                  <c:v>18877</c:v>
                </c:pt>
                <c:pt idx="9" formatCode="#,##0">
                  <c:v>18994</c:v>
                </c:pt>
              </c:numCache>
            </c:numRef>
          </c:val>
          <c:smooth val="0"/>
        </c:ser>
        <c:ser>
          <c:idx val="3"/>
          <c:order val="1"/>
          <c:tx>
            <c:strRef>
              <c:f>Sheet1!$D$2</c:f>
              <c:strCache>
                <c:ptCount val="1"/>
                <c:pt idx="0">
                  <c:v>Police</c:v>
                </c:pt>
              </c:strCache>
            </c:strRef>
          </c:tx>
          <c:marker>
            <c:symbol val="none"/>
          </c:marker>
          <c:cat>
            <c:numRef>
              <c:f>Sheet1!$B$3:$B$12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Sheet1!$D$3:$D$12</c:f>
              <c:numCache>
                <c:formatCode>#,##0</c:formatCode>
                <c:ptCount val="10"/>
                <c:pt idx="0">
                  <c:v>9318</c:v>
                </c:pt>
                <c:pt idx="1">
                  <c:v>8575</c:v>
                </c:pt>
                <c:pt idx="2">
                  <c:v>7806</c:v>
                </c:pt>
                <c:pt idx="3">
                  <c:v>9758</c:v>
                </c:pt>
                <c:pt idx="4">
                  <c:v>9742</c:v>
                </c:pt>
                <c:pt idx="5">
                  <c:v>8270</c:v>
                </c:pt>
                <c:pt idx="6">
                  <c:v>7235</c:v>
                </c:pt>
                <c:pt idx="7">
                  <c:v>7942</c:v>
                </c:pt>
                <c:pt idx="8">
                  <c:v>6880</c:v>
                </c:pt>
                <c:pt idx="9">
                  <c:v>8079</c:v>
                </c:pt>
              </c:numCache>
            </c:numRef>
          </c:val>
          <c:smooth val="0"/>
        </c:ser>
        <c:ser>
          <c:idx val="4"/>
          <c:order val="2"/>
          <c:tx>
            <c:strRef>
              <c:f>Sheet1!$E$2</c:f>
              <c:strCache>
                <c:ptCount val="1"/>
                <c:pt idx="0">
                  <c:v>Hospitals</c:v>
                </c:pt>
              </c:strCache>
            </c:strRef>
          </c:tx>
          <c:marker>
            <c:symbol val="none"/>
          </c:marker>
          <c:cat>
            <c:numRef>
              <c:f>Sheet1!$B$3:$B$12</c:f>
              <c:numCache>
                <c:formatCode>General</c:formatCode>
                <c:ptCount val="10"/>
                <c:pt idx="0">
                  <c:v>2005</c:v>
                </c:pt>
                <c:pt idx="1">
                  <c:v>2006</c:v>
                </c:pt>
                <c:pt idx="2">
                  <c:v>2007</c:v>
                </c:pt>
                <c:pt idx="3">
                  <c:v>2008</c:v>
                </c:pt>
                <c:pt idx="4">
                  <c:v>2009</c:v>
                </c:pt>
                <c:pt idx="5">
                  <c:v>2010</c:v>
                </c:pt>
                <c:pt idx="6">
                  <c:v>2011</c:v>
                </c:pt>
                <c:pt idx="7">
                  <c:v>2012</c:v>
                </c:pt>
                <c:pt idx="8">
                  <c:v>2013</c:v>
                </c:pt>
                <c:pt idx="9">
                  <c:v>2014</c:v>
                </c:pt>
              </c:numCache>
            </c:numRef>
          </c:cat>
          <c:val>
            <c:numRef>
              <c:f>Sheet1!$E$3:$E$12</c:f>
              <c:numCache>
                <c:formatCode>#,##0</c:formatCode>
                <c:ptCount val="10"/>
                <c:pt idx="0">
                  <c:v>6843</c:v>
                </c:pt>
                <c:pt idx="1">
                  <c:v>6464</c:v>
                </c:pt>
                <c:pt idx="2">
                  <c:v>6505</c:v>
                </c:pt>
                <c:pt idx="3">
                  <c:v>6028</c:v>
                </c:pt>
                <c:pt idx="4">
                  <c:v>5423</c:v>
                </c:pt>
                <c:pt idx="5">
                  <c:v>5011</c:v>
                </c:pt>
                <c:pt idx="6">
                  <c:v>4548</c:v>
                </c:pt>
                <c:pt idx="7">
                  <c:v>4415</c:v>
                </c:pt>
                <c:pt idx="8">
                  <c:v>4343</c:v>
                </c:pt>
                <c:pt idx="9">
                  <c:v>4456</c:v>
                </c:pt>
              </c:numCache>
            </c:numRef>
          </c:val>
          <c:smooth val="0"/>
        </c:ser>
        <c:dLbls>
          <c:showLegendKey val="0"/>
          <c:showVal val="0"/>
          <c:showCatName val="0"/>
          <c:showSerName val="0"/>
          <c:showPercent val="0"/>
          <c:showBubbleSize val="0"/>
        </c:dLbls>
        <c:marker val="1"/>
        <c:smooth val="0"/>
        <c:axId val="99860864"/>
        <c:axId val="99862400"/>
      </c:lineChart>
      <c:catAx>
        <c:axId val="99860864"/>
        <c:scaling>
          <c:orientation val="minMax"/>
        </c:scaling>
        <c:delete val="0"/>
        <c:axPos val="b"/>
        <c:numFmt formatCode="General" sourceLinked="1"/>
        <c:majorTickMark val="out"/>
        <c:minorTickMark val="none"/>
        <c:tickLblPos val="nextTo"/>
        <c:spPr>
          <a:ln>
            <a:solidFill>
              <a:schemeClr val="bg1">
                <a:lumMod val="75000"/>
              </a:schemeClr>
            </a:solidFill>
          </a:ln>
        </c:spPr>
        <c:txPr>
          <a:bodyPr/>
          <a:lstStyle/>
          <a:p>
            <a:pPr>
              <a:defRPr sz="1400" b="1"/>
            </a:pPr>
            <a:endParaRPr lang="en-US"/>
          </a:p>
        </c:txPr>
        <c:crossAx val="99862400"/>
        <c:crosses val="autoZero"/>
        <c:auto val="1"/>
        <c:lblAlgn val="ctr"/>
        <c:lblOffset val="100"/>
        <c:noMultiLvlLbl val="0"/>
      </c:catAx>
      <c:valAx>
        <c:axId val="99862400"/>
        <c:scaling>
          <c:orientation val="minMax"/>
        </c:scaling>
        <c:delete val="0"/>
        <c:axPos val="l"/>
        <c:majorGridlines>
          <c:spPr>
            <a:ln>
              <a:solidFill>
                <a:schemeClr val="bg1">
                  <a:lumMod val="75000"/>
                </a:schemeClr>
              </a:solidFill>
            </a:ln>
          </c:spPr>
        </c:majorGridlines>
        <c:numFmt formatCode="General" sourceLinked="1"/>
        <c:majorTickMark val="out"/>
        <c:minorTickMark val="none"/>
        <c:tickLblPos val="nextTo"/>
        <c:spPr>
          <a:ln>
            <a:solidFill>
              <a:schemeClr val="bg1">
                <a:lumMod val="75000"/>
              </a:schemeClr>
            </a:solidFill>
          </a:ln>
        </c:spPr>
        <c:txPr>
          <a:bodyPr/>
          <a:lstStyle/>
          <a:p>
            <a:pPr>
              <a:defRPr sz="1400" b="1"/>
            </a:pPr>
            <a:endParaRPr lang="en-US"/>
          </a:p>
        </c:txPr>
        <c:crossAx val="99860864"/>
        <c:crosses val="autoZero"/>
        <c:crossBetween val="between"/>
      </c:valAx>
    </c:plotArea>
    <c:legend>
      <c:legendPos val="r"/>
      <c:layout/>
      <c:overlay val="0"/>
      <c:txPr>
        <a:bodyPr/>
        <a:lstStyle/>
        <a:p>
          <a:pPr>
            <a:defRPr sz="1400" b="1"/>
          </a:pPr>
          <a:endParaRPr lang="en-US"/>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90520411170181"/>
          <c:y val="8.7210063422270209E-2"/>
          <c:w val="0.8677321029447187"/>
          <c:h val="0.7904375432064854"/>
        </c:manualLayout>
      </c:layout>
      <c:lineChart>
        <c:grouping val="standard"/>
        <c:varyColors val="0"/>
        <c:ser>
          <c:idx val="0"/>
          <c:order val="0"/>
          <c:tx>
            <c:strRef>
              <c:f>Sheet1!$D$4</c:f>
              <c:strCache>
                <c:ptCount val="1"/>
                <c:pt idx="0">
                  <c:v>Police-reported</c:v>
                </c:pt>
              </c:strCache>
            </c:strRef>
          </c:tx>
          <c:spPr>
            <a:ln w="38100"/>
          </c:spPr>
          <c:marker>
            <c:symbol val="none"/>
          </c:marker>
          <c:cat>
            <c:numRef>
              <c:f>Sheet1!$C$6:$C$14</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Sheet1!$E$6:$E$14</c:f>
              <c:numCache>
                <c:formatCode>General</c:formatCode>
                <c:ptCount val="9"/>
                <c:pt idx="0" formatCode="#,##0">
                  <c:v>1021</c:v>
                </c:pt>
                <c:pt idx="1">
                  <c:v>907</c:v>
                </c:pt>
                <c:pt idx="2">
                  <c:v>860</c:v>
                </c:pt>
                <c:pt idx="3">
                  <c:v>835</c:v>
                </c:pt>
                <c:pt idx="4">
                  <c:v>639</c:v>
                </c:pt>
                <c:pt idx="5">
                  <c:v>561</c:v>
                </c:pt>
                <c:pt idx="6">
                  <c:v>472</c:v>
                </c:pt>
                <c:pt idx="7">
                  <c:v>474</c:v>
                </c:pt>
                <c:pt idx="8">
                  <c:v>508</c:v>
                </c:pt>
              </c:numCache>
            </c:numRef>
          </c:val>
          <c:smooth val="0"/>
        </c:ser>
        <c:ser>
          <c:idx val="1"/>
          <c:order val="1"/>
          <c:tx>
            <c:strRef>
              <c:f>Sheet1!$G$4</c:f>
              <c:strCache>
                <c:ptCount val="1"/>
                <c:pt idx="0">
                  <c:v> Hospitals</c:v>
                </c:pt>
              </c:strCache>
            </c:strRef>
          </c:tx>
          <c:spPr>
            <a:ln w="38100"/>
          </c:spPr>
          <c:marker>
            <c:symbol val="none"/>
          </c:marker>
          <c:cat>
            <c:numRef>
              <c:f>Sheet1!$C$6:$C$14</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Sheet1!$H$6:$H$14</c:f>
              <c:numCache>
                <c:formatCode>#,##0</c:formatCode>
                <c:ptCount val="9"/>
                <c:pt idx="0">
                  <c:v>1221</c:v>
                </c:pt>
                <c:pt idx="1">
                  <c:v>1132</c:v>
                </c:pt>
                <c:pt idx="2">
                  <c:v>1155</c:v>
                </c:pt>
                <c:pt idx="3">
                  <c:v>1123</c:v>
                </c:pt>
                <c:pt idx="4">
                  <c:v>1112</c:v>
                </c:pt>
                <c:pt idx="5">
                  <c:v>1011</c:v>
                </c:pt>
                <c:pt idx="6" formatCode="General">
                  <c:v>913</c:v>
                </c:pt>
                <c:pt idx="7" formatCode="General">
                  <c:v>953</c:v>
                </c:pt>
                <c:pt idx="8" formatCode="General">
                  <c:v>921</c:v>
                </c:pt>
              </c:numCache>
            </c:numRef>
          </c:val>
          <c:smooth val="0"/>
        </c:ser>
        <c:dLbls>
          <c:showLegendKey val="0"/>
          <c:showVal val="0"/>
          <c:showCatName val="0"/>
          <c:showSerName val="0"/>
          <c:showPercent val="0"/>
          <c:showBubbleSize val="0"/>
        </c:dLbls>
        <c:marker val="1"/>
        <c:smooth val="0"/>
        <c:axId val="99876224"/>
        <c:axId val="105002112"/>
      </c:lineChart>
      <c:catAx>
        <c:axId val="99876224"/>
        <c:scaling>
          <c:orientation val="minMax"/>
        </c:scaling>
        <c:delete val="0"/>
        <c:axPos val="b"/>
        <c:numFmt formatCode="General" sourceLinked="1"/>
        <c:majorTickMark val="out"/>
        <c:minorTickMark val="none"/>
        <c:tickLblPos val="nextTo"/>
        <c:spPr>
          <a:ln>
            <a:solidFill>
              <a:schemeClr val="bg1">
                <a:lumMod val="75000"/>
              </a:schemeClr>
            </a:solidFill>
          </a:ln>
        </c:spPr>
        <c:txPr>
          <a:bodyPr/>
          <a:lstStyle/>
          <a:p>
            <a:pPr>
              <a:defRPr sz="1400" b="1"/>
            </a:pPr>
            <a:endParaRPr lang="en-US"/>
          </a:p>
        </c:txPr>
        <c:crossAx val="105002112"/>
        <c:crosses val="autoZero"/>
        <c:auto val="1"/>
        <c:lblAlgn val="ctr"/>
        <c:lblOffset val="100"/>
        <c:noMultiLvlLbl val="0"/>
      </c:catAx>
      <c:valAx>
        <c:axId val="105002112"/>
        <c:scaling>
          <c:orientation val="minMax"/>
          <c:max val="1600"/>
        </c:scaling>
        <c:delete val="0"/>
        <c:axPos val="l"/>
        <c:majorGridlines>
          <c:spPr>
            <a:ln>
              <a:solidFill>
                <a:schemeClr val="bg1">
                  <a:lumMod val="85000"/>
                </a:schemeClr>
              </a:solidFill>
            </a:ln>
          </c:spPr>
        </c:majorGridlines>
        <c:numFmt formatCode="#,##0" sourceLinked="1"/>
        <c:majorTickMark val="out"/>
        <c:minorTickMark val="none"/>
        <c:tickLblPos val="nextTo"/>
        <c:spPr>
          <a:ln>
            <a:solidFill>
              <a:schemeClr val="bg1">
                <a:lumMod val="75000"/>
              </a:schemeClr>
            </a:solidFill>
          </a:ln>
        </c:spPr>
        <c:txPr>
          <a:bodyPr/>
          <a:lstStyle/>
          <a:p>
            <a:pPr>
              <a:defRPr sz="1400" b="1"/>
            </a:pPr>
            <a:endParaRPr lang="en-US"/>
          </a:p>
        </c:txPr>
        <c:crossAx val="99876224"/>
        <c:crosses val="autoZero"/>
        <c:crossBetween val="between"/>
      </c:valAx>
    </c:plotArea>
    <c:legend>
      <c:legendPos val="t"/>
      <c:layout>
        <c:manualLayout>
          <c:xMode val="edge"/>
          <c:yMode val="edge"/>
          <c:x val="0.48945161263036591"/>
          <c:y val="0.11941542454935061"/>
          <c:w val="0.4082382830928723"/>
          <c:h val="6.3282286564573131E-2"/>
        </c:manualLayout>
      </c:layout>
      <c:overlay val="0"/>
      <c:txPr>
        <a:bodyPr/>
        <a:lstStyle/>
        <a:p>
          <a:pPr>
            <a:defRPr sz="1400" b="1"/>
          </a:pPr>
          <a:endParaRPr lang="en-US"/>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6F8BBD-D734-4844-B16A-D4A25F91C415}" type="doc">
      <dgm:prSet loTypeId="urn:microsoft.com/office/officeart/2005/8/layout/venn1" loCatId="relationship" qsTypeId="urn:microsoft.com/office/officeart/2005/8/quickstyle/simple1" qsCatId="simple" csTypeId="urn:microsoft.com/office/officeart/2005/8/colors/accent1_2" csCatId="accent1" phldr="1"/>
      <dgm:spPr/>
    </dgm:pt>
    <dgm:pt modelId="{8DD5AF3D-E963-4D57-BC30-A524C84D77FA}">
      <dgm:prSet phldrT="[Text]" custT="1"/>
      <dgm:spPr/>
      <dgm:t>
        <a:bodyPr/>
        <a:lstStyle/>
        <a:p>
          <a:endParaRPr lang="en-GB" sz="1600" dirty="0"/>
        </a:p>
      </dgm:t>
    </dgm:pt>
    <dgm:pt modelId="{F27AA127-6138-4D18-B0B9-A7B685B13915}" type="parTrans" cxnId="{CEFCBDBC-BA8C-423E-9196-8BFF0AF68072}">
      <dgm:prSet/>
      <dgm:spPr/>
      <dgm:t>
        <a:bodyPr/>
        <a:lstStyle/>
        <a:p>
          <a:endParaRPr lang="en-GB"/>
        </a:p>
      </dgm:t>
    </dgm:pt>
    <dgm:pt modelId="{DC8422C7-59B6-4F41-962F-216939872689}" type="sibTrans" cxnId="{CEFCBDBC-BA8C-423E-9196-8BFF0AF68072}">
      <dgm:prSet/>
      <dgm:spPr/>
      <dgm:t>
        <a:bodyPr/>
        <a:lstStyle/>
        <a:p>
          <a:endParaRPr lang="en-GB"/>
        </a:p>
      </dgm:t>
    </dgm:pt>
    <dgm:pt modelId="{838D6C1F-A7F0-468C-A3AE-97B9EDB661D4}">
      <dgm:prSet phldrT="[Text]"/>
      <dgm:spPr/>
      <dgm:t>
        <a:bodyPr/>
        <a:lstStyle/>
        <a:p>
          <a:endParaRPr lang="en-GB" dirty="0"/>
        </a:p>
      </dgm:t>
    </dgm:pt>
    <dgm:pt modelId="{5BAAC7AD-EA74-4A64-B9F7-8D8335F0DD05}" type="parTrans" cxnId="{65ABC68D-1C5A-4F58-8AB3-DC9CBEF6703F}">
      <dgm:prSet/>
      <dgm:spPr/>
      <dgm:t>
        <a:bodyPr/>
        <a:lstStyle/>
        <a:p>
          <a:endParaRPr lang="en-GB"/>
        </a:p>
      </dgm:t>
    </dgm:pt>
    <dgm:pt modelId="{A4615215-DCA8-4262-8791-9DCDBE22CBC8}" type="sibTrans" cxnId="{65ABC68D-1C5A-4F58-8AB3-DC9CBEF6703F}">
      <dgm:prSet/>
      <dgm:spPr/>
      <dgm:t>
        <a:bodyPr/>
        <a:lstStyle/>
        <a:p>
          <a:endParaRPr lang="en-GB"/>
        </a:p>
      </dgm:t>
    </dgm:pt>
    <dgm:pt modelId="{C314BC51-023F-49B8-BCD8-185E1CC88270}">
      <dgm:prSet phldrT="[Text]" custT="1"/>
      <dgm:spPr/>
      <dgm:t>
        <a:bodyPr/>
        <a:lstStyle/>
        <a:p>
          <a:endParaRPr lang="en-GB" sz="1200" dirty="0"/>
        </a:p>
      </dgm:t>
    </dgm:pt>
    <dgm:pt modelId="{EE4FB5DF-2554-46E0-A135-78200358BA75}" type="parTrans" cxnId="{D137CB3A-1FB4-4B42-A08D-FBA7CFE0E2E4}">
      <dgm:prSet/>
      <dgm:spPr/>
      <dgm:t>
        <a:bodyPr/>
        <a:lstStyle/>
        <a:p>
          <a:endParaRPr lang="en-GB"/>
        </a:p>
      </dgm:t>
    </dgm:pt>
    <dgm:pt modelId="{571C77D9-F020-4CF9-A71E-7BF2C367AAD0}" type="sibTrans" cxnId="{D137CB3A-1FB4-4B42-A08D-FBA7CFE0E2E4}">
      <dgm:prSet/>
      <dgm:spPr/>
      <dgm:t>
        <a:bodyPr/>
        <a:lstStyle/>
        <a:p>
          <a:endParaRPr lang="en-GB"/>
        </a:p>
      </dgm:t>
    </dgm:pt>
    <dgm:pt modelId="{64379CC2-78E8-437E-8EF5-F6DAD8AD4F99}" type="pres">
      <dgm:prSet presAssocID="{146F8BBD-D734-4844-B16A-D4A25F91C415}" presName="compositeShape" presStyleCnt="0">
        <dgm:presLayoutVars>
          <dgm:chMax val="7"/>
          <dgm:dir/>
          <dgm:resizeHandles val="exact"/>
        </dgm:presLayoutVars>
      </dgm:prSet>
      <dgm:spPr/>
    </dgm:pt>
    <dgm:pt modelId="{B592774F-AD71-4D88-9AB2-B1ACF062B781}" type="pres">
      <dgm:prSet presAssocID="{8DD5AF3D-E963-4D57-BC30-A524C84D77FA}" presName="circ1" presStyleLbl="vennNode1" presStyleIdx="0" presStyleCnt="3" custScaleX="92231" custScaleY="79646" custLinFactNeighborX="41005" custLinFactNeighborY="-2834"/>
      <dgm:spPr/>
      <dgm:t>
        <a:bodyPr/>
        <a:lstStyle/>
        <a:p>
          <a:endParaRPr lang="en-GB"/>
        </a:p>
      </dgm:t>
    </dgm:pt>
    <dgm:pt modelId="{04813A99-0230-4E5F-91FD-8A8398D3673E}" type="pres">
      <dgm:prSet presAssocID="{8DD5AF3D-E963-4D57-BC30-A524C84D77FA}" presName="circ1Tx" presStyleLbl="revTx" presStyleIdx="0" presStyleCnt="0">
        <dgm:presLayoutVars>
          <dgm:chMax val="0"/>
          <dgm:chPref val="0"/>
          <dgm:bulletEnabled val="1"/>
        </dgm:presLayoutVars>
      </dgm:prSet>
      <dgm:spPr/>
      <dgm:t>
        <a:bodyPr/>
        <a:lstStyle/>
        <a:p>
          <a:endParaRPr lang="en-GB"/>
        </a:p>
      </dgm:t>
    </dgm:pt>
    <dgm:pt modelId="{E00F5256-3E20-4237-BDF7-F9EF29E99922}" type="pres">
      <dgm:prSet presAssocID="{838D6C1F-A7F0-468C-A3AE-97B9EDB661D4}" presName="circ2" presStyleLbl="vennNode1" presStyleIdx="1" presStyleCnt="3" custScaleX="80124" custScaleY="81250" custLinFactNeighborX="41005" custLinFactNeighborY="-2834"/>
      <dgm:spPr/>
      <dgm:t>
        <a:bodyPr/>
        <a:lstStyle/>
        <a:p>
          <a:endParaRPr lang="en-GB"/>
        </a:p>
      </dgm:t>
    </dgm:pt>
    <dgm:pt modelId="{FCEA5245-7D6A-41E6-99EE-2A4B964A6B66}" type="pres">
      <dgm:prSet presAssocID="{838D6C1F-A7F0-468C-A3AE-97B9EDB661D4}" presName="circ2Tx" presStyleLbl="revTx" presStyleIdx="0" presStyleCnt="0">
        <dgm:presLayoutVars>
          <dgm:chMax val="0"/>
          <dgm:chPref val="0"/>
          <dgm:bulletEnabled val="1"/>
        </dgm:presLayoutVars>
      </dgm:prSet>
      <dgm:spPr/>
      <dgm:t>
        <a:bodyPr/>
        <a:lstStyle/>
        <a:p>
          <a:endParaRPr lang="en-GB"/>
        </a:p>
      </dgm:t>
    </dgm:pt>
    <dgm:pt modelId="{D2BFFB12-AD04-4B3C-A99B-5DDF412EFE84}" type="pres">
      <dgm:prSet presAssocID="{C314BC51-023F-49B8-BCD8-185E1CC88270}" presName="circ3" presStyleLbl="vennNode1" presStyleIdx="2" presStyleCnt="3" custScaleX="122640" custScaleY="121122" custLinFactNeighborX="41005" custLinFactNeighborY="-2834"/>
      <dgm:spPr/>
      <dgm:t>
        <a:bodyPr/>
        <a:lstStyle/>
        <a:p>
          <a:endParaRPr lang="en-GB"/>
        </a:p>
      </dgm:t>
    </dgm:pt>
    <dgm:pt modelId="{48816566-CF1F-47FD-A0E9-80C77EA38B0E}" type="pres">
      <dgm:prSet presAssocID="{C314BC51-023F-49B8-BCD8-185E1CC88270}" presName="circ3Tx" presStyleLbl="revTx" presStyleIdx="0" presStyleCnt="0">
        <dgm:presLayoutVars>
          <dgm:chMax val="0"/>
          <dgm:chPref val="0"/>
          <dgm:bulletEnabled val="1"/>
        </dgm:presLayoutVars>
      </dgm:prSet>
      <dgm:spPr/>
      <dgm:t>
        <a:bodyPr/>
        <a:lstStyle/>
        <a:p>
          <a:endParaRPr lang="en-GB"/>
        </a:p>
      </dgm:t>
    </dgm:pt>
  </dgm:ptLst>
  <dgm:cxnLst>
    <dgm:cxn modelId="{7711E02B-9954-49FF-AD7C-0CD8D831A3E1}" type="presOf" srcId="{838D6C1F-A7F0-468C-A3AE-97B9EDB661D4}" destId="{FCEA5245-7D6A-41E6-99EE-2A4B964A6B66}" srcOrd="1" destOrd="0" presId="urn:microsoft.com/office/officeart/2005/8/layout/venn1"/>
    <dgm:cxn modelId="{0172F1FD-342A-4AC1-8AB5-5542F9ED2ABD}" type="presOf" srcId="{8DD5AF3D-E963-4D57-BC30-A524C84D77FA}" destId="{04813A99-0230-4E5F-91FD-8A8398D3673E}" srcOrd="1" destOrd="0" presId="urn:microsoft.com/office/officeart/2005/8/layout/venn1"/>
    <dgm:cxn modelId="{D137CB3A-1FB4-4B42-A08D-FBA7CFE0E2E4}" srcId="{146F8BBD-D734-4844-B16A-D4A25F91C415}" destId="{C314BC51-023F-49B8-BCD8-185E1CC88270}" srcOrd="2" destOrd="0" parTransId="{EE4FB5DF-2554-46E0-A135-78200358BA75}" sibTransId="{571C77D9-F020-4CF9-A71E-7BF2C367AAD0}"/>
    <dgm:cxn modelId="{65ABC68D-1C5A-4F58-8AB3-DC9CBEF6703F}" srcId="{146F8BBD-D734-4844-B16A-D4A25F91C415}" destId="{838D6C1F-A7F0-468C-A3AE-97B9EDB661D4}" srcOrd="1" destOrd="0" parTransId="{5BAAC7AD-EA74-4A64-B9F7-8D8335F0DD05}" sibTransId="{A4615215-DCA8-4262-8791-9DCDBE22CBC8}"/>
    <dgm:cxn modelId="{ECB8711D-AD74-4FDF-807F-84C568CA7ABC}" type="presOf" srcId="{C314BC51-023F-49B8-BCD8-185E1CC88270}" destId="{48816566-CF1F-47FD-A0E9-80C77EA38B0E}" srcOrd="1" destOrd="0" presId="urn:microsoft.com/office/officeart/2005/8/layout/venn1"/>
    <dgm:cxn modelId="{0A86BE26-113C-449F-91B0-250FDE185554}" type="presOf" srcId="{8DD5AF3D-E963-4D57-BC30-A524C84D77FA}" destId="{B592774F-AD71-4D88-9AB2-B1ACF062B781}" srcOrd="0" destOrd="0" presId="urn:microsoft.com/office/officeart/2005/8/layout/venn1"/>
    <dgm:cxn modelId="{CEFCBDBC-BA8C-423E-9196-8BFF0AF68072}" srcId="{146F8BBD-D734-4844-B16A-D4A25F91C415}" destId="{8DD5AF3D-E963-4D57-BC30-A524C84D77FA}" srcOrd="0" destOrd="0" parTransId="{F27AA127-6138-4D18-B0B9-A7B685B13915}" sibTransId="{DC8422C7-59B6-4F41-962F-216939872689}"/>
    <dgm:cxn modelId="{54A696AD-23EC-4BF7-86E3-06F8E414F75D}" type="presOf" srcId="{C314BC51-023F-49B8-BCD8-185E1CC88270}" destId="{D2BFFB12-AD04-4B3C-A99B-5DDF412EFE84}" srcOrd="0" destOrd="0" presId="urn:microsoft.com/office/officeart/2005/8/layout/venn1"/>
    <dgm:cxn modelId="{C1F24268-EDD4-4F2B-94F7-887853E755DC}" type="presOf" srcId="{146F8BBD-D734-4844-B16A-D4A25F91C415}" destId="{64379CC2-78E8-437E-8EF5-F6DAD8AD4F99}" srcOrd="0" destOrd="0" presId="urn:microsoft.com/office/officeart/2005/8/layout/venn1"/>
    <dgm:cxn modelId="{096D1036-3CBA-4AB8-A54C-E71C34C3054A}" type="presOf" srcId="{838D6C1F-A7F0-468C-A3AE-97B9EDB661D4}" destId="{E00F5256-3E20-4237-BDF7-F9EF29E99922}" srcOrd="0" destOrd="0" presId="urn:microsoft.com/office/officeart/2005/8/layout/venn1"/>
    <dgm:cxn modelId="{E281B3BF-543A-4C3D-B48F-9E3D28B9CA7A}" type="presParOf" srcId="{64379CC2-78E8-437E-8EF5-F6DAD8AD4F99}" destId="{B592774F-AD71-4D88-9AB2-B1ACF062B781}" srcOrd="0" destOrd="0" presId="urn:microsoft.com/office/officeart/2005/8/layout/venn1"/>
    <dgm:cxn modelId="{87F9EA12-B0C7-4024-81DF-B34BE3EDD071}" type="presParOf" srcId="{64379CC2-78E8-437E-8EF5-F6DAD8AD4F99}" destId="{04813A99-0230-4E5F-91FD-8A8398D3673E}" srcOrd="1" destOrd="0" presId="urn:microsoft.com/office/officeart/2005/8/layout/venn1"/>
    <dgm:cxn modelId="{7721B91C-CE8E-48BE-9817-920B02876980}" type="presParOf" srcId="{64379CC2-78E8-437E-8EF5-F6DAD8AD4F99}" destId="{E00F5256-3E20-4237-BDF7-F9EF29E99922}" srcOrd="2" destOrd="0" presId="urn:microsoft.com/office/officeart/2005/8/layout/venn1"/>
    <dgm:cxn modelId="{5F90A430-A6DC-4725-8CBF-07915D786353}" type="presParOf" srcId="{64379CC2-78E8-437E-8EF5-F6DAD8AD4F99}" destId="{FCEA5245-7D6A-41E6-99EE-2A4B964A6B66}" srcOrd="3" destOrd="0" presId="urn:microsoft.com/office/officeart/2005/8/layout/venn1"/>
    <dgm:cxn modelId="{22DEA9F4-0160-41B2-8FDD-4BC8596ECA6D}" type="presParOf" srcId="{64379CC2-78E8-437E-8EF5-F6DAD8AD4F99}" destId="{D2BFFB12-AD04-4B3C-A99B-5DDF412EFE84}" srcOrd="4" destOrd="0" presId="urn:microsoft.com/office/officeart/2005/8/layout/venn1"/>
    <dgm:cxn modelId="{F153BE3C-0428-481F-843B-FEA478BBEABC}" type="presParOf" srcId="{64379CC2-78E8-437E-8EF5-F6DAD8AD4F99}" destId="{48816566-CF1F-47FD-A0E9-80C77EA38B0E}" srcOrd="5" destOrd="0" presId="urn:microsoft.com/office/officeart/2005/8/layout/venn1"/>
  </dgm:cxnLst>
  <dgm:bg/>
  <dgm:whole>
    <a:ln>
      <a:solidFill>
        <a:schemeClr val="tx2">
          <a:lumMod val="60000"/>
          <a:lumOff val="4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8E6FF7-23DC-47AD-8E52-15BD14774B9E}" type="datetimeFigureOut">
              <a:rPr lang="en-GB" smtClean="0"/>
              <a:t>10/05/2018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A574E0-E65C-4C2A-99F5-13AEC9EFD2DE}" type="slidenum">
              <a:rPr lang="en-GB" smtClean="0"/>
              <a:t>‹#›</a:t>
            </a:fld>
            <a:endParaRPr lang="en-GB"/>
          </a:p>
        </p:txBody>
      </p:sp>
    </p:spTree>
    <p:extLst>
      <p:ext uri="{BB962C8B-B14F-4D97-AF65-F5344CB8AC3E}">
        <p14:creationId xmlns:p14="http://schemas.microsoft.com/office/powerpoint/2010/main" val="4164218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a:t>
            </a:r>
            <a:endParaRPr lang="en-GB" dirty="0"/>
          </a:p>
        </p:txBody>
      </p:sp>
      <p:sp>
        <p:nvSpPr>
          <p:cNvPr id="4" name="Slide Number Placeholder 3"/>
          <p:cNvSpPr>
            <a:spLocks noGrp="1"/>
          </p:cNvSpPr>
          <p:nvPr>
            <p:ph type="sldNum" sz="quarter" idx="10"/>
          </p:nvPr>
        </p:nvSpPr>
        <p:spPr/>
        <p:txBody>
          <a:bodyPr/>
          <a:lstStyle/>
          <a:p>
            <a:fld id="{D6A574E0-E65C-4C2A-99F5-13AEC9EFD2DE}" type="slidenum">
              <a:rPr lang="en-GB" smtClean="0"/>
              <a:t>1</a:t>
            </a:fld>
            <a:endParaRPr lang="en-GB"/>
          </a:p>
        </p:txBody>
      </p:sp>
    </p:spTree>
    <p:extLst>
      <p:ext uri="{BB962C8B-B14F-4D97-AF65-F5344CB8AC3E}">
        <p14:creationId xmlns:p14="http://schemas.microsoft.com/office/powerpoint/2010/main" val="2722052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6A574E0-E65C-4C2A-99F5-13AEC9EFD2DE}" type="slidenum">
              <a:rPr lang="en-GB" smtClean="0"/>
              <a:t>3</a:t>
            </a:fld>
            <a:endParaRPr lang="en-GB"/>
          </a:p>
        </p:txBody>
      </p:sp>
    </p:spTree>
    <p:extLst>
      <p:ext uri="{BB962C8B-B14F-4D97-AF65-F5344CB8AC3E}">
        <p14:creationId xmlns:p14="http://schemas.microsoft.com/office/powerpoint/2010/main" val="2349999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the male dominated hospital data Police data less so and IB about even. For age very prominent peaks at younger ages. Injury risk rates are 4 times higher for young people.</a:t>
            </a:r>
          </a:p>
          <a:p>
            <a:endParaRPr lang="en-GB" dirty="0" smtClean="0"/>
          </a:p>
          <a:p>
            <a:r>
              <a:rPr lang="en-GB" dirty="0" smtClean="0"/>
              <a:t>Police data also male dominated but </a:t>
            </a:r>
          </a:p>
          <a:p>
            <a:r>
              <a:rPr lang="en-GB" dirty="0" smtClean="0"/>
              <a:t>IB</a:t>
            </a:r>
            <a:r>
              <a:rPr lang="en-GB" baseline="0" dirty="0" smtClean="0"/>
              <a:t> is about 50/50</a:t>
            </a:r>
            <a:endParaRPr lang="en-GB" dirty="0"/>
          </a:p>
        </p:txBody>
      </p:sp>
      <p:sp>
        <p:nvSpPr>
          <p:cNvPr id="4" name="Slide Number Placeholder 3"/>
          <p:cNvSpPr>
            <a:spLocks noGrp="1"/>
          </p:cNvSpPr>
          <p:nvPr>
            <p:ph type="sldNum" sz="quarter" idx="10"/>
          </p:nvPr>
        </p:nvSpPr>
        <p:spPr/>
        <p:txBody>
          <a:bodyPr/>
          <a:lstStyle/>
          <a:p>
            <a:fld id="{D6A574E0-E65C-4C2A-99F5-13AEC9EFD2DE}" type="slidenum">
              <a:rPr lang="en-GB" smtClean="0"/>
              <a:t>7</a:t>
            </a:fld>
            <a:endParaRPr lang="en-GB"/>
          </a:p>
        </p:txBody>
      </p:sp>
    </p:spTree>
    <p:extLst>
      <p:ext uri="{BB962C8B-B14F-4D97-AF65-F5344CB8AC3E}">
        <p14:creationId xmlns:p14="http://schemas.microsoft.com/office/powerpoint/2010/main" val="1137644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6A574E0-E65C-4C2A-99F5-13AEC9EFD2DE}" type="slidenum">
              <a:rPr lang="en-GB" smtClean="0"/>
              <a:t>9</a:t>
            </a:fld>
            <a:endParaRPr lang="en-GB"/>
          </a:p>
        </p:txBody>
      </p:sp>
    </p:spTree>
    <p:extLst>
      <p:ext uri="{BB962C8B-B14F-4D97-AF65-F5344CB8AC3E}">
        <p14:creationId xmlns:p14="http://schemas.microsoft.com/office/powerpoint/2010/main" val="2156703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6A574E0-E65C-4C2A-99F5-13AEC9EFD2DE}" type="slidenum">
              <a:rPr lang="en-GB" smtClean="0"/>
              <a:t>10</a:t>
            </a:fld>
            <a:endParaRPr lang="en-GB"/>
          </a:p>
        </p:txBody>
      </p:sp>
    </p:spTree>
    <p:extLst>
      <p:ext uri="{BB962C8B-B14F-4D97-AF65-F5344CB8AC3E}">
        <p14:creationId xmlns:p14="http://schemas.microsoft.com/office/powerpoint/2010/main" val="3175974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have changed over time  means</a:t>
            </a:r>
            <a:r>
              <a:rPr lang="en-GB" baseline="0" dirty="0" smtClean="0"/>
              <a:t> that it is now increasingly likely that a clinically serious injury has been reported by the police  as a minor injury.</a:t>
            </a:r>
          </a:p>
          <a:p>
            <a:r>
              <a:rPr lang="en-GB" dirty="0" smtClean="0"/>
              <a:t>Now move to matching of the three datasets</a:t>
            </a:r>
          </a:p>
          <a:p>
            <a:endParaRPr lang="en-GB" dirty="0"/>
          </a:p>
        </p:txBody>
      </p:sp>
      <p:sp>
        <p:nvSpPr>
          <p:cNvPr id="4" name="Slide Number Placeholder 3"/>
          <p:cNvSpPr>
            <a:spLocks noGrp="1"/>
          </p:cNvSpPr>
          <p:nvPr>
            <p:ph type="sldNum" sz="quarter" idx="10"/>
          </p:nvPr>
        </p:nvSpPr>
        <p:spPr/>
        <p:txBody>
          <a:bodyPr/>
          <a:lstStyle/>
          <a:p>
            <a:fld id="{D6A574E0-E65C-4C2A-99F5-13AEC9EFD2DE}" type="slidenum">
              <a:rPr lang="en-GB" smtClean="0"/>
              <a:t>14</a:t>
            </a:fld>
            <a:endParaRPr lang="en-GB"/>
          </a:p>
        </p:txBody>
      </p:sp>
    </p:spTree>
    <p:extLst>
      <p:ext uri="{BB962C8B-B14F-4D97-AF65-F5344CB8AC3E}">
        <p14:creationId xmlns:p14="http://schemas.microsoft.com/office/powerpoint/2010/main" val="466873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Notice the very large increase in serious injuries. And the much larger increases for serious injuries among vulnerable users.  The hospital or traffic figures show nothing like this. The RSA say that there are “enhancements</a:t>
            </a:r>
            <a:r>
              <a:rPr lang="en-GB" baseline="0" dirty="0" smtClean="0"/>
              <a:t> in the validation process”</a:t>
            </a:r>
            <a:r>
              <a:rPr lang="en-GB" dirty="0" smtClean="0"/>
              <a:t>  </a:t>
            </a:r>
            <a:endParaRPr lang="en-GB" dirty="0"/>
          </a:p>
        </p:txBody>
      </p:sp>
      <p:sp>
        <p:nvSpPr>
          <p:cNvPr id="4" name="Slide Number Placeholder 3"/>
          <p:cNvSpPr>
            <a:spLocks noGrp="1"/>
          </p:cNvSpPr>
          <p:nvPr>
            <p:ph type="sldNum" sz="quarter" idx="10"/>
          </p:nvPr>
        </p:nvSpPr>
        <p:spPr/>
        <p:txBody>
          <a:bodyPr/>
          <a:lstStyle/>
          <a:p>
            <a:fld id="{D6A574E0-E65C-4C2A-99F5-13AEC9EFD2DE}" type="slidenum">
              <a:rPr lang="en-GB" smtClean="0"/>
              <a:t>18</a:t>
            </a:fld>
            <a:endParaRPr lang="en-GB"/>
          </a:p>
        </p:txBody>
      </p:sp>
    </p:spTree>
    <p:extLst>
      <p:ext uri="{BB962C8B-B14F-4D97-AF65-F5344CB8AC3E}">
        <p14:creationId xmlns:p14="http://schemas.microsoft.com/office/powerpoint/2010/main" val="3880874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710B76-49AF-481D-B13B-F3EEEB3052FA}" type="datetimeFigureOut">
              <a:rPr lang="en-GB" smtClean="0"/>
              <a:t>10/05/2018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3916152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710B76-49AF-481D-B13B-F3EEEB3052FA}" type="datetimeFigureOut">
              <a:rPr lang="en-GB" smtClean="0"/>
              <a:t>10/05/2018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2009978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710B76-49AF-481D-B13B-F3EEEB3052FA}" type="datetimeFigureOut">
              <a:rPr lang="en-GB" smtClean="0"/>
              <a:t>10/05/2018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3889936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710B76-49AF-481D-B13B-F3EEEB3052FA}" type="datetimeFigureOut">
              <a:rPr lang="en-GB" smtClean="0"/>
              <a:t>10/05/2018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1576414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710B76-49AF-481D-B13B-F3EEEB3052FA}" type="datetimeFigureOut">
              <a:rPr lang="en-GB" smtClean="0"/>
              <a:t>10/05/2018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250984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710B76-49AF-481D-B13B-F3EEEB3052FA}" type="datetimeFigureOut">
              <a:rPr lang="en-GB" smtClean="0"/>
              <a:t>10/05/2018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2498040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710B76-49AF-481D-B13B-F3EEEB3052FA}" type="datetimeFigureOut">
              <a:rPr lang="en-GB" smtClean="0"/>
              <a:t>10/05/2018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690717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710B76-49AF-481D-B13B-F3EEEB3052FA}" type="datetimeFigureOut">
              <a:rPr lang="en-GB" smtClean="0"/>
              <a:t>10/05/2018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3689667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710B76-49AF-481D-B13B-F3EEEB3052FA}" type="datetimeFigureOut">
              <a:rPr lang="en-GB" smtClean="0"/>
              <a:t>10/05/2018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255874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10B76-49AF-481D-B13B-F3EEEB3052FA}" type="datetimeFigureOut">
              <a:rPr lang="en-GB" smtClean="0"/>
              <a:t>10/05/2018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313042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710B76-49AF-481D-B13B-F3EEEB3052FA}" type="datetimeFigureOut">
              <a:rPr lang="en-GB" smtClean="0"/>
              <a:t>10/05/2018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274014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710B76-49AF-481D-B13B-F3EEEB3052FA}" type="datetimeFigureOut">
              <a:rPr lang="en-GB" smtClean="0"/>
              <a:t>10/05/2018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3A28BD-A456-41A7-8360-85ADF04E37F3}" type="slidenum">
              <a:rPr lang="en-GB" smtClean="0"/>
              <a:t>‹#›</a:t>
            </a:fld>
            <a:endParaRPr lang="en-GB"/>
          </a:p>
        </p:txBody>
      </p:sp>
    </p:spTree>
    <p:extLst>
      <p:ext uri="{BB962C8B-B14F-4D97-AF65-F5344CB8AC3E}">
        <p14:creationId xmlns:p14="http://schemas.microsoft.com/office/powerpoint/2010/main" val="1189957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10B76-49AF-481D-B13B-F3EEEB3052FA}" type="datetimeFigureOut">
              <a:rPr lang="en-GB" smtClean="0"/>
              <a:t>10/05/2018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3A28BD-A456-41A7-8360-85ADF04E37F3}" type="slidenum">
              <a:rPr lang="en-GB" smtClean="0"/>
              <a:t>‹#›</a:t>
            </a:fld>
            <a:endParaRPr lang="en-GB"/>
          </a:p>
        </p:txBody>
      </p:sp>
    </p:spTree>
    <p:extLst>
      <p:ext uri="{BB962C8B-B14F-4D97-AF65-F5344CB8AC3E}">
        <p14:creationId xmlns:p14="http://schemas.microsoft.com/office/powerpoint/2010/main" val="2586346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How big is the Road Crash Problem ?</a:t>
            </a:r>
            <a:endParaRPr lang="en-GB" dirty="0"/>
          </a:p>
        </p:txBody>
      </p:sp>
      <p:sp>
        <p:nvSpPr>
          <p:cNvPr id="3" name="Subtitle 2"/>
          <p:cNvSpPr>
            <a:spLocks noGrp="1"/>
          </p:cNvSpPr>
          <p:nvPr>
            <p:ph type="subTitle" idx="1"/>
          </p:nvPr>
        </p:nvSpPr>
        <p:spPr/>
        <p:txBody>
          <a:bodyPr>
            <a:normAutofit fontScale="85000" lnSpcReduction="20000"/>
          </a:bodyPr>
          <a:lstStyle/>
          <a:p>
            <a:endParaRPr lang="en-GB" dirty="0" smtClean="0"/>
          </a:p>
          <a:p>
            <a:r>
              <a:rPr lang="en-GB" dirty="0" smtClean="0"/>
              <a:t> </a:t>
            </a:r>
            <a:r>
              <a:rPr lang="en-GB" dirty="0" smtClean="0"/>
              <a:t> </a:t>
            </a:r>
            <a:r>
              <a:rPr lang="en-GB" dirty="0" err="1" smtClean="0"/>
              <a:t>Dr.</a:t>
            </a:r>
            <a:r>
              <a:rPr lang="en-GB" dirty="0" smtClean="0"/>
              <a:t> Jack Short</a:t>
            </a:r>
          </a:p>
          <a:p>
            <a:r>
              <a:rPr lang="en-GB" dirty="0" smtClean="0"/>
              <a:t>Trinity </a:t>
            </a:r>
            <a:r>
              <a:rPr lang="en-GB" smtClean="0"/>
              <a:t>College Dublin</a:t>
            </a:r>
            <a:endParaRPr lang="en-GB" dirty="0" smtClean="0"/>
          </a:p>
          <a:p>
            <a:r>
              <a:rPr lang="en-GB" dirty="0" smtClean="0"/>
              <a:t>15 May 2018</a:t>
            </a:r>
            <a:endParaRPr lang="en-GB" dirty="0"/>
          </a:p>
        </p:txBody>
      </p:sp>
    </p:spTree>
    <p:extLst>
      <p:ext uri="{BB962C8B-B14F-4D97-AF65-F5344CB8AC3E}">
        <p14:creationId xmlns:p14="http://schemas.microsoft.com/office/powerpoint/2010/main" val="3594154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How many Injuries annually?</a:t>
            </a:r>
            <a:endParaRPr lang="en-GB" dirty="0"/>
          </a:p>
        </p:txBody>
      </p:sp>
      <p:sp>
        <p:nvSpPr>
          <p:cNvPr id="3" name="Content Placeholder 2"/>
          <p:cNvSpPr>
            <a:spLocks noGrp="1"/>
          </p:cNvSpPr>
          <p:nvPr>
            <p:ph idx="1"/>
          </p:nvPr>
        </p:nvSpPr>
        <p:spPr>
          <a:xfrm>
            <a:off x="457200" y="1417638"/>
            <a:ext cx="8229600" cy="4708525"/>
          </a:xfrm>
        </p:spPr>
        <p:txBody>
          <a:bodyPr>
            <a:noAutofit/>
          </a:bodyPr>
          <a:lstStyle/>
          <a:p>
            <a:r>
              <a:rPr lang="en-GB" sz="4000" dirty="0" smtClean="0"/>
              <a:t>Police 8,000, Hospitals 5,000 and IB 18,000</a:t>
            </a:r>
          </a:p>
          <a:p>
            <a:r>
              <a:rPr lang="en-GB" sz="4000" dirty="0" smtClean="0"/>
              <a:t>Therefore between 18,000 and 31,000</a:t>
            </a:r>
          </a:p>
          <a:p>
            <a:pPr marL="0" indent="0">
              <a:buNone/>
            </a:pPr>
            <a:endParaRPr lang="en-GB" sz="2800" dirty="0" smtClean="0"/>
          </a:p>
          <a:p>
            <a:endParaRPr lang="en-GB" sz="2800" dirty="0"/>
          </a:p>
        </p:txBody>
      </p:sp>
    </p:spTree>
    <p:extLst>
      <p:ext uri="{BB962C8B-B14F-4D97-AF65-F5344CB8AC3E}">
        <p14:creationId xmlns:p14="http://schemas.microsoft.com/office/powerpoint/2010/main" val="418179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Record linkage </a:t>
            </a:r>
            <a:endParaRPr lang="en-GB" dirty="0"/>
          </a:p>
        </p:txBody>
      </p:sp>
      <p:sp>
        <p:nvSpPr>
          <p:cNvPr id="3" name="Content Placeholder 2"/>
          <p:cNvSpPr>
            <a:spLocks noGrp="1"/>
          </p:cNvSpPr>
          <p:nvPr>
            <p:ph idx="1"/>
          </p:nvPr>
        </p:nvSpPr>
        <p:spPr/>
        <p:txBody>
          <a:bodyPr/>
          <a:lstStyle/>
          <a:p>
            <a:r>
              <a:rPr lang="en-GB" dirty="0" smtClean="0"/>
              <a:t>Police, Hospital, Injuries Board data linked</a:t>
            </a:r>
          </a:p>
          <a:p>
            <a:r>
              <a:rPr lang="en-GB" dirty="0" smtClean="0"/>
              <a:t>Police-Hospitals 2005-2013</a:t>
            </a:r>
          </a:p>
          <a:p>
            <a:r>
              <a:rPr lang="en-GB" dirty="0" smtClean="0"/>
              <a:t>Police-Hospital-Injuries Board 2010-2013</a:t>
            </a:r>
          </a:p>
          <a:p>
            <a:r>
              <a:rPr lang="en-GB" dirty="0" smtClean="0"/>
              <a:t>5 Variables; age, sex, county, date of incident, mode</a:t>
            </a:r>
          </a:p>
          <a:p>
            <a:pPr marL="0" indent="0">
              <a:buNone/>
            </a:pPr>
            <a:endParaRPr lang="en-GB" dirty="0"/>
          </a:p>
        </p:txBody>
      </p:sp>
    </p:spTree>
    <p:extLst>
      <p:ext uri="{BB962C8B-B14F-4D97-AF65-F5344CB8AC3E}">
        <p14:creationId xmlns:p14="http://schemas.microsoft.com/office/powerpoint/2010/main" val="381000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Police and Hospital data 2005-2013</a:t>
            </a:r>
            <a:endParaRPr lang="en-GB" dirty="0"/>
          </a:p>
        </p:txBody>
      </p:sp>
      <p:pic>
        <p:nvPicPr>
          <p:cNvPr id="3075"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4271"/>
          <a:stretch/>
        </p:blipFill>
        <p:spPr bwMode="auto">
          <a:xfrm>
            <a:off x="739427" y="1555287"/>
            <a:ext cx="6849768"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467544" y="1465620"/>
            <a:ext cx="2022154" cy="523220"/>
          </a:xfrm>
          <a:prstGeom prst="rect">
            <a:avLst/>
          </a:prstGeom>
          <a:noFill/>
        </p:spPr>
        <p:txBody>
          <a:bodyPr wrap="square" rtlCol="0">
            <a:spAutoFit/>
          </a:bodyPr>
          <a:lstStyle/>
          <a:p>
            <a:pPr algn="r"/>
            <a:r>
              <a:rPr lang="en-GB" sz="2800" b="1" dirty="0" smtClean="0"/>
              <a:t>Total</a:t>
            </a:r>
            <a:endParaRPr lang="en-GB" sz="2800" b="1" dirty="0"/>
          </a:p>
        </p:txBody>
      </p:sp>
      <p:sp>
        <p:nvSpPr>
          <p:cNvPr id="7" name="Rectangle 6"/>
          <p:cNvSpPr/>
          <p:nvPr/>
        </p:nvSpPr>
        <p:spPr>
          <a:xfrm>
            <a:off x="2496382" y="1542564"/>
            <a:ext cx="1787586" cy="36933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rgbClr val="FF0000"/>
                </a:solidFill>
              </a:rPr>
              <a:t>109,000</a:t>
            </a:r>
            <a:endParaRPr lang="en-GB" sz="2800" b="1" dirty="0">
              <a:solidFill>
                <a:srgbClr val="FF0000"/>
              </a:solidFill>
            </a:endParaRPr>
          </a:p>
        </p:txBody>
      </p:sp>
    </p:spTree>
    <p:extLst>
      <p:ext uri="{BB962C8B-B14F-4D97-AF65-F5344CB8AC3E}">
        <p14:creationId xmlns:p14="http://schemas.microsoft.com/office/powerpoint/2010/main" val="1343978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Police – Hospital Matching </a:t>
            </a:r>
            <a:endParaRPr lang="en-GB" dirty="0"/>
          </a:p>
        </p:txBody>
      </p:sp>
      <p:sp>
        <p:nvSpPr>
          <p:cNvPr id="3" name="Content Placeholder 2"/>
          <p:cNvSpPr>
            <a:spLocks noGrp="1"/>
          </p:cNvSpPr>
          <p:nvPr>
            <p:ph idx="1"/>
          </p:nvPr>
        </p:nvSpPr>
        <p:spPr/>
        <p:txBody>
          <a:bodyPr>
            <a:normAutofit/>
          </a:bodyPr>
          <a:lstStyle/>
          <a:p>
            <a:r>
              <a:rPr lang="en-GB" dirty="0" smtClean="0"/>
              <a:t>20% of police-reported  are matched with a hospital entry. </a:t>
            </a:r>
          </a:p>
          <a:p>
            <a:r>
              <a:rPr lang="en-GB" dirty="0" smtClean="0"/>
              <a:t>28% of hospital patients are matched with a police reported injury.  Only 9% for cyclists</a:t>
            </a:r>
          </a:p>
          <a:p>
            <a:r>
              <a:rPr lang="en-GB" dirty="0" smtClean="0"/>
              <a:t>Over the 9 years about 36,000 hospitalised not recorded  by police including over 6,000 with clinically serious injuries (MAIS3+) not recorded by police. </a:t>
            </a:r>
            <a:endParaRPr lang="en-GB" dirty="0"/>
          </a:p>
        </p:txBody>
      </p:sp>
    </p:spTree>
    <p:extLst>
      <p:ext uri="{BB962C8B-B14F-4D97-AF65-F5344CB8AC3E}">
        <p14:creationId xmlns:p14="http://schemas.microsoft.com/office/powerpoint/2010/main" val="590649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Matching: Severity summary</a:t>
            </a:r>
            <a:endParaRPr lang="en-GB" dirty="0"/>
          </a:p>
        </p:txBody>
      </p:sp>
      <p:sp>
        <p:nvSpPr>
          <p:cNvPr id="3" name="Content Placeholder 2"/>
          <p:cNvSpPr>
            <a:spLocks noGrp="1"/>
          </p:cNvSpPr>
          <p:nvPr>
            <p:ph idx="1"/>
          </p:nvPr>
        </p:nvSpPr>
        <p:spPr/>
        <p:txBody>
          <a:bodyPr/>
          <a:lstStyle/>
          <a:p>
            <a:r>
              <a:rPr lang="en-GB" dirty="0" smtClean="0"/>
              <a:t>A police-reported serious injury is as likely to be clinically serious as not</a:t>
            </a:r>
          </a:p>
          <a:p>
            <a:r>
              <a:rPr lang="en-GB" dirty="0" smtClean="0"/>
              <a:t>A clinically serious injury is more likely to have been reported by the police as a minor  rather than a serious injury</a:t>
            </a:r>
          </a:p>
          <a:p>
            <a:r>
              <a:rPr lang="en-GB" dirty="0" smtClean="0"/>
              <a:t>These have changed over time</a:t>
            </a:r>
          </a:p>
          <a:p>
            <a:r>
              <a:rPr lang="en-GB" dirty="0" smtClean="0"/>
              <a:t>So Police severity assessment  is neither accurate nor consistent</a:t>
            </a:r>
            <a:endParaRPr lang="en-GB" dirty="0"/>
          </a:p>
        </p:txBody>
      </p:sp>
    </p:spTree>
    <p:extLst>
      <p:ext uri="{BB962C8B-B14F-4D97-AF65-F5344CB8AC3E}">
        <p14:creationId xmlns:p14="http://schemas.microsoft.com/office/powerpoint/2010/main" val="339549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Record linkage of 3 sources 2010-2013</a:t>
            </a:r>
            <a:endParaRPr lang="en-GB" dirty="0"/>
          </a:p>
        </p:txBody>
      </p:sp>
      <p:sp>
        <p:nvSpPr>
          <p:cNvPr id="31" name="Rectangle 3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101" name="Picture 5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8800" y="1412776"/>
            <a:ext cx="7533600" cy="525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192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How many injuries in all ?</a:t>
            </a:r>
            <a:endParaRPr lang="en-GB" dirty="0"/>
          </a:p>
        </p:txBody>
      </p:sp>
      <p:sp>
        <p:nvSpPr>
          <p:cNvPr id="31" name="Rectangle 3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Diagram 4"/>
          <p:cNvGraphicFramePr/>
          <p:nvPr>
            <p:extLst>
              <p:ext uri="{D42A27DB-BD31-4B8C-83A1-F6EECF244321}">
                <p14:modId xmlns:p14="http://schemas.microsoft.com/office/powerpoint/2010/main" val="83056231"/>
              </p:ext>
            </p:extLst>
          </p:nvPr>
        </p:nvGraphicFramePr>
        <p:xfrm>
          <a:off x="755576" y="1340768"/>
          <a:ext cx="7776864"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4133371" y="4460181"/>
            <a:ext cx="1518749" cy="369332"/>
          </a:xfrm>
          <a:prstGeom prst="rect">
            <a:avLst/>
          </a:prstGeom>
          <a:noFill/>
        </p:spPr>
        <p:txBody>
          <a:bodyPr wrap="none" rtlCol="0">
            <a:spAutoFit/>
          </a:bodyPr>
          <a:lstStyle/>
          <a:p>
            <a:pPr algn="ctr"/>
            <a:r>
              <a:rPr lang="en-GB" b="1" dirty="0" smtClean="0"/>
              <a:t>Injuries Board</a:t>
            </a:r>
            <a:endParaRPr lang="en-GB" b="1" dirty="0"/>
          </a:p>
        </p:txBody>
      </p:sp>
      <p:sp>
        <p:nvSpPr>
          <p:cNvPr id="13" name="TextBox 12"/>
          <p:cNvSpPr txBox="1"/>
          <p:nvPr/>
        </p:nvSpPr>
        <p:spPr>
          <a:xfrm>
            <a:off x="7108326" y="4325457"/>
            <a:ext cx="1064074" cy="369332"/>
          </a:xfrm>
          <a:prstGeom prst="rect">
            <a:avLst/>
          </a:prstGeom>
          <a:noFill/>
        </p:spPr>
        <p:txBody>
          <a:bodyPr wrap="none" rtlCol="0">
            <a:spAutoFit/>
          </a:bodyPr>
          <a:lstStyle/>
          <a:p>
            <a:r>
              <a:rPr lang="en-GB" b="1" dirty="0" smtClean="0"/>
              <a:t>Hospitals</a:t>
            </a:r>
            <a:endParaRPr lang="en-GB" b="1" dirty="0"/>
          </a:p>
        </p:txBody>
      </p:sp>
      <p:sp>
        <p:nvSpPr>
          <p:cNvPr id="14" name="TextBox 13"/>
          <p:cNvSpPr txBox="1"/>
          <p:nvPr/>
        </p:nvSpPr>
        <p:spPr>
          <a:xfrm>
            <a:off x="5940152" y="2366961"/>
            <a:ext cx="929523" cy="369332"/>
          </a:xfrm>
          <a:prstGeom prst="rect">
            <a:avLst/>
          </a:prstGeom>
          <a:noFill/>
        </p:spPr>
        <p:txBody>
          <a:bodyPr wrap="square" rtlCol="0">
            <a:spAutoFit/>
          </a:bodyPr>
          <a:lstStyle/>
          <a:p>
            <a:pPr algn="ctr"/>
            <a:r>
              <a:rPr lang="en-GB" b="1" dirty="0" smtClean="0"/>
              <a:t>Police</a:t>
            </a:r>
            <a:endParaRPr lang="en-GB" b="1" dirty="0"/>
          </a:p>
        </p:txBody>
      </p:sp>
      <p:sp>
        <p:nvSpPr>
          <p:cNvPr id="10" name="TextBox 9"/>
          <p:cNvSpPr txBox="1"/>
          <p:nvPr/>
        </p:nvSpPr>
        <p:spPr>
          <a:xfrm>
            <a:off x="2216854" y="2551627"/>
            <a:ext cx="936104" cy="1015663"/>
          </a:xfrm>
          <a:prstGeom prst="rect">
            <a:avLst/>
          </a:prstGeom>
          <a:noFill/>
          <a:ln>
            <a:noFill/>
          </a:ln>
        </p:spPr>
        <p:txBody>
          <a:bodyPr wrap="square" rtlCol="0">
            <a:spAutoFit/>
          </a:bodyPr>
          <a:lstStyle/>
          <a:p>
            <a:pPr algn="ctr"/>
            <a:r>
              <a:rPr lang="en-GB" sz="6000" dirty="0" smtClean="0">
                <a:solidFill>
                  <a:srgbClr val="C00000"/>
                </a:solidFill>
              </a:rPr>
              <a:t>?</a:t>
            </a:r>
            <a:endParaRPr lang="en-GB" sz="6000" dirty="0">
              <a:solidFill>
                <a:srgbClr val="C00000"/>
              </a:solidFill>
            </a:endParaRPr>
          </a:p>
        </p:txBody>
      </p:sp>
      <p:sp>
        <p:nvSpPr>
          <p:cNvPr id="11" name="TextBox 10"/>
          <p:cNvSpPr txBox="1"/>
          <p:nvPr/>
        </p:nvSpPr>
        <p:spPr>
          <a:xfrm>
            <a:off x="1105095" y="4263479"/>
            <a:ext cx="789105" cy="461665"/>
          </a:xfrm>
          <a:prstGeom prst="rect">
            <a:avLst/>
          </a:prstGeom>
          <a:noFill/>
        </p:spPr>
        <p:txBody>
          <a:bodyPr wrap="square" rtlCol="0">
            <a:spAutoFit/>
          </a:bodyPr>
          <a:lstStyle/>
          <a:p>
            <a:pPr algn="ctr"/>
            <a:r>
              <a:rPr lang="en-GB" sz="2400" b="1" i="1" dirty="0" smtClean="0">
                <a:solidFill>
                  <a:schemeClr val="tx2">
                    <a:lumMod val="75000"/>
                  </a:schemeClr>
                </a:solidFill>
              </a:rPr>
              <a:t>A&amp;E </a:t>
            </a:r>
            <a:endParaRPr lang="en-GB" sz="2400" b="1" i="1" dirty="0">
              <a:solidFill>
                <a:schemeClr val="tx2">
                  <a:lumMod val="75000"/>
                </a:schemeClr>
              </a:solidFill>
            </a:endParaRPr>
          </a:p>
        </p:txBody>
      </p:sp>
      <p:sp>
        <p:nvSpPr>
          <p:cNvPr id="17" name="TextBox 16"/>
          <p:cNvSpPr txBox="1"/>
          <p:nvPr/>
        </p:nvSpPr>
        <p:spPr>
          <a:xfrm>
            <a:off x="1105095" y="3737496"/>
            <a:ext cx="1077137" cy="461665"/>
          </a:xfrm>
          <a:prstGeom prst="rect">
            <a:avLst/>
          </a:prstGeom>
          <a:noFill/>
        </p:spPr>
        <p:txBody>
          <a:bodyPr wrap="square" rtlCol="0">
            <a:spAutoFit/>
          </a:bodyPr>
          <a:lstStyle/>
          <a:p>
            <a:pPr algn="ctr"/>
            <a:r>
              <a:rPr lang="en-GB" sz="2400" b="1" i="1" dirty="0" smtClean="0">
                <a:solidFill>
                  <a:schemeClr val="tx2">
                    <a:lumMod val="60000"/>
                    <a:lumOff val="40000"/>
                  </a:schemeClr>
                </a:solidFill>
              </a:rPr>
              <a:t>GPs</a:t>
            </a:r>
            <a:endParaRPr lang="en-GB" sz="2400" b="1" i="1" dirty="0">
              <a:solidFill>
                <a:schemeClr val="tx2">
                  <a:lumMod val="60000"/>
                  <a:lumOff val="40000"/>
                </a:schemeClr>
              </a:solidFill>
            </a:endParaRPr>
          </a:p>
        </p:txBody>
      </p:sp>
      <p:sp>
        <p:nvSpPr>
          <p:cNvPr id="20" name="TextBox 19"/>
          <p:cNvSpPr txBox="1"/>
          <p:nvPr/>
        </p:nvSpPr>
        <p:spPr>
          <a:xfrm>
            <a:off x="1105095" y="3211513"/>
            <a:ext cx="1528214" cy="461665"/>
          </a:xfrm>
          <a:prstGeom prst="rect">
            <a:avLst/>
          </a:prstGeom>
          <a:noFill/>
        </p:spPr>
        <p:txBody>
          <a:bodyPr wrap="square" rtlCol="0">
            <a:spAutoFit/>
          </a:bodyPr>
          <a:lstStyle/>
          <a:p>
            <a:pPr algn="ctr"/>
            <a:r>
              <a:rPr lang="en-GB" sz="2400" b="1" i="1" dirty="0" smtClean="0">
                <a:solidFill>
                  <a:schemeClr val="tx2"/>
                </a:solidFill>
              </a:rPr>
              <a:t>Insurance</a:t>
            </a:r>
            <a:endParaRPr lang="en-GB" b="1" i="1" dirty="0">
              <a:solidFill>
                <a:schemeClr val="tx2"/>
              </a:solidFill>
            </a:endParaRPr>
          </a:p>
        </p:txBody>
      </p:sp>
      <p:sp>
        <p:nvSpPr>
          <p:cNvPr id="22" name="TextBox 21"/>
          <p:cNvSpPr txBox="1"/>
          <p:nvPr/>
        </p:nvSpPr>
        <p:spPr>
          <a:xfrm>
            <a:off x="4990985" y="3105048"/>
            <a:ext cx="2533343" cy="756000"/>
          </a:xfrm>
          <a:prstGeom prst="rect">
            <a:avLst/>
          </a:prstGeom>
          <a:solidFill>
            <a:schemeClr val="bg1">
              <a:lumMod val="95000"/>
            </a:schemeClr>
          </a:solidFill>
        </p:spPr>
        <p:txBody>
          <a:bodyPr wrap="square" rtlCol="0" anchor="ctr">
            <a:spAutoFit/>
          </a:bodyPr>
          <a:lstStyle/>
          <a:p>
            <a:pPr algn="ctr"/>
            <a:r>
              <a:rPr lang="en-GB" sz="2400" b="1" i="1" dirty="0" smtClean="0">
                <a:solidFill>
                  <a:schemeClr val="tx2">
                    <a:lumMod val="60000"/>
                    <a:lumOff val="40000"/>
                  </a:schemeClr>
                </a:solidFill>
              </a:rPr>
              <a:t>Total: 25 000</a:t>
            </a:r>
            <a:endParaRPr lang="en-GB" sz="2400" b="1" i="1" dirty="0">
              <a:solidFill>
                <a:schemeClr val="tx2">
                  <a:lumMod val="60000"/>
                  <a:lumOff val="40000"/>
                </a:schemeClr>
              </a:solidFill>
            </a:endParaRPr>
          </a:p>
        </p:txBody>
      </p:sp>
      <p:sp>
        <p:nvSpPr>
          <p:cNvPr id="23" name="TextBox 22"/>
          <p:cNvSpPr txBox="1"/>
          <p:nvPr/>
        </p:nvSpPr>
        <p:spPr>
          <a:xfrm>
            <a:off x="594431" y="3431806"/>
            <a:ext cx="936104" cy="1015663"/>
          </a:xfrm>
          <a:prstGeom prst="rect">
            <a:avLst/>
          </a:prstGeom>
          <a:noFill/>
          <a:ln>
            <a:noFill/>
          </a:ln>
        </p:spPr>
        <p:txBody>
          <a:bodyPr wrap="square" rtlCol="0">
            <a:spAutoFit/>
          </a:bodyPr>
          <a:lstStyle/>
          <a:p>
            <a:pPr algn="ctr"/>
            <a:r>
              <a:rPr lang="en-GB" sz="6000" dirty="0" smtClean="0">
                <a:solidFill>
                  <a:srgbClr val="C00000"/>
                </a:solidFill>
              </a:rPr>
              <a:t>?</a:t>
            </a:r>
            <a:endParaRPr lang="en-GB" sz="6000" dirty="0">
              <a:solidFill>
                <a:srgbClr val="C00000"/>
              </a:solidFill>
            </a:endParaRPr>
          </a:p>
        </p:txBody>
      </p:sp>
      <p:sp>
        <p:nvSpPr>
          <p:cNvPr id="24" name="TextBox 23"/>
          <p:cNvSpPr txBox="1"/>
          <p:nvPr/>
        </p:nvSpPr>
        <p:spPr>
          <a:xfrm>
            <a:off x="1869202" y="4090769"/>
            <a:ext cx="936104" cy="1015663"/>
          </a:xfrm>
          <a:prstGeom prst="rect">
            <a:avLst/>
          </a:prstGeom>
          <a:noFill/>
          <a:ln>
            <a:noFill/>
          </a:ln>
        </p:spPr>
        <p:txBody>
          <a:bodyPr wrap="square" rtlCol="0">
            <a:spAutoFit/>
          </a:bodyPr>
          <a:lstStyle/>
          <a:p>
            <a:pPr algn="ctr"/>
            <a:r>
              <a:rPr lang="en-GB" sz="6000" dirty="0" smtClean="0">
                <a:solidFill>
                  <a:srgbClr val="C00000"/>
                </a:solidFill>
              </a:rPr>
              <a:t>?</a:t>
            </a:r>
            <a:endParaRPr lang="en-GB" sz="6000" dirty="0">
              <a:solidFill>
                <a:srgbClr val="C00000"/>
              </a:solidFill>
            </a:endParaRPr>
          </a:p>
        </p:txBody>
      </p:sp>
      <p:sp>
        <p:nvSpPr>
          <p:cNvPr id="26" name="TextBox 25"/>
          <p:cNvSpPr txBox="1"/>
          <p:nvPr/>
        </p:nvSpPr>
        <p:spPr>
          <a:xfrm>
            <a:off x="809000" y="5106432"/>
            <a:ext cx="1996305" cy="646331"/>
          </a:xfrm>
          <a:prstGeom prst="rect">
            <a:avLst/>
          </a:prstGeom>
          <a:noFill/>
        </p:spPr>
        <p:txBody>
          <a:bodyPr wrap="square" rtlCol="0">
            <a:spAutoFit/>
          </a:bodyPr>
          <a:lstStyle/>
          <a:p>
            <a:pPr algn="ctr"/>
            <a:r>
              <a:rPr lang="en-GB" sz="3600" b="1" i="1" dirty="0" smtClean="0">
                <a:solidFill>
                  <a:srgbClr val="C00000"/>
                </a:solidFill>
              </a:rPr>
              <a:t>20 000 ?</a:t>
            </a:r>
            <a:endParaRPr lang="en-GB" sz="3600" b="1" i="1" dirty="0">
              <a:solidFill>
                <a:srgbClr val="C00000"/>
              </a:solidFill>
            </a:endParaRPr>
          </a:p>
        </p:txBody>
      </p:sp>
    </p:spTree>
    <p:extLst>
      <p:ext uri="{BB962C8B-B14F-4D97-AF65-F5344CB8AC3E}">
        <p14:creationId xmlns:p14="http://schemas.microsoft.com/office/powerpoint/2010/main" val="1336120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7" grpId="0"/>
      <p:bldP spid="20" grpId="0"/>
      <p:bldP spid="23" grpId="0"/>
      <p:bldP spid="24"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Costs for Society</a:t>
            </a:r>
            <a:endParaRPr lang="en-GB" dirty="0"/>
          </a:p>
        </p:txBody>
      </p:sp>
      <p:sp>
        <p:nvSpPr>
          <p:cNvPr id="3" name="Content Placeholder 2"/>
          <p:cNvSpPr>
            <a:spLocks noGrp="1"/>
          </p:cNvSpPr>
          <p:nvPr>
            <p:ph idx="1"/>
          </p:nvPr>
        </p:nvSpPr>
        <p:spPr/>
        <p:txBody>
          <a:bodyPr>
            <a:normAutofit fontScale="85000" lnSpcReduction="20000"/>
          </a:bodyPr>
          <a:lstStyle/>
          <a:p>
            <a:r>
              <a:rPr lang="en-GB" dirty="0"/>
              <a:t>Social Costs of Injuries underestimated by more than Euros 500 </a:t>
            </a:r>
            <a:r>
              <a:rPr lang="en-GB" dirty="0" smtClean="0"/>
              <a:t>million annually</a:t>
            </a:r>
            <a:endParaRPr lang="en-GB" dirty="0"/>
          </a:p>
          <a:p>
            <a:r>
              <a:rPr lang="en-GB" dirty="0" smtClean="0"/>
              <a:t>Injuries cost  significantly more for society than fatalities</a:t>
            </a:r>
          </a:p>
          <a:p>
            <a:r>
              <a:rPr lang="en-GB" dirty="0" smtClean="0"/>
              <a:t>Costs of Material Damage collisions  underestimated  maybe by several hundred million</a:t>
            </a:r>
          </a:p>
          <a:p>
            <a:r>
              <a:rPr lang="en-GB" dirty="0" smtClean="0"/>
              <a:t>This means that problem is much greater than shown in official figures</a:t>
            </a:r>
          </a:p>
          <a:p>
            <a:r>
              <a:rPr lang="en-GB" dirty="0" smtClean="0"/>
              <a:t>Implies that more measures are cost effective than previously thought</a:t>
            </a:r>
          </a:p>
          <a:p>
            <a:r>
              <a:rPr lang="en-GB" dirty="0" smtClean="0"/>
              <a:t>Especially measures for vulnerable users</a:t>
            </a:r>
          </a:p>
          <a:p>
            <a:pPr marL="0" indent="0" algn="ctr">
              <a:buNone/>
            </a:pPr>
            <a:endParaRPr lang="en-GB" dirty="0" smtClean="0"/>
          </a:p>
        </p:txBody>
      </p:sp>
    </p:spTree>
    <p:extLst>
      <p:ext uri="{BB962C8B-B14F-4D97-AF65-F5344CB8AC3E}">
        <p14:creationId xmlns:p14="http://schemas.microsoft.com/office/powerpoint/2010/main" val="365393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AGS /RSA;2014 and 2013 compared</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3392637"/>
              </p:ext>
            </p:extLst>
          </p:nvPr>
        </p:nvGraphicFramePr>
        <p:xfrm>
          <a:off x="719572" y="1556796"/>
          <a:ext cx="7704857" cy="4320476"/>
        </p:xfrm>
        <a:graphic>
          <a:graphicData uri="http://schemas.openxmlformats.org/drawingml/2006/table">
            <a:tbl>
              <a:tblPr firstRow="1" firstCol="1" bandRow="1">
                <a:tableStyleId>{5C22544A-7EE6-4342-B048-85BDC9FD1C3A}</a:tableStyleId>
              </a:tblPr>
              <a:tblGrid>
                <a:gridCol w="2363324"/>
                <a:gridCol w="1885730"/>
                <a:gridCol w="1885730"/>
                <a:gridCol w="1570073"/>
              </a:tblGrid>
              <a:tr h="432044">
                <a:tc>
                  <a:txBody>
                    <a:bodyPr/>
                    <a:lstStyle/>
                    <a:p>
                      <a:pPr>
                        <a:lnSpc>
                          <a:spcPct val="115000"/>
                        </a:lnSpc>
                        <a:spcAft>
                          <a:spcPts val="0"/>
                        </a:spcAft>
                      </a:pPr>
                      <a:r>
                        <a:rPr lang="en-GB" sz="1800" dirty="0">
                          <a:effectLst/>
                        </a:rPr>
                        <a:t> </a:t>
                      </a:r>
                      <a:endParaRPr lang="en-GB"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rPr>
                        <a:t>2013</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2014</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 Change</a:t>
                      </a:r>
                      <a:endParaRPr lang="en-GB" sz="1800" dirty="0">
                        <a:effectLst/>
                        <a:latin typeface="Calibri"/>
                        <a:ea typeface="Calibri"/>
                        <a:cs typeface="Times New Roman"/>
                      </a:endParaRPr>
                    </a:p>
                  </a:txBody>
                  <a:tcPr marL="68580" marR="68580" marT="0" marB="0" anchor="ctr"/>
                </a:tc>
              </a:tr>
              <a:tr h="432048">
                <a:tc>
                  <a:txBody>
                    <a:bodyPr/>
                    <a:lstStyle/>
                    <a:p>
                      <a:pPr>
                        <a:lnSpc>
                          <a:spcPct val="115000"/>
                        </a:lnSpc>
                        <a:spcAft>
                          <a:spcPts val="0"/>
                        </a:spcAft>
                      </a:pPr>
                      <a:r>
                        <a:rPr lang="en-GB" sz="1800" dirty="0">
                          <a:effectLst/>
                        </a:rPr>
                        <a:t>Fatalities</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a:effectLst/>
                        </a:rPr>
                        <a:t>188</a:t>
                      </a:r>
                      <a:endParaRPr lang="en-GB"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a:effectLst/>
                        </a:rPr>
                        <a:t>193</a:t>
                      </a:r>
                      <a:endParaRPr lang="en-GB"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smtClean="0">
                          <a:solidFill>
                            <a:srgbClr val="FF0000"/>
                          </a:solidFill>
                          <a:effectLst/>
                          <a:latin typeface="+mn-lt"/>
                          <a:ea typeface="+mn-ea"/>
                          <a:cs typeface="+mn-cs"/>
                        </a:rPr>
                        <a:t>3</a:t>
                      </a:r>
                      <a:endParaRPr lang="en-GB" sz="1800" b="1" dirty="0">
                        <a:solidFill>
                          <a:srgbClr val="FF0000"/>
                        </a:solidFill>
                        <a:effectLst/>
                        <a:latin typeface="Calibri"/>
                        <a:ea typeface="Calibri"/>
                        <a:cs typeface="Times New Roman"/>
                      </a:endParaRPr>
                    </a:p>
                  </a:txBody>
                  <a:tcPr marL="68580" marR="68580" marT="0" marB="0" anchor="ctr"/>
                </a:tc>
              </a:tr>
              <a:tr h="432048">
                <a:tc>
                  <a:txBody>
                    <a:bodyPr/>
                    <a:lstStyle/>
                    <a:p>
                      <a:pPr>
                        <a:lnSpc>
                          <a:spcPct val="115000"/>
                        </a:lnSpc>
                        <a:spcAft>
                          <a:spcPts val="0"/>
                        </a:spcAft>
                      </a:pPr>
                      <a:r>
                        <a:rPr lang="en-GB" sz="1800" dirty="0">
                          <a:effectLst/>
                        </a:rPr>
                        <a:t>All Injuries</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a:effectLst/>
                        </a:rPr>
                        <a:t>6,880</a:t>
                      </a:r>
                      <a:endParaRPr lang="en-GB"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a:effectLst/>
                        </a:rPr>
                        <a:t>8,079</a:t>
                      </a:r>
                      <a:endParaRPr lang="en-GB"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smtClean="0">
                          <a:solidFill>
                            <a:srgbClr val="FF0000"/>
                          </a:solidFill>
                          <a:effectLst/>
                        </a:rPr>
                        <a:t>17</a:t>
                      </a:r>
                      <a:endParaRPr lang="en-GB" sz="1800" b="1" dirty="0">
                        <a:solidFill>
                          <a:srgbClr val="FF0000"/>
                        </a:solidFill>
                        <a:effectLst/>
                        <a:latin typeface="Calibri"/>
                        <a:ea typeface="Calibri"/>
                        <a:cs typeface="Times New Roman"/>
                      </a:endParaRPr>
                    </a:p>
                  </a:txBody>
                  <a:tcPr marL="68580" marR="68580" marT="0" marB="0" anchor="ctr"/>
                </a:tc>
              </a:tr>
              <a:tr h="432048">
                <a:tc>
                  <a:txBody>
                    <a:bodyPr/>
                    <a:lstStyle/>
                    <a:p>
                      <a:pPr>
                        <a:lnSpc>
                          <a:spcPct val="115000"/>
                        </a:lnSpc>
                        <a:spcAft>
                          <a:spcPts val="0"/>
                        </a:spcAft>
                      </a:pPr>
                      <a:r>
                        <a:rPr lang="en-GB" sz="1800" dirty="0">
                          <a:effectLst/>
                        </a:rPr>
                        <a:t>Material Damage</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a:effectLst/>
                        </a:rPr>
                        <a:t> </a:t>
                      </a:r>
                      <a:r>
                        <a:rPr lang="en-GB" sz="1800" b="1" dirty="0" smtClean="0">
                          <a:effectLst/>
                        </a:rPr>
                        <a:t>22,000</a:t>
                      </a:r>
                      <a:endParaRPr lang="en-GB"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a:effectLst/>
                        </a:rPr>
                        <a:t> </a:t>
                      </a:r>
                      <a:r>
                        <a:rPr lang="en-GB" sz="1800" b="1" dirty="0" smtClean="0">
                          <a:effectLst/>
                        </a:rPr>
                        <a:t>35,000</a:t>
                      </a:r>
                      <a:endParaRPr lang="en-GB"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a:solidFill>
                            <a:srgbClr val="FF0000"/>
                          </a:solidFill>
                          <a:effectLst/>
                        </a:rPr>
                        <a:t> </a:t>
                      </a:r>
                      <a:r>
                        <a:rPr lang="en-GB" sz="1800" b="1" dirty="0" smtClean="0">
                          <a:solidFill>
                            <a:srgbClr val="FF0000"/>
                          </a:solidFill>
                          <a:effectLst/>
                        </a:rPr>
                        <a:t>54</a:t>
                      </a:r>
                      <a:endParaRPr lang="en-GB" sz="1800" b="1" dirty="0">
                        <a:solidFill>
                          <a:srgbClr val="FF0000"/>
                        </a:solidFill>
                        <a:effectLst/>
                        <a:latin typeface="Calibri"/>
                        <a:ea typeface="Calibri"/>
                        <a:cs typeface="Times New Roman"/>
                      </a:endParaRPr>
                    </a:p>
                  </a:txBody>
                  <a:tcPr marL="68580" marR="68580" marT="0" marB="0" anchor="ctr"/>
                </a:tc>
              </a:tr>
              <a:tr h="432048">
                <a:tc>
                  <a:txBody>
                    <a:bodyPr/>
                    <a:lstStyle/>
                    <a:p>
                      <a:pPr>
                        <a:lnSpc>
                          <a:spcPct val="115000"/>
                        </a:lnSpc>
                        <a:spcAft>
                          <a:spcPts val="0"/>
                        </a:spcAft>
                      </a:pPr>
                      <a:r>
                        <a:rPr lang="en-GB" sz="1800" b="1" dirty="0">
                          <a:effectLst/>
                        </a:rPr>
                        <a:t>Serious Injuries</a:t>
                      </a:r>
                      <a:endParaRPr lang="en-GB"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a:effectLst/>
                        </a:rPr>
                        <a:t>508</a:t>
                      </a:r>
                      <a:endParaRPr lang="en-GB"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a:effectLst/>
                        </a:rPr>
                        <a:t>755</a:t>
                      </a:r>
                      <a:endParaRPr lang="en-GB" sz="1800" b="1"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b="1" dirty="0" smtClean="0">
                          <a:solidFill>
                            <a:srgbClr val="FF0000"/>
                          </a:solidFill>
                          <a:effectLst/>
                        </a:rPr>
                        <a:t>48</a:t>
                      </a:r>
                      <a:endParaRPr lang="en-GB" sz="1800" b="1" dirty="0">
                        <a:solidFill>
                          <a:srgbClr val="FF0000"/>
                        </a:solidFill>
                        <a:effectLst/>
                        <a:latin typeface="Calibri"/>
                        <a:ea typeface="Calibri"/>
                        <a:cs typeface="Times New Roman"/>
                      </a:endParaRPr>
                    </a:p>
                  </a:txBody>
                  <a:tcPr marL="68580" marR="68580" marT="0" marB="0" anchor="ctr"/>
                </a:tc>
              </a:tr>
              <a:tr h="432048">
                <a:tc>
                  <a:txBody>
                    <a:bodyPr/>
                    <a:lstStyle/>
                    <a:p>
                      <a:pPr>
                        <a:lnSpc>
                          <a:spcPct val="115000"/>
                        </a:lnSpc>
                        <a:spcAft>
                          <a:spcPts val="0"/>
                        </a:spcAft>
                      </a:pPr>
                      <a:r>
                        <a:rPr lang="en-GB" sz="1800" dirty="0">
                          <a:effectLst/>
                        </a:rPr>
                        <a:t>   </a:t>
                      </a:r>
                      <a:r>
                        <a:rPr lang="en-GB" sz="1800" dirty="0" smtClean="0">
                          <a:effectLst/>
                        </a:rPr>
                        <a:t>     Pedestrian</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97</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180</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smtClean="0">
                          <a:solidFill>
                            <a:srgbClr val="FF0000"/>
                          </a:solidFill>
                          <a:effectLst/>
                        </a:rPr>
                        <a:t>86</a:t>
                      </a:r>
                      <a:endParaRPr lang="en-GB" sz="1800" dirty="0">
                        <a:solidFill>
                          <a:srgbClr val="FF0000"/>
                        </a:solidFill>
                        <a:effectLst/>
                        <a:latin typeface="Calibri"/>
                        <a:ea typeface="Calibri"/>
                        <a:cs typeface="Times New Roman"/>
                      </a:endParaRPr>
                    </a:p>
                  </a:txBody>
                  <a:tcPr marL="68580" marR="68580" marT="0" marB="0" anchor="ctr"/>
                </a:tc>
              </a:tr>
              <a:tr h="432048">
                <a:tc>
                  <a:txBody>
                    <a:bodyPr/>
                    <a:lstStyle/>
                    <a:p>
                      <a:pPr>
                        <a:lnSpc>
                          <a:spcPct val="115000"/>
                        </a:lnSpc>
                        <a:spcAft>
                          <a:spcPts val="0"/>
                        </a:spcAft>
                      </a:pPr>
                      <a:r>
                        <a:rPr lang="en-GB" sz="1800" dirty="0">
                          <a:effectLst/>
                        </a:rPr>
                        <a:t>     </a:t>
                      </a:r>
                      <a:r>
                        <a:rPr lang="en-GB" sz="1800" dirty="0" smtClean="0">
                          <a:effectLst/>
                        </a:rPr>
                        <a:t>   Cyclist</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50</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106</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smtClean="0">
                          <a:solidFill>
                            <a:srgbClr val="FF0000"/>
                          </a:solidFill>
                          <a:effectLst/>
                        </a:rPr>
                        <a:t>112</a:t>
                      </a:r>
                      <a:endParaRPr lang="en-GB" sz="1800" dirty="0">
                        <a:solidFill>
                          <a:srgbClr val="FF0000"/>
                        </a:solidFill>
                        <a:effectLst/>
                        <a:latin typeface="Calibri"/>
                        <a:ea typeface="Calibri"/>
                        <a:cs typeface="Times New Roman"/>
                      </a:endParaRPr>
                    </a:p>
                  </a:txBody>
                  <a:tcPr marL="68580" marR="68580" marT="0" marB="0" anchor="ctr"/>
                </a:tc>
              </a:tr>
              <a:tr h="432048">
                <a:tc>
                  <a:txBody>
                    <a:bodyPr/>
                    <a:lstStyle/>
                    <a:p>
                      <a:pPr>
                        <a:lnSpc>
                          <a:spcPct val="115000"/>
                        </a:lnSpc>
                        <a:spcAft>
                          <a:spcPts val="0"/>
                        </a:spcAft>
                      </a:pPr>
                      <a:r>
                        <a:rPr lang="en-GB" sz="1800" dirty="0">
                          <a:effectLst/>
                        </a:rPr>
                        <a:t>    </a:t>
                      </a:r>
                      <a:r>
                        <a:rPr lang="en-GB" sz="1800" dirty="0" smtClean="0">
                          <a:effectLst/>
                        </a:rPr>
                        <a:t>    </a:t>
                      </a:r>
                      <a:r>
                        <a:rPr lang="en-GB" sz="1800" dirty="0">
                          <a:effectLst/>
                        </a:rPr>
                        <a:t>Motorcyclist</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47</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87</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smtClean="0">
                          <a:solidFill>
                            <a:srgbClr val="FF0000"/>
                          </a:solidFill>
                          <a:effectLst/>
                        </a:rPr>
                        <a:t>85</a:t>
                      </a:r>
                      <a:endParaRPr lang="en-GB" sz="1800" dirty="0">
                        <a:solidFill>
                          <a:srgbClr val="FF0000"/>
                        </a:solidFill>
                        <a:effectLst/>
                        <a:latin typeface="Calibri"/>
                        <a:ea typeface="Calibri"/>
                        <a:cs typeface="Times New Roman"/>
                      </a:endParaRPr>
                    </a:p>
                  </a:txBody>
                  <a:tcPr marL="68580" marR="68580" marT="0" marB="0" anchor="ctr"/>
                </a:tc>
              </a:tr>
              <a:tr h="432048">
                <a:tc>
                  <a:txBody>
                    <a:bodyPr/>
                    <a:lstStyle/>
                    <a:p>
                      <a:pPr>
                        <a:lnSpc>
                          <a:spcPct val="115000"/>
                        </a:lnSpc>
                        <a:spcAft>
                          <a:spcPts val="0"/>
                        </a:spcAft>
                      </a:pPr>
                      <a:r>
                        <a:rPr lang="en-GB" sz="1800" dirty="0">
                          <a:effectLst/>
                        </a:rPr>
                        <a:t>     </a:t>
                      </a:r>
                      <a:r>
                        <a:rPr lang="en-GB" sz="1800" dirty="0" smtClean="0">
                          <a:effectLst/>
                        </a:rPr>
                        <a:t>   Car </a:t>
                      </a:r>
                      <a:r>
                        <a:rPr lang="en-GB" sz="1800" dirty="0">
                          <a:effectLst/>
                        </a:rPr>
                        <a:t>occupant</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a:effectLst/>
                        </a:rPr>
                        <a:t>270</a:t>
                      </a:r>
                      <a:endParaRPr lang="en-GB"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344</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smtClean="0">
                          <a:solidFill>
                            <a:srgbClr val="FF0000"/>
                          </a:solidFill>
                          <a:effectLst/>
                        </a:rPr>
                        <a:t>27</a:t>
                      </a:r>
                      <a:endParaRPr lang="en-GB" sz="1800" dirty="0">
                        <a:solidFill>
                          <a:srgbClr val="FF0000"/>
                        </a:solidFill>
                        <a:effectLst/>
                        <a:latin typeface="Calibri"/>
                        <a:ea typeface="Calibri"/>
                        <a:cs typeface="Times New Roman"/>
                      </a:endParaRPr>
                    </a:p>
                  </a:txBody>
                  <a:tcPr marL="68580" marR="68580" marT="0" marB="0" anchor="ctr"/>
                </a:tc>
              </a:tr>
              <a:tr h="432048">
                <a:tc>
                  <a:txBody>
                    <a:bodyPr/>
                    <a:lstStyle/>
                    <a:p>
                      <a:pPr>
                        <a:lnSpc>
                          <a:spcPct val="115000"/>
                        </a:lnSpc>
                        <a:spcAft>
                          <a:spcPts val="0"/>
                        </a:spcAft>
                      </a:pPr>
                      <a:r>
                        <a:rPr lang="en-GB" sz="1800" dirty="0">
                          <a:effectLst/>
                        </a:rPr>
                        <a:t>     Other</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a:effectLst/>
                        </a:rPr>
                        <a:t>44</a:t>
                      </a:r>
                      <a:endParaRPr lang="en-GB"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effectLst/>
                        </a:rPr>
                        <a:t>38</a:t>
                      </a:r>
                      <a:endParaRPr lang="en-GB"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800" dirty="0">
                          <a:solidFill>
                            <a:srgbClr val="FF0000"/>
                          </a:solidFill>
                          <a:effectLst/>
                        </a:rPr>
                        <a:t>-13.6</a:t>
                      </a:r>
                      <a:endParaRPr lang="en-GB" sz="1800" dirty="0">
                        <a:solidFill>
                          <a:srgbClr val="FF0000"/>
                        </a:solidFill>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266831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 Data Issues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 Crash Data needs review  </a:t>
            </a:r>
            <a:r>
              <a:rPr lang="en-GB" dirty="0"/>
              <a:t>	</a:t>
            </a:r>
            <a:endParaRPr lang="en-GB" dirty="0" smtClean="0"/>
          </a:p>
          <a:p>
            <a:pPr marL="0" indent="0">
              <a:buNone/>
            </a:pPr>
            <a:r>
              <a:rPr lang="en-GB" dirty="0" smtClean="0"/>
              <a:t>	- Definitions, processes, delays, availability</a:t>
            </a:r>
          </a:p>
          <a:p>
            <a:pPr marL="0" indent="0">
              <a:buNone/>
            </a:pPr>
            <a:r>
              <a:rPr lang="en-GB" dirty="0"/>
              <a:t>	</a:t>
            </a:r>
            <a:r>
              <a:rPr lang="en-GB" dirty="0" smtClean="0"/>
              <a:t>- New series needed  in addition to police 	  data (using other sources and linkage)</a:t>
            </a:r>
          </a:p>
          <a:p>
            <a:r>
              <a:rPr lang="en-GB" dirty="0" smtClean="0"/>
              <a:t>Serious injuries should not be assessed by police; </a:t>
            </a:r>
          </a:p>
          <a:p>
            <a:pPr marL="0" indent="0">
              <a:buNone/>
            </a:pPr>
            <a:r>
              <a:rPr lang="en-GB" dirty="0" smtClean="0"/>
              <a:t> 	-alternatives for police need to be examined 	(like UK check lists)</a:t>
            </a:r>
          </a:p>
          <a:p>
            <a:r>
              <a:rPr lang="en-GB" dirty="0" smtClean="0"/>
              <a:t>Targets for serious injuries meaningless at present</a:t>
            </a:r>
          </a:p>
          <a:p>
            <a:pPr marL="0" indent="0">
              <a:buNone/>
            </a:pPr>
            <a:r>
              <a:rPr lang="en-GB" dirty="0"/>
              <a:t>	</a:t>
            </a:r>
            <a:endParaRPr lang="en-GB" dirty="0" smtClean="0"/>
          </a:p>
        </p:txBody>
      </p:sp>
    </p:spTree>
    <p:extLst>
      <p:ext uri="{BB962C8B-B14F-4D97-AF65-F5344CB8AC3E}">
        <p14:creationId xmlns:p14="http://schemas.microsoft.com/office/powerpoint/2010/main" val="1136678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measurement issue</a:t>
            </a:r>
            <a:endParaRPr lang="en-GB" dirty="0"/>
          </a:p>
        </p:txBody>
      </p:sp>
      <p:sp>
        <p:nvSpPr>
          <p:cNvPr id="3" name="Content Placeholder 2"/>
          <p:cNvSpPr>
            <a:spLocks noGrp="1"/>
          </p:cNvSpPr>
          <p:nvPr>
            <p:ph idx="1"/>
          </p:nvPr>
        </p:nvSpPr>
        <p:spPr/>
        <p:txBody>
          <a:bodyPr>
            <a:normAutofit/>
          </a:bodyPr>
          <a:lstStyle/>
          <a:p>
            <a:r>
              <a:rPr lang="en-GB" dirty="0" smtClean="0"/>
              <a:t>Main measure is number of fatalities </a:t>
            </a:r>
          </a:p>
          <a:p>
            <a:r>
              <a:rPr lang="en-GB" dirty="0" smtClean="0"/>
              <a:t>But there are also many injuries </a:t>
            </a:r>
          </a:p>
          <a:p>
            <a:pPr lvl="1"/>
            <a:r>
              <a:rPr lang="en-GB" dirty="0" smtClean="0"/>
              <a:t>( officially, 40 for each fatality)</a:t>
            </a:r>
          </a:p>
          <a:p>
            <a:r>
              <a:rPr lang="en-GB" dirty="0" smtClean="0"/>
              <a:t>And many collisions not involving injuries</a:t>
            </a:r>
          </a:p>
          <a:p>
            <a:pPr lvl="1"/>
            <a:r>
              <a:rPr lang="en-GB" dirty="0" smtClean="0"/>
              <a:t> </a:t>
            </a:r>
            <a:r>
              <a:rPr lang="en-GB" smtClean="0"/>
              <a:t>( officially,5 </a:t>
            </a:r>
            <a:r>
              <a:rPr lang="en-GB" dirty="0" smtClean="0"/>
              <a:t>for each injury collision)</a:t>
            </a:r>
          </a:p>
          <a:p>
            <a:r>
              <a:rPr lang="en-GB" dirty="0" smtClean="0"/>
              <a:t>Data on fatalities is pretty reliable but not on injuries or collisions</a:t>
            </a:r>
          </a:p>
          <a:p>
            <a:pPr marL="0" indent="0">
              <a:buNone/>
            </a:pPr>
            <a:endParaRPr lang="en-GB" dirty="0"/>
          </a:p>
        </p:txBody>
      </p:sp>
    </p:spTree>
    <p:extLst>
      <p:ext uri="{BB962C8B-B14F-4D97-AF65-F5344CB8AC3E}">
        <p14:creationId xmlns:p14="http://schemas.microsoft.com/office/powerpoint/2010/main" val="29667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 economics/policy</a:t>
            </a:r>
            <a:endParaRPr lang="en-GB" dirty="0"/>
          </a:p>
        </p:txBody>
      </p:sp>
      <p:sp>
        <p:nvSpPr>
          <p:cNvPr id="3" name="Content Placeholder 2"/>
          <p:cNvSpPr>
            <a:spLocks noGrp="1"/>
          </p:cNvSpPr>
          <p:nvPr>
            <p:ph idx="1"/>
          </p:nvPr>
        </p:nvSpPr>
        <p:spPr/>
        <p:txBody>
          <a:bodyPr>
            <a:normAutofit/>
          </a:bodyPr>
          <a:lstStyle/>
          <a:p>
            <a:r>
              <a:rPr lang="en-GB" dirty="0" smtClean="0"/>
              <a:t> Social Costs estimates need to adjust for underreporting </a:t>
            </a:r>
          </a:p>
          <a:p>
            <a:r>
              <a:rPr lang="en-GB" dirty="0" smtClean="0"/>
              <a:t>CBA needs to take specific account of injury impacts</a:t>
            </a:r>
          </a:p>
          <a:p>
            <a:r>
              <a:rPr lang="en-GB" dirty="0" smtClean="0"/>
              <a:t>Injury undercount figures in appraisal need to be corrected (to 3 for serious injuries) </a:t>
            </a:r>
          </a:p>
          <a:p>
            <a:r>
              <a:rPr lang="en-GB" dirty="0" smtClean="0"/>
              <a:t>Injury undercount should be mode specific  </a:t>
            </a:r>
          </a:p>
          <a:p>
            <a:r>
              <a:rPr lang="en-GB" dirty="0" smtClean="0"/>
              <a:t>Injuries need to be given more attention</a:t>
            </a:r>
            <a:endParaRPr lang="en-GB" dirty="0"/>
          </a:p>
        </p:txBody>
      </p:sp>
    </p:spTree>
    <p:extLst>
      <p:ext uri="{BB962C8B-B14F-4D97-AF65-F5344CB8AC3E}">
        <p14:creationId xmlns:p14="http://schemas.microsoft.com/office/powerpoint/2010/main" val="196279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Thank you </a:t>
            </a:r>
            <a:r>
              <a:rPr lang="en-GB" dirty="0" smtClean="0"/>
              <a:t>for your attention</a:t>
            </a:r>
            <a:r>
              <a:rPr lang="en-GB" dirty="0"/>
              <a:t/>
            </a:r>
            <a:br>
              <a:rPr lang="en-GB" dirty="0"/>
            </a:br>
            <a:endParaRPr lang="en-GB" dirty="0"/>
          </a:p>
        </p:txBody>
      </p:sp>
      <p:sp>
        <p:nvSpPr>
          <p:cNvPr id="3" name="Content Placeholder 2"/>
          <p:cNvSpPr>
            <a:spLocks noGrp="1"/>
          </p:cNvSpPr>
          <p:nvPr>
            <p:ph idx="1"/>
          </p:nvPr>
        </p:nvSpPr>
        <p:spPr>
          <a:xfrm>
            <a:off x="457200" y="1196752"/>
            <a:ext cx="8229600" cy="4525963"/>
          </a:xfrm>
        </p:spPr>
        <p:txBody>
          <a:bodyPr anchor="ctr"/>
          <a:lstStyle/>
          <a:p>
            <a:pPr marL="0" indent="0" algn="ctr">
              <a:buNone/>
            </a:pPr>
            <a:r>
              <a:rPr lang="en-GB" dirty="0" smtClean="0"/>
              <a:t>Full paper on Statistical Society website</a:t>
            </a:r>
          </a:p>
          <a:p>
            <a:pPr marL="0" indent="0" algn="ctr">
              <a:buNone/>
            </a:pPr>
            <a:r>
              <a:rPr lang="en-GB" dirty="0"/>
              <a:t>http://www.ssisi.ie/JackShort_Oct12th.pdf</a:t>
            </a:r>
          </a:p>
          <a:p>
            <a:pPr marL="0" indent="0" algn="ctr">
              <a:buNone/>
            </a:pPr>
            <a:r>
              <a:rPr lang="en-GB" dirty="0" err="1" smtClean="0"/>
              <a:t>shortj</a:t>
            </a:r>
            <a:r>
              <a:rPr lang="en-GB" dirty="0" smtClean="0"/>
              <a:t> @tcd.ie</a:t>
            </a:r>
            <a:endParaRPr lang="en-GB" dirty="0"/>
          </a:p>
        </p:txBody>
      </p:sp>
    </p:spTree>
    <p:extLst>
      <p:ext uri="{BB962C8B-B14F-4D97-AF65-F5344CB8AC3E}">
        <p14:creationId xmlns:p14="http://schemas.microsoft.com/office/powerpoint/2010/main" val="415465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147248" cy="1008112"/>
          </a:xfrm>
        </p:spPr>
        <p:txBody>
          <a:bodyPr/>
          <a:lstStyle/>
          <a:p>
            <a:r>
              <a:rPr lang="en-GB" dirty="0" smtClean="0"/>
              <a:t> Injuries Matter</a:t>
            </a:r>
            <a:endParaRPr lang="en-GB" dirty="0"/>
          </a:p>
        </p:txBody>
      </p:sp>
      <p:sp>
        <p:nvSpPr>
          <p:cNvPr id="3" name="Content Placeholder 2"/>
          <p:cNvSpPr>
            <a:spLocks noGrp="1"/>
          </p:cNvSpPr>
          <p:nvPr>
            <p:ph idx="1"/>
          </p:nvPr>
        </p:nvSpPr>
        <p:spPr>
          <a:xfrm>
            <a:off x="457200" y="1268759"/>
            <a:ext cx="8229600" cy="858671"/>
          </a:xfrm>
        </p:spPr>
        <p:txBody>
          <a:bodyPr>
            <a:normAutofit/>
          </a:bodyPr>
          <a:lstStyle/>
          <a:p>
            <a:r>
              <a:rPr lang="en-GB" dirty="0" smtClean="0"/>
              <a:t>They are numerous </a:t>
            </a:r>
          </a:p>
        </p:txBody>
      </p:sp>
      <p:sp>
        <p:nvSpPr>
          <p:cNvPr id="4" name="Content Placeholder 2"/>
          <p:cNvSpPr txBox="1">
            <a:spLocks/>
          </p:cNvSpPr>
          <p:nvPr/>
        </p:nvSpPr>
        <p:spPr>
          <a:xfrm>
            <a:off x="457200" y="2127431"/>
            <a:ext cx="8147248" cy="12295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smtClean="0"/>
              <a:t>They are costly for society ( social costs are higher than for fatalities )</a:t>
            </a:r>
          </a:p>
        </p:txBody>
      </p:sp>
      <p:sp>
        <p:nvSpPr>
          <p:cNvPr id="5" name="Content Placeholder 2"/>
          <p:cNvSpPr txBox="1">
            <a:spLocks/>
          </p:cNvSpPr>
          <p:nvPr/>
        </p:nvSpPr>
        <p:spPr>
          <a:xfrm>
            <a:off x="457200" y="3356993"/>
            <a:ext cx="8229600" cy="13286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smtClean="0"/>
              <a:t>Trends are different (fatalities have declined faster than injuries in many Countries)</a:t>
            </a:r>
          </a:p>
        </p:txBody>
      </p:sp>
      <p:sp>
        <p:nvSpPr>
          <p:cNvPr id="6" name="Content Placeholder 2"/>
          <p:cNvSpPr txBox="1">
            <a:spLocks/>
          </p:cNvSpPr>
          <p:nvPr/>
        </p:nvSpPr>
        <p:spPr>
          <a:xfrm>
            <a:off x="457200" y="5632648"/>
            <a:ext cx="8229600" cy="7486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smtClean="0"/>
              <a:t>Appropriate policies may not be the same</a:t>
            </a:r>
          </a:p>
          <a:p>
            <a:endParaRPr lang="en-GB" dirty="0" smtClean="0"/>
          </a:p>
          <a:p>
            <a:endParaRPr lang="en-GB" dirty="0"/>
          </a:p>
        </p:txBody>
      </p:sp>
      <p:sp>
        <p:nvSpPr>
          <p:cNvPr id="7" name="Content Placeholder 2"/>
          <p:cNvSpPr txBox="1">
            <a:spLocks/>
          </p:cNvSpPr>
          <p:nvPr/>
        </p:nvSpPr>
        <p:spPr>
          <a:xfrm>
            <a:off x="457200" y="4579658"/>
            <a:ext cx="8229600" cy="11590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smtClean="0"/>
              <a:t>Essential to understanding  traffic risks (fatal collisions few and increasingly random)</a:t>
            </a:r>
          </a:p>
          <a:p>
            <a:endParaRPr lang="en-GB" dirty="0"/>
          </a:p>
        </p:txBody>
      </p:sp>
    </p:spTree>
    <p:extLst>
      <p:ext uri="{BB962C8B-B14F-4D97-AF65-F5344CB8AC3E}">
        <p14:creationId xmlns:p14="http://schemas.microsoft.com/office/powerpoint/2010/main" val="1785435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29600" cy="1143000"/>
          </a:xfrm>
        </p:spPr>
        <p:txBody>
          <a:bodyPr>
            <a:normAutofit fontScale="90000"/>
          </a:bodyPr>
          <a:lstStyle/>
          <a:p>
            <a:r>
              <a:rPr lang="en-GB" dirty="0" smtClean="0"/>
              <a:t> Injuries : Data Sources</a:t>
            </a:r>
            <a:br>
              <a:rPr lang="en-GB" dirty="0" smtClean="0"/>
            </a:br>
            <a:r>
              <a:rPr lang="en-GB" dirty="0" smtClean="0"/>
              <a:t> </a:t>
            </a:r>
            <a:endParaRPr lang="en-GB" dirty="0"/>
          </a:p>
        </p:txBody>
      </p:sp>
      <p:sp>
        <p:nvSpPr>
          <p:cNvPr id="3" name="Content Placeholder 2"/>
          <p:cNvSpPr>
            <a:spLocks noGrp="1"/>
          </p:cNvSpPr>
          <p:nvPr>
            <p:ph idx="1"/>
          </p:nvPr>
        </p:nvSpPr>
        <p:spPr>
          <a:xfrm>
            <a:off x="467544" y="1628800"/>
            <a:ext cx="8229600" cy="4525963"/>
          </a:xfrm>
        </p:spPr>
        <p:txBody>
          <a:bodyPr>
            <a:normAutofit lnSpcReduction="10000"/>
          </a:bodyPr>
          <a:lstStyle/>
          <a:p>
            <a:r>
              <a:rPr lang="en-GB" b="1" dirty="0" smtClean="0"/>
              <a:t>Police (official data)</a:t>
            </a:r>
          </a:p>
          <a:p>
            <a:r>
              <a:rPr lang="en-GB" b="1" dirty="0" smtClean="0"/>
              <a:t>Hospitals</a:t>
            </a:r>
          </a:p>
          <a:p>
            <a:r>
              <a:rPr lang="en-GB" b="1" dirty="0" smtClean="0"/>
              <a:t>Injuries Board</a:t>
            </a:r>
          </a:p>
          <a:p>
            <a:pPr marL="0" indent="0">
              <a:buNone/>
            </a:pPr>
            <a:endParaRPr lang="en-GB" b="1" dirty="0" smtClean="0"/>
          </a:p>
          <a:p>
            <a:r>
              <a:rPr lang="en-GB" dirty="0" smtClean="0"/>
              <a:t>Accident and Emergency  units</a:t>
            </a:r>
          </a:p>
          <a:p>
            <a:r>
              <a:rPr lang="en-GB" dirty="0" smtClean="0"/>
              <a:t>General Practitioners</a:t>
            </a:r>
          </a:p>
          <a:p>
            <a:r>
              <a:rPr lang="en-GB" dirty="0" smtClean="0"/>
              <a:t>Insurance </a:t>
            </a:r>
          </a:p>
          <a:p>
            <a:r>
              <a:rPr lang="en-GB" dirty="0" smtClean="0"/>
              <a:t>Ambulance data</a:t>
            </a:r>
          </a:p>
        </p:txBody>
      </p:sp>
    </p:spTree>
    <p:extLst>
      <p:ext uri="{BB962C8B-B14F-4D97-AF65-F5344CB8AC3E}">
        <p14:creationId xmlns:p14="http://schemas.microsoft.com/office/powerpoint/2010/main" val="289049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Data Obtained  </a:t>
            </a:r>
            <a:endParaRPr lang="en-GB" dirty="0"/>
          </a:p>
        </p:txBody>
      </p:sp>
      <p:sp>
        <p:nvSpPr>
          <p:cNvPr id="3" name="Content Placeholder 2"/>
          <p:cNvSpPr>
            <a:spLocks noGrp="1"/>
          </p:cNvSpPr>
          <p:nvPr>
            <p:ph idx="1"/>
          </p:nvPr>
        </p:nvSpPr>
        <p:spPr/>
        <p:txBody>
          <a:bodyPr>
            <a:normAutofit/>
          </a:bodyPr>
          <a:lstStyle/>
          <a:p>
            <a:r>
              <a:rPr lang="en-GB" dirty="0" smtClean="0"/>
              <a:t>73,000 Police records from 2005-2013</a:t>
            </a:r>
          </a:p>
          <a:p>
            <a:r>
              <a:rPr lang="en-GB" dirty="0"/>
              <a:t>5</a:t>
            </a:r>
            <a:r>
              <a:rPr lang="en-GB" dirty="0" smtClean="0"/>
              <a:t>0,000 Hospital records from 2005-2013</a:t>
            </a:r>
          </a:p>
          <a:p>
            <a:r>
              <a:rPr lang="en-GB" dirty="0" smtClean="0"/>
              <a:t>70,000 Injury Board records from 2010-2013</a:t>
            </a:r>
          </a:p>
          <a:p>
            <a:r>
              <a:rPr lang="en-GB" dirty="0" smtClean="0"/>
              <a:t>2014 police data available only in June 2017</a:t>
            </a:r>
            <a:endParaRPr lang="en-GB" dirty="0"/>
          </a:p>
          <a:p>
            <a:r>
              <a:rPr lang="en-GB" dirty="0" smtClean="0"/>
              <a:t>Anonymised datasets but with common variables</a:t>
            </a:r>
          </a:p>
          <a:p>
            <a:pPr marL="0" indent="0">
              <a:buNone/>
            </a:pPr>
            <a:r>
              <a:rPr lang="en-GB" dirty="0"/>
              <a:t>	</a:t>
            </a:r>
            <a:r>
              <a:rPr lang="en-GB" dirty="0" smtClean="0"/>
              <a:t>age, gender, date, county, mode</a:t>
            </a:r>
          </a:p>
          <a:p>
            <a:pPr marL="0" indent="0">
              <a:buNone/>
            </a:pPr>
            <a:endParaRPr lang="en-GB" dirty="0"/>
          </a:p>
        </p:txBody>
      </p:sp>
    </p:spTree>
    <p:extLst>
      <p:ext uri="{BB962C8B-B14F-4D97-AF65-F5344CB8AC3E}">
        <p14:creationId xmlns:p14="http://schemas.microsoft.com/office/powerpoint/2010/main" val="331528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95536" y="1340768"/>
            <a:ext cx="8352928" cy="52565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fontScale="90000"/>
          </a:bodyPr>
          <a:lstStyle/>
          <a:p>
            <a:r>
              <a:rPr lang="en-GB" sz="3600" dirty="0" smtClean="0"/>
              <a:t>Total injuries: injuries board, police, hospitals</a:t>
            </a:r>
            <a:endParaRPr lang="en-GB" sz="3600" dirty="0"/>
          </a:p>
        </p:txBody>
      </p:sp>
      <p:graphicFrame>
        <p:nvGraphicFramePr>
          <p:cNvPr id="5" name="Chart 4"/>
          <p:cNvGraphicFramePr>
            <a:graphicFrameLocks/>
          </p:cNvGraphicFramePr>
          <p:nvPr>
            <p:extLst>
              <p:ext uri="{D42A27DB-BD31-4B8C-83A1-F6EECF244321}">
                <p14:modId xmlns:p14="http://schemas.microsoft.com/office/powerpoint/2010/main" val="81986563"/>
              </p:ext>
            </p:extLst>
          </p:nvPr>
        </p:nvGraphicFramePr>
        <p:xfrm>
          <a:off x="575556" y="1700808"/>
          <a:ext cx="7992888"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2479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22"/>
            <a:ext cx="8229600" cy="562074"/>
          </a:xfrm>
        </p:spPr>
        <p:txBody>
          <a:bodyPr>
            <a:noAutofit/>
          </a:bodyPr>
          <a:lstStyle/>
          <a:p>
            <a:r>
              <a:rPr lang="en-GB" sz="3200" dirty="0" smtClean="0"/>
              <a:t>Age </a:t>
            </a:r>
            <a:r>
              <a:rPr lang="en-GB" sz="3200" dirty="0"/>
              <a:t>and Gender </a:t>
            </a:r>
            <a:r>
              <a:rPr lang="en-GB" sz="3200" dirty="0" smtClean="0"/>
              <a:t>Structure </a:t>
            </a:r>
            <a:endParaRPr lang="en-GB" sz="3200" dirty="0"/>
          </a:p>
        </p:txBody>
      </p:sp>
      <p:pic>
        <p:nvPicPr>
          <p:cNvPr id="6" name="Picture 5"/>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8025"/>
          <a:stretch/>
        </p:blipFill>
        <p:spPr bwMode="auto">
          <a:xfrm>
            <a:off x="371690" y="908720"/>
            <a:ext cx="3984286" cy="2952000"/>
          </a:xfrm>
          <a:prstGeom prst="rect">
            <a:avLst/>
          </a:prstGeom>
          <a:noFill/>
          <a:ln>
            <a:noFill/>
          </a:ln>
        </p:spPr>
      </p:pic>
      <p:pic>
        <p:nvPicPr>
          <p:cNvPr id="7" name="Picture 6"/>
          <p:cNvPicPr>
            <a:picLocks noChangeAspect="1"/>
          </p:cNvPicPr>
          <p:nvPr/>
        </p:nvPicPr>
        <p:blipFill rotWithShape="1">
          <a:blip r:embed="rId4">
            <a:extLst>
              <a:ext uri="{28A0092B-C50C-407E-A947-70E740481C1C}">
                <a14:useLocalDpi xmlns:a14="http://schemas.microsoft.com/office/drawing/2010/main" val="0"/>
              </a:ext>
            </a:extLst>
          </a:blip>
          <a:srcRect t="8686"/>
          <a:stretch/>
        </p:blipFill>
        <p:spPr bwMode="auto">
          <a:xfrm>
            <a:off x="4585919" y="985618"/>
            <a:ext cx="4018529" cy="2952000"/>
          </a:xfrm>
          <a:prstGeom prst="rect">
            <a:avLst/>
          </a:prstGeom>
          <a:noFill/>
          <a:ln>
            <a:noFill/>
          </a:ln>
        </p:spPr>
      </p:pic>
      <p:sp>
        <p:nvSpPr>
          <p:cNvPr id="9" name="Rectangle 8"/>
          <p:cNvSpPr/>
          <p:nvPr/>
        </p:nvSpPr>
        <p:spPr>
          <a:xfrm>
            <a:off x="671833" y="736844"/>
            <a:ext cx="3384000" cy="25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Hospitals</a:t>
            </a:r>
            <a:endParaRPr lang="en-GB" sz="1600" b="1" dirty="0"/>
          </a:p>
        </p:txBody>
      </p:sp>
      <p:sp>
        <p:nvSpPr>
          <p:cNvPr id="10" name="Rectangle 9"/>
          <p:cNvSpPr/>
          <p:nvPr/>
        </p:nvSpPr>
        <p:spPr>
          <a:xfrm>
            <a:off x="4903183" y="736844"/>
            <a:ext cx="3384000" cy="25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Police</a:t>
            </a:r>
            <a:endParaRPr lang="en-GB" sz="1600" b="1" dirty="0"/>
          </a:p>
        </p:txBody>
      </p:sp>
      <p:pic>
        <p:nvPicPr>
          <p:cNvPr id="12" name="Picture 11"/>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t="10030"/>
          <a:stretch/>
        </p:blipFill>
        <p:spPr bwMode="auto">
          <a:xfrm>
            <a:off x="2613203" y="4077400"/>
            <a:ext cx="3903013" cy="2952000"/>
          </a:xfrm>
          <a:prstGeom prst="rect">
            <a:avLst/>
          </a:prstGeom>
          <a:noFill/>
          <a:ln>
            <a:noFill/>
          </a:ln>
        </p:spPr>
      </p:pic>
      <p:sp>
        <p:nvSpPr>
          <p:cNvPr id="11" name="Rectangle 10"/>
          <p:cNvSpPr/>
          <p:nvPr/>
        </p:nvSpPr>
        <p:spPr>
          <a:xfrm>
            <a:off x="2872709" y="3897080"/>
            <a:ext cx="3384000" cy="252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t>Injuries Board</a:t>
            </a:r>
            <a:endParaRPr lang="en-GB" sz="1600" b="1" dirty="0"/>
          </a:p>
        </p:txBody>
      </p:sp>
    </p:spTree>
    <p:extLst>
      <p:ext uri="{BB962C8B-B14F-4D97-AF65-F5344CB8AC3E}">
        <p14:creationId xmlns:p14="http://schemas.microsoft.com/office/powerpoint/2010/main" val="1252392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95536" y="1340768"/>
            <a:ext cx="8352928" cy="52565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3600" dirty="0" smtClean="0"/>
              <a:t>Serious injuries: police and hospitals</a:t>
            </a:r>
            <a:endParaRPr lang="en-GB" sz="3600" dirty="0"/>
          </a:p>
        </p:txBody>
      </p:sp>
      <p:graphicFrame>
        <p:nvGraphicFramePr>
          <p:cNvPr id="7" name="Chart 6"/>
          <p:cNvGraphicFramePr>
            <a:graphicFrameLocks/>
          </p:cNvGraphicFramePr>
          <p:nvPr>
            <p:extLst>
              <p:ext uri="{D42A27DB-BD31-4B8C-83A1-F6EECF244321}">
                <p14:modId xmlns:p14="http://schemas.microsoft.com/office/powerpoint/2010/main" val="3517787861"/>
              </p:ext>
            </p:extLst>
          </p:nvPr>
        </p:nvGraphicFramePr>
        <p:xfrm>
          <a:off x="611561" y="1700807"/>
          <a:ext cx="7920879" cy="48965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1662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Serious by Mode; Police and Hospitals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06635939"/>
              </p:ext>
            </p:extLst>
          </p:nvPr>
        </p:nvGraphicFramePr>
        <p:xfrm>
          <a:off x="457201" y="1556792"/>
          <a:ext cx="8229599" cy="4032448"/>
        </p:xfrm>
        <a:graphic>
          <a:graphicData uri="http://schemas.openxmlformats.org/drawingml/2006/table">
            <a:tbl>
              <a:tblPr firstRow="1" firstCol="1" bandRow="1">
                <a:tableStyleId>{5C22544A-7EE6-4342-B048-85BDC9FD1C3A}</a:tableStyleId>
              </a:tblPr>
              <a:tblGrid>
                <a:gridCol w="2057121"/>
                <a:gridCol w="2057121"/>
                <a:gridCol w="2057121"/>
                <a:gridCol w="2058236"/>
              </a:tblGrid>
              <a:tr h="484521">
                <a:tc>
                  <a:txBody>
                    <a:bodyPr/>
                    <a:lstStyle/>
                    <a:p>
                      <a:pPr algn="just">
                        <a:lnSpc>
                          <a:spcPct val="130000"/>
                        </a:lnSpc>
                        <a:spcAft>
                          <a:spcPts val="0"/>
                        </a:spcAft>
                      </a:pPr>
                      <a:r>
                        <a:rPr lang="en-GB" sz="2000" kern="1400" dirty="0">
                          <a:effectLst/>
                        </a:rPr>
                        <a:t> </a:t>
                      </a:r>
                      <a:endParaRPr lang="en-GB" sz="2000" kern="1400" dirty="0">
                        <a:effectLst/>
                        <a:latin typeface="Calibri Light"/>
                        <a:ea typeface="Times New Roman"/>
                        <a:cs typeface="Times New Roman"/>
                      </a:endParaRPr>
                    </a:p>
                  </a:txBody>
                  <a:tcPr marL="68580" marR="68580" marT="0" marB="0">
                    <a:noFill/>
                  </a:tcPr>
                </a:tc>
                <a:tc gridSpan="2">
                  <a:txBody>
                    <a:bodyPr/>
                    <a:lstStyle/>
                    <a:p>
                      <a:pPr algn="ctr">
                        <a:lnSpc>
                          <a:spcPct val="130000"/>
                        </a:lnSpc>
                        <a:spcAft>
                          <a:spcPts val="0"/>
                        </a:spcAft>
                      </a:pPr>
                      <a:r>
                        <a:rPr lang="en-GB" sz="2000" kern="1400" dirty="0">
                          <a:effectLst/>
                        </a:rPr>
                        <a:t>           Serious Injuries</a:t>
                      </a:r>
                      <a:endParaRPr lang="en-GB" sz="2000" kern="1400" dirty="0">
                        <a:effectLst/>
                        <a:latin typeface="Calibri Light"/>
                        <a:ea typeface="Times New Roman"/>
                        <a:cs typeface="Times New Roman"/>
                      </a:endParaRPr>
                    </a:p>
                  </a:txBody>
                  <a:tcPr marL="68580" marR="68580" marT="0" marB="0" anchor="ctr"/>
                </a:tc>
                <a:tc hMerge="1">
                  <a:txBody>
                    <a:bodyPr/>
                    <a:lstStyle/>
                    <a:p>
                      <a:endParaRPr lang="en-GB"/>
                    </a:p>
                  </a:txBody>
                  <a:tcPr/>
                </a:tc>
                <a:tc rowSpan="2">
                  <a:txBody>
                    <a:bodyPr/>
                    <a:lstStyle/>
                    <a:p>
                      <a:pPr algn="ctr">
                        <a:lnSpc>
                          <a:spcPct val="130000"/>
                        </a:lnSpc>
                        <a:spcAft>
                          <a:spcPts val="0"/>
                        </a:spcAft>
                      </a:pPr>
                      <a:r>
                        <a:rPr lang="en-GB" sz="2000" kern="1400" dirty="0">
                          <a:effectLst/>
                        </a:rPr>
                        <a:t>Ratio (H/P</a:t>
                      </a:r>
                      <a:r>
                        <a:rPr lang="en-GB" sz="2000" kern="1400" dirty="0" smtClean="0">
                          <a:effectLst/>
                        </a:rPr>
                        <a:t>)</a:t>
                      </a:r>
                      <a:r>
                        <a:rPr lang="en-GB" sz="2000" kern="1400" dirty="0">
                          <a:effectLst/>
                        </a:rPr>
                        <a:t> </a:t>
                      </a:r>
                      <a:endParaRPr lang="en-GB" sz="2000" kern="1400" dirty="0">
                        <a:effectLst/>
                        <a:latin typeface="Calibri Light"/>
                        <a:ea typeface="Times New Roman"/>
                        <a:cs typeface="Times New Roman"/>
                      </a:endParaRPr>
                    </a:p>
                  </a:txBody>
                  <a:tcPr marL="68580" marR="68580" marT="0" marB="0" anchor="ctr"/>
                </a:tc>
              </a:tr>
              <a:tr h="484522">
                <a:tc>
                  <a:txBody>
                    <a:bodyPr/>
                    <a:lstStyle/>
                    <a:p>
                      <a:pPr algn="just">
                        <a:lnSpc>
                          <a:spcPct val="130000"/>
                        </a:lnSpc>
                        <a:spcAft>
                          <a:spcPts val="0"/>
                        </a:spcAft>
                      </a:pPr>
                      <a:r>
                        <a:rPr lang="en-GB" sz="2000" kern="1400" dirty="0">
                          <a:effectLst/>
                        </a:rPr>
                        <a:t>Mode</a:t>
                      </a:r>
                      <a:endParaRPr lang="en-GB" sz="2000" kern="1400" dirty="0">
                        <a:effectLst/>
                        <a:latin typeface="Calibri Light"/>
                        <a:ea typeface="Times New Roman"/>
                        <a:cs typeface="Times New Roman"/>
                      </a:endParaRPr>
                    </a:p>
                  </a:txBody>
                  <a:tcPr marL="68580" marR="68580" marT="0" marB="0"/>
                </a:tc>
                <a:tc>
                  <a:txBody>
                    <a:bodyPr/>
                    <a:lstStyle/>
                    <a:p>
                      <a:pPr algn="ctr">
                        <a:lnSpc>
                          <a:spcPct val="130000"/>
                        </a:lnSpc>
                        <a:spcAft>
                          <a:spcPts val="0"/>
                        </a:spcAft>
                      </a:pPr>
                      <a:r>
                        <a:rPr lang="en-GB" sz="2000" b="1" kern="1400" dirty="0">
                          <a:solidFill>
                            <a:srgbClr val="0070C0"/>
                          </a:solidFill>
                          <a:effectLst/>
                        </a:rPr>
                        <a:t>Hospital (MAIS3+)</a:t>
                      </a:r>
                      <a:endParaRPr lang="en-GB" sz="2000" b="1" kern="1400" dirty="0">
                        <a:solidFill>
                          <a:srgbClr val="0070C0"/>
                        </a:solidFill>
                        <a:effectLst/>
                        <a:latin typeface="Calibri Light"/>
                        <a:ea typeface="Times New Roman"/>
                        <a:cs typeface="Times New Roman"/>
                      </a:endParaRPr>
                    </a:p>
                  </a:txBody>
                  <a:tcPr marL="68580" marR="68580" marT="0" marB="0" anchor="ctr"/>
                </a:tc>
                <a:tc>
                  <a:txBody>
                    <a:bodyPr/>
                    <a:lstStyle/>
                    <a:p>
                      <a:pPr algn="ctr">
                        <a:lnSpc>
                          <a:spcPct val="130000"/>
                        </a:lnSpc>
                        <a:spcAft>
                          <a:spcPts val="0"/>
                        </a:spcAft>
                      </a:pPr>
                      <a:r>
                        <a:rPr lang="en-GB" sz="2000" b="1" kern="1400" dirty="0">
                          <a:solidFill>
                            <a:srgbClr val="0070C0"/>
                          </a:solidFill>
                          <a:effectLst/>
                        </a:rPr>
                        <a:t>Police-reported</a:t>
                      </a:r>
                      <a:endParaRPr lang="en-GB" sz="2000" b="1" kern="1400" dirty="0">
                        <a:solidFill>
                          <a:srgbClr val="0070C0"/>
                        </a:solidFill>
                        <a:effectLst/>
                        <a:latin typeface="Calibri Light"/>
                        <a:ea typeface="Times New Roman"/>
                        <a:cs typeface="Times New Roman"/>
                      </a:endParaRPr>
                    </a:p>
                  </a:txBody>
                  <a:tcPr marL="68580" marR="68580" marT="0" marB="0" anchor="ctr"/>
                </a:tc>
                <a:tc vMerge="1">
                  <a:txBody>
                    <a:bodyPr/>
                    <a:lstStyle/>
                    <a:p>
                      <a:pPr algn="ctr">
                        <a:lnSpc>
                          <a:spcPct val="130000"/>
                        </a:lnSpc>
                        <a:spcAft>
                          <a:spcPts val="0"/>
                        </a:spcAft>
                      </a:pPr>
                      <a:endParaRPr lang="en-GB" sz="1800" kern="1400" dirty="0">
                        <a:effectLst/>
                        <a:latin typeface="Calibri Light"/>
                        <a:ea typeface="Times New Roman"/>
                        <a:cs typeface="Times New Roman"/>
                      </a:endParaRPr>
                    </a:p>
                  </a:txBody>
                  <a:tcPr marL="68580" marR="68580" marT="0" marB="0" anchor="ctr"/>
                </a:tc>
              </a:tr>
              <a:tr h="559063">
                <a:tc>
                  <a:txBody>
                    <a:bodyPr/>
                    <a:lstStyle/>
                    <a:p>
                      <a:pPr algn="just">
                        <a:lnSpc>
                          <a:spcPct val="130000"/>
                        </a:lnSpc>
                        <a:spcAft>
                          <a:spcPts val="0"/>
                        </a:spcAft>
                      </a:pPr>
                      <a:r>
                        <a:rPr lang="en-GB" sz="2000" kern="1400" dirty="0">
                          <a:effectLst/>
                        </a:rPr>
                        <a:t>Pedestrian</a:t>
                      </a:r>
                      <a:endParaRPr lang="en-GB" sz="2000" kern="1400" dirty="0">
                        <a:effectLst/>
                        <a:latin typeface="Calibri Light"/>
                        <a:ea typeface="Times New Roman"/>
                        <a:cs typeface="Times New Roman"/>
                      </a:endParaRPr>
                    </a:p>
                  </a:txBody>
                  <a:tcPr marL="68580" marR="68580" marT="0" marB="0"/>
                </a:tc>
                <a:tc>
                  <a:txBody>
                    <a:bodyPr/>
                    <a:lstStyle/>
                    <a:p>
                      <a:pPr marL="38100" marR="38100" algn="ctr">
                        <a:lnSpc>
                          <a:spcPct val="150000"/>
                        </a:lnSpc>
                        <a:spcBef>
                          <a:spcPts val="100"/>
                        </a:spcBef>
                        <a:spcAft>
                          <a:spcPts val="0"/>
                        </a:spcAft>
                      </a:pPr>
                      <a:r>
                        <a:rPr lang="en-GB" sz="2000" kern="1400" dirty="0">
                          <a:effectLst/>
                        </a:rPr>
                        <a:t>1,252</a:t>
                      </a:r>
                      <a:endParaRPr lang="en-GB" sz="2000" kern="1400" dirty="0">
                        <a:effectLst/>
                        <a:latin typeface="Calibri Light"/>
                        <a:ea typeface="Times New Roman"/>
                        <a:cs typeface="Times New Roman"/>
                      </a:endParaRPr>
                    </a:p>
                  </a:txBody>
                  <a:tcPr marL="68580" marR="68580" marT="0" marB="0" anchor="ctr"/>
                </a:tc>
                <a:tc>
                  <a:txBody>
                    <a:bodyPr/>
                    <a:lstStyle/>
                    <a:p>
                      <a:pPr marL="38100" marR="38100" algn="ctr">
                        <a:lnSpc>
                          <a:spcPct val="150000"/>
                        </a:lnSpc>
                        <a:spcBef>
                          <a:spcPts val="100"/>
                        </a:spcBef>
                        <a:spcAft>
                          <a:spcPts val="0"/>
                        </a:spcAft>
                      </a:pPr>
                      <a:r>
                        <a:rPr lang="en-GB" sz="2000" kern="1400" dirty="0">
                          <a:effectLst/>
                        </a:rPr>
                        <a:t>857</a:t>
                      </a:r>
                      <a:endParaRPr lang="en-GB" sz="2000" kern="1400" dirty="0">
                        <a:effectLst/>
                        <a:latin typeface="Calibri Light"/>
                        <a:ea typeface="Times New Roman"/>
                        <a:cs typeface="Times New Roman"/>
                      </a:endParaRPr>
                    </a:p>
                  </a:txBody>
                  <a:tcPr marL="68580" marR="68580" marT="0" marB="0" anchor="ctr"/>
                </a:tc>
                <a:tc>
                  <a:txBody>
                    <a:bodyPr/>
                    <a:lstStyle/>
                    <a:p>
                      <a:pPr algn="ctr">
                        <a:lnSpc>
                          <a:spcPct val="130000"/>
                        </a:lnSpc>
                        <a:spcAft>
                          <a:spcPts val="0"/>
                        </a:spcAft>
                      </a:pPr>
                      <a:r>
                        <a:rPr lang="en-GB" sz="2000" b="1" kern="1400" dirty="0">
                          <a:solidFill>
                            <a:srgbClr val="FF0000"/>
                          </a:solidFill>
                          <a:effectLst/>
                        </a:rPr>
                        <a:t>1.5</a:t>
                      </a:r>
                      <a:endParaRPr lang="en-GB" sz="2000" b="1" kern="1400" dirty="0">
                        <a:solidFill>
                          <a:srgbClr val="FF0000"/>
                        </a:solidFill>
                        <a:effectLst/>
                        <a:latin typeface="Calibri Light"/>
                        <a:ea typeface="Times New Roman"/>
                        <a:cs typeface="Times New Roman"/>
                      </a:endParaRPr>
                    </a:p>
                  </a:txBody>
                  <a:tcPr marL="68580" marR="68580" marT="0" marB="0" anchor="ctr"/>
                </a:tc>
              </a:tr>
              <a:tr h="559063">
                <a:tc>
                  <a:txBody>
                    <a:bodyPr/>
                    <a:lstStyle/>
                    <a:p>
                      <a:pPr algn="just">
                        <a:lnSpc>
                          <a:spcPct val="130000"/>
                        </a:lnSpc>
                        <a:spcAft>
                          <a:spcPts val="0"/>
                        </a:spcAft>
                      </a:pPr>
                      <a:r>
                        <a:rPr lang="en-GB" sz="2000" kern="1400" dirty="0">
                          <a:effectLst/>
                        </a:rPr>
                        <a:t>Cyclist</a:t>
                      </a:r>
                      <a:endParaRPr lang="en-GB" sz="2000" kern="1400" dirty="0">
                        <a:effectLst/>
                        <a:latin typeface="Calibri Light"/>
                        <a:ea typeface="Times New Roman"/>
                        <a:cs typeface="Times New Roman"/>
                      </a:endParaRPr>
                    </a:p>
                  </a:txBody>
                  <a:tcPr marL="68580" marR="68580" marT="0" marB="0"/>
                </a:tc>
                <a:tc>
                  <a:txBody>
                    <a:bodyPr/>
                    <a:lstStyle/>
                    <a:p>
                      <a:pPr marL="38100" marR="38100" algn="ctr">
                        <a:lnSpc>
                          <a:spcPct val="150000"/>
                        </a:lnSpc>
                        <a:spcBef>
                          <a:spcPts val="100"/>
                        </a:spcBef>
                        <a:spcAft>
                          <a:spcPts val="0"/>
                        </a:spcAft>
                      </a:pPr>
                      <a:r>
                        <a:rPr lang="en-GB" sz="2000" kern="1400">
                          <a:effectLst/>
                        </a:rPr>
                        <a:t>1,152</a:t>
                      </a:r>
                      <a:endParaRPr lang="en-GB" sz="2000" kern="1400">
                        <a:effectLst/>
                        <a:latin typeface="Calibri Light"/>
                        <a:ea typeface="Times New Roman"/>
                        <a:cs typeface="Times New Roman"/>
                      </a:endParaRPr>
                    </a:p>
                  </a:txBody>
                  <a:tcPr marL="68580" marR="68580" marT="0" marB="0" anchor="ctr"/>
                </a:tc>
                <a:tc>
                  <a:txBody>
                    <a:bodyPr/>
                    <a:lstStyle/>
                    <a:p>
                      <a:pPr marL="38100" marR="38100" algn="ctr">
                        <a:lnSpc>
                          <a:spcPct val="150000"/>
                        </a:lnSpc>
                        <a:spcBef>
                          <a:spcPts val="100"/>
                        </a:spcBef>
                        <a:spcAft>
                          <a:spcPts val="0"/>
                        </a:spcAft>
                      </a:pPr>
                      <a:r>
                        <a:rPr lang="en-GB" sz="2000" kern="1400">
                          <a:effectLst/>
                        </a:rPr>
                        <a:t>133</a:t>
                      </a:r>
                      <a:endParaRPr lang="en-GB" sz="2000" kern="1400">
                        <a:effectLst/>
                        <a:latin typeface="Calibri Light"/>
                        <a:ea typeface="Times New Roman"/>
                        <a:cs typeface="Times New Roman"/>
                      </a:endParaRPr>
                    </a:p>
                  </a:txBody>
                  <a:tcPr marL="68580" marR="68580" marT="0" marB="0" anchor="ctr"/>
                </a:tc>
                <a:tc>
                  <a:txBody>
                    <a:bodyPr/>
                    <a:lstStyle/>
                    <a:p>
                      <a:pPr algn="ctr">
                        <a:lnSpc>
                          <a:spcPct val="130000"/>
                        </a:lnSpc>
                        <a:spcAft>
                          <a:spcPts val="0"/>
                        </a:spcAft>
                      </a:pPr>
                      <a:r>
                        <a:rPr lang="en-GB" sz="2000" b="1" kern="1400" dirty="0">
                          <a:solidFill>
                            <a:srgbClr val="FF0000"/>
                          </a:solidFill>
                          <a:effectLst/>
                        </a:rPr>
                        <a:t>8.6</a:t>
                      </a:r>
                      <a:endParaRPr lang="en-GB" sz="2000" b="1" kern="1400" dirty="0">
                        <a:solidFill>
                          <a:srgbClr val="FF0000"/>
                        </a:solidFill>
                        <a:effectLst/>
                        <a:latin typeface="Calibri Light"/>
                        <a:ea typeface="Times New Roman"/>
                        <a:cs typeface="Times New Roman"/>
                      </a:endParaRPr>
                    </a:p>
                  </a:txBody>
                  <a:tcPr marL="68580" marR="68580" marT="0" marB="0" anchor="ctr"/>
                </a:tc>
              </a:tr>
              <a:tr h="559063">
                <a:tc>
                  <a:txBody>
                    <a:bodyPr/>
                    <a:lstStyle/>
                    <a:p>
                      <a:pPr algn="just">
                        <a:lnSpc>
                          <a:spcPct val="130000"/>
                        </a:lnSpc>
                        <a:spcAft>
                          <a:spcPts val="0"/>
                        </a:spcAft>
                      </a:pPr>
                      <a:r>
                        <a:rPr lang="en-GB" sz="2000" kern="1400" dirty="0" err="1">
                          <a:effectLst/>
                        </a:rPr>
                        <a:t>MotorCyclist</a:t>
                      </a:r>
                      <a:endParaRPr lang="en-GB" sz="2000" kern="1400" dirty="0">
                        <a:effectLst/>
                        <a:latin typeface="Calibri Light"/>
                        <a:ea typeface="Times New Roman"/>
                        <a:cs typeface="Times New Roman"/>
                      </a:endParaRPr>
                    </a:p>
                  </a:txBody>
                  <a:tcPr marL="68580" marR="68580" marT="0" marB="0"/>
                </a:tc>
                <a:tc>
                  <a:txBody>
                    <a:bodyPr/>
                    <a:lstStyle/>
                    <a:p>
                      <a:pPr marL="38100" marR="38100" algn="ctr">
                        <a:lnSpc>
                          <a:spcPct val="150000"/>
                        </a:lnSpc>
                        <a:spcBef>
                          <a:spcPts val="100"/>
                        </a:spcBef>
                        <a:spcAft>
                          <a:spcPts val="0"/>
                        </a:spcAft>
                      </a:pPr>
                      <a:r>
                        <a:rPr lang="en-GB" sz="2000" kern="1400">
                          <a:effectLst/>
                        </a:rPr>
                        <a:t>949</a:t>
                      </a:r>
                      <a:endParaRPr lang="en-GB" sz="2000" kern="1400">
                        <a:effectLst/>
                        <a:latin typeface="Calibri Light"/>
                        <a:ea typeface="Times New Roman"/>
                        <a:cs typeface="Times New Roman"/>
                      </a:endParaRPr>
                    </a:p>
                  </a:txBody>
                  <a:tcPr marL="68580" marR="68580" marT="0" marB="0" anchor="ctr"/>
                </a:tc>
                <a:tc>
                  <a:txBody>
                    <a:bodyPr/>
                    <a:lstStyle/>
                    <a:p>
                      <a:pPr marL="38100" marR="38100" algn="ctr">
                        <a:lnSpc>
                          <a:spcPct val="150000"/>
                        </a:lnSpc>
                        <a:spcBef>
                          <a:spcPts val="100"/>
                        </a:spcBef>
                        <a:spcAft>
                          <a:spcPts val="0"/>
                        </a:spcAft>
                      </a:pPr>
                      <a:r>
                        <a:rPr lang="en-GB" sz="2000" kern="1400">
                          <a:effectLst/>
                        </a:rPr>
                        <a:t>415</a:t>
                      </a:r>
                      <a:endParaRPr lang="en-GB" sz="2000" kern="1400">
                        <a:effectLst/>
                        <a:latin typeface="Calibri Light"/>
                        <a:ea typeface="Times New Roman"/>
                        <a:cs typeface="Times New Roman"/>
                      </a:endParaRPr>
                    </a:p>
                  </a:txBody>
                  <a:tcPr marL="68580" marR="68580" marT="0" marB="0" anchor="ctr"/>
                </a:tc>
                <a:tc>
                  <a:txBody>
                    <a:bodyPr/>
                    <a:lstStyle/>
                    <a:p>
                      <a:pPr algn="ctr">
                        <a:lnSpc>
                          <a:spcPct val="130000"/>
                        </a:lnSpc>
                        <a:spcAft>
                          <a:spcPts val="0"/>
                        </a:spcAft>
                      </a:pPr>
                      <a:r>
                        <a:rPr lang="en-GB" sz="2000" b="1" kern="1400" dirty="0">
                          <a:solidFill>
                            <a:srgbClr val="FF0000"/>
                          </a:solidFill>
                          <a:effectLst/>
                        </a:rPr>
                        <a:t>2.3</a:t>
                      </a:r>
                      <a:endParaRPr lang="en-GB" sz="2000" b="1" kern="1400" dirty="0">
                        <a:solidFill>
                          <a:srgbClr val="FF0000"/>
                        </a:solidFill>
                        <a:effectLst/>
                        <a:latin typeface="Calibri Light"/>
                        <a:ea typeface="Times New Roman"/>
                        <a:cs typeface="Times New Roman"/>
                      </a:endParaRPr>
                    </a:p>
                  </a:txBody>
                  <a:tcPr marL="68580" marR="68580" marT="0" marB="0" anchor="ctr"/>
                </a:tc>
              </a:tr>
              <a:tr h="827153">
                <a:tc>
                  <a:txBody>
                    <a:bodyPr/>
                    <a:lstStyle/>
                    <a:p>
                      <a:pPr algn="just">
                        <a:lnSpc>
                          <a:spcPct val="130000"/>
                        </a:lnSpc>
                        <a:spcAft>
                          <a:spcPts val="0"/>
                        </a:spcAft>
                      </a:pPr>
                      <a:r>
                        <a:rPr lang="en-GB" sz="2000" kern="1400" dirty="0" smtClean="0">
                          <a:effectLst/>
                        </a:rPr>
                        <a:t>Vehicle</a:t>
                      </a:r>
                      <a:r>
                        <a:rPr lang="en-GB" sz="2000" kern="1400" baseline="0" dirty="0" smtClean="0">
                          <a:effectLst/>
                        </a:rPr>
                        <a:t> </a:t>
                      </a:r>
                      <a:r>
                        <a:rPr lang="en-GB" sz="2000" kern="1400" dirty="0" smtClean="0">
                          <a:effectLst/>
                        </a:rPr>
                        <a:t>Occupant</a:t>
                      </a:r>
                      <a:endParaRPr lang="en-GB" sz="2000" kern="1400" dirty="0">
                        <a:effectLst/>
                        <a:latin typeface="Calibri Light"/>
                        <a:ea typeface="Times New Roman"/>
                        <a:cs typeface="Times New Roman"/>
                      </a:endParaRPr>
                    </a:p>
                  </a:txBody>
                  <a:tcPr marL="68580" marR="68580" marT="0" marB="0"/>
                </a:tc>
                <a:tc>
                  <a:txBody>
                    <a:bodyPr/>
                    <a:lstStyle/>
                    <a:p>
                      <a:pPr marL="38100" marR="38100" algn="ctr">
                        <a:lnSpc>
                          <a:spcPct val="150000"/>
                        </a:lnSpc>
                        <a:spcBef>
                          <a:spcPts val="100"/>
                        </a:spcBef>
                        <a:spcAft>
                          <a:spcPts val="0"/>
                        </a:spcAft>
                      </a:pPr>
                      <a:r>
                        <a:rPr lang="en-GB" sz="2000" kern="1400" dirty="0" smtClean="0">
                          <a:effectLst/>
                        </a:rPr>
                        <a:t>4,314</a:t>
                      </a:r>
                      <a:endParaRPr lang="en-GB" sz="2000" kern="1400" dirty="0">
                        <a:effectLst/>
                        <a:latin typeface="Calibri Light"/>
                        <a:ea typeface="Times New Roman"/>
                        <a:cs typeface="Times New Roman"/>
                      </a:endParaRPr>
                    </a:p>
                  </a:txBody>
                  <a:tcPr marL="68580" marR="68580" marT="0" marB="0" anchor="ctr"/>
                </a:tc>
                <a:tc>
                  <a:txBody>
                    <a:bodyPr/>
                    <a:lstStyle/>
                    <a:p>
                      <a:pPr marL="38100" marR="38100" algn="ctr">
                        <a:lnSpc>
                          <a:spcPct val="150000"/>
                        </a:lnSpc>
                        <a:spcBef>
                          <a:spcPts val="100"/>
                        </a:spcBef>
                        <a:spcAft>
                          <a:spcPts val="0"/>
                        </a:spcAft>
                      </a:pPr>
                      <a:r>
                        <a:rPr lang="en-GB" sz="2000" kern="1400" dirty="0" smtClean="0">
                          <a:effectLst/>
                        </a:rPr>
                        <a:t>3,890</a:t>
                      </a:r>
                      <a:endParaRPr lang="en-GB" sz="2000" kern="1400" dirty="0">
                        <a:effectLst/>
                        <a:latin typeface="Calibri Light"/>
                        <a:ea typeface="Times New Roman"/>
                        <a:cs typeface="Times New Roman"/>
                      </a:endParaRPr>
                    </a:p>
                  </a:txBody>
                  <a:tcPr marL="68580" marR="68580" marT="0" marB="0" anchor="ctr"/>
                </a:tc>
                <a:tc>
                  <a:txBody>
                    <a:bodyPr/>
                    <a:lstStyle/>
                    <a:p>
                      <a:pPr algn="ctr">
                        <a:lnSpc>
                          <a:spcPct val="130000"/>
                        </a:lnSpc>
                        <a:spcAft>
                          <a:spcPts val="0"/>
                        </a:spcAft>
                      </a:pPr>
                      <a:r>
                        <a:rPr lang="en-GB" sz="2000" b="1" kern="1400" dirty="0" smtClean="0">
                          <a:solidFill>
                            <a:srgbClr val="FF0000"/>
                          </a:solidFill>
                          <a:effectLst/>
                          <a:latin typeface="+mn-lt"/>
                          <a:ea typeface="+mn-ea"/>
                          <a:cs typeface="+mn-cs"/>
                        </a:rPr>
                        <a:t>1.1</a:t>
                      </a:r>
                      <a:endParaRPr lang="en-GB" sz="2000" b="1" kern="1400" dirty="0">
                        <a:solidFill>
                          <a:srgbClr val="FF0000"/>
                        </a:solidFill>
                        <a:effectLst/>
                        <a:latin typeface="Calibri Light"/>
                        <a:ea typeface="Times New Roman"/>
                        <a:cs typeface="Times New Roman"/>
                      </a:endParaRPr>
                    </a:p>
                  </a:txBody>
                  <a:tcPr marL="68580" marR="68580" marT="0" marB="0" anchor="ctr"/>
                </a:tc>
              </a:tr>
              <a:tr h="559063">
                <a:tc>
                  <a:txBody>
                    <a:bodyPr/>
                    <a:lstStyle/>
                    <a:p>
                      <a:pPr algn="just">
                        <a:lnSpc>
                          <a:spcPct val="130000"/>
                        </a:lnSpc>
                        <a:spcAft>
                          <a:spcPts val="0"/>
                        </a:spcAft>
                      </a:pPr>
                      <a:r>
                        <a:rPr lang="en-GB" sz="2000" kern="1400" dirty="0">
                          <a:effectLst/>
                        </a:rPr>
                        <a:t>Total</a:t>
                      </a:r>
                      <a:endParaRPr lang="en-GB" sz="2000" kern="1400" dirty="0">
                        <a:effectLst/>
                        <a:latin typeface="Calibri Light"/>
                        <a:ea typeface="Times New Roman"/>
                        <a:cs typeface="Times New Roman"/>
                      </a:endParaRPr>
                    </a:p>
                  </a:txBody>
                  <a:tcPr marL="68580" marR="68580" marT="0" marB="0"/>
                </a:tc>
                <a:tc>
                  <a:txBody>
                    <a:bodyPr/>
                    <a:lstStyle/>
                    <a:p>
                      <a:pPr marL="38100" marR="38100" algn="ctr">
                        <a:lnSpc>
                          <a:spcPct val="150000"/>
                        </a:lnSpc>
                        <a:spcBef>
                          <a:spcPts val="100"/>
                        </a:spcBef>
                        <a:spcAft>
                          <a:spcPts val="0"/>
                        </a:spcAft>
                      </a:pPr>
                      <a:r>
                        <a:rPr lang="en-GB" sz="2000" kern="1400">
                          <a:effectLst/>
                        </a:rPr>
                        <a:t>7,667</a:t>
                      </a:r>
                      <a:endParaRPr lang="en-GB" sz="2000" kern="1400">
                        <a:effectLst/>
                        <a:latin typeface="Calibri Light"/>
                        <a:ea typeface="Times New Roman"/>
                        <a:cs typeface="Times New Roman"/>
                      </a:endParaRPr>
                    </a:p>
                  </a:txBody>
                  <a:tcPr marL="68580" marR="68580" marT="0" marB="0" anchor="ctr"/>
                </a:tc>
                <a:tc>
                  <a:txBody>
                    <a:bodyPr/>
                    <a:lstStyle/>
                    <a:p>
                      <a:pPr marL="38100" marR="38100" algn="ctr">
                        <a:lnSpc>
                          <a:spcPct val="150000"/>
                        </a:lnSpc>
                        <a:spcBef>
                          <a:spcPts val="100"/>
                        </a:spcBef>
                        <a:spcAft>
                          <a:spcPts val="0"/>
                        </a:spcAft>
                      </a:pPr>
                      <a:r>
                        <a:rPr lang="en-GB" sz="2000" kern="1400">
                          <a:effectLst/>
                        </a:rPr>
                        <a:t>5,295</a:t>
                      </a:r>
                      <a:endParaRPr lang="en-GB" sz="2000" kern="1400">
                        <a:effectLst/>
                        <a:latin typeface="Calibri Light"/>
                        <a:ea typeface="Times New Roman"/>
                        <a:cs typeface="Times New Roman"/>
                      </a:endParaRPr>
                    </a:p>
                  </a:txBody>
                  <a:tcPr marL="68580" marR="68580" marT="0" marB="0" anchor="ctr"/>
                </a:tc>
                <a:tc>
                  <a:txBody>
                    <a:bodyPr/>
                    <a:lstStyle/>
                    <a:p>
                      <a:pPr algn="ctr">
                        <a:lnSpc>
                          <a:spcPct val="130000"/>
                        </a:lnSpc>
                        <a:spcAft>
                          <a:spcPts val="0"/>
                        </a:spcAft>
                      </a:pPr>
                      <a:r>
                        <a:rPr lang="en-GB" sz="2000" kern="1400" dirty="0">
                          <a:effectLst/>
                        </a:rPr>
                        <a:t> </a:t>
                      </a:r>
                      <a:r>
                        <a:rPr lang="en-GB" sz="2000" b="1" kern="1400" dirty="0" smtClean="0">
                          <a:solidFill>
                            <a:srgbClr val="FF0000"/>
                          </a:solidFill>
                          <a:effectLst/>
                        </a:rPr>
                        <a:t>1.4</a:t>
                      </a:r>
                      <a:endParaRPr lang="en-GB" sz="2000" b="1" kern="1400" dirty="0">
                        <a:solidFill>
                          <a:srgbClr val="FF0000"/>
                        </a:solidFill>
                        <a:effectLst/>
                        <a:latin typeface="Calibri Light"/>
                        <a:ea typeface="Times New Roman"/>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576755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7790</TotalTime>
  <Words>758</Words>
  <Application>Microsoft Office PowerPoint</Application>
  <PresentationFormat>On-screen Show (4:3)</PresentationFormat>
  <Paragraphs>181</Paragraphs>
  <Slides>21</Slides>
  <Notes>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How big is the Road Crash Problem ?</vt:lpstr>
      <vt:lpstr>The measurement issue</vt:lpstr>
      <vt:lpstr> Injuries Matter</vt:lpstr>
      <vt:lpstr> Injuries : Data Sources  </vt:lpstr>
      <vt:lpstr> Data Obtained  </vt:lpstr>
      <vt:lpstr>Total injuries: injuries board, police, hospitals</vt:lpstr>
      <vt:lpstr>Age and Gender Structure </vt:lpstr>
      <vt:lpstr>Serious injuries: police and hospitals</vt:lpstr>
      <vt:lpstr>Serious by Mode; Police and Hospitals</vt:lpstr>
      <vt:lpstr>How many Injuries annually?</vt:lpstr>
      <vt:lpstr>Record linkage </vt:lpstr>
      <vt:lpstr>Police and Hospital data 2005-2013</vt:lpstr>
      <vt:lpstr>Police – Hospital Matching </vt:lpstr>
      <vt:lpstr>Matching: Severity summary</vt:lpstr>
      <vt:lpstr>Record linkage of 3 sources 2010-2013</vt:lpstr>
      <vt:lpstr>How many injuries in all ?</vt:lpstr>
      <vt:lpstr>Costs for Society</vt:lpstr>
      <vt:lpstr>AGS /RSA;2014 and 2013 compared</vt:lpstr>
      <vt:lpstr>Conclusions: Data Issues </vt:lpstr>
      <vt:lpstr>Conclusions; economics/policy</vt:lpstr>
      <vt:lpstr>Thank you for your attention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Injuries in Ireland</dc:title>
  <dc:creator>Jack</dc:creator>
  <cp:lastModifiedBy>Jack</cp:lastModifiedBy>
  <cp:revision>214</cp:revision>
  <dcterms:created xsi:type="dcterms:W3CDTF">2017-09-14T10:22:18Z</dcterms:created>
  <dcterms:modified xsi:type="dcterms:W3CDTF">2018-05-10T12:38:30Z</dcterms:modified>
</cp:coreProperties>
</file>