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336" r:id="rId3"/>
    <p:sldId id="339" r:id="rId4"/>
    <p:sldId id="320" r:id="rId5"/>
    <p:sldId id="359" r:id="rId6"/>
    <p:sldId id="358" r:id="rId7"/>
    <p:sldId id="340" r:id="rId8"/>
    <p:sldId id="338" r:id="rId9"/>
    <p:sldId id="346" r:id="rId10"/>
    <p:sldId id="348" r:id="rId11"/>
    <p:sldId id="361" r:id="rId12"/>
    <p:sldId id="353" r:id="rId13"/>
    <p:sldId id="337" r:id="rId14"/>
    <p:sldId id="342" r:id="rId15"/>
    <p:sldId id="343" r:id="rId16"/>
    <p:sldId id="345" r:id="rId17"/>
    <p:sldId id="355" r:id="rId18"/>
    <p:sldId id="347" r:id="rId19"/>
    <p:sldId id="356" r:id="rId20"/>
    <p:sldId id="352" r:id="rId21"/>
    <p:sldId id="350" r:id="rId22"/>
    <p:sldId id="362" r:id="rId2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10" autoAdjust="0"/>
    <p:restoredTop sz="94658" autoAdjust="0"/>
  </p:normalViewPr>
  <p:slideViewPr>
    <p:cSldViewPr>
      <p:cViewPr>
        <p:scale>
          <a:sx n="80" d="100"/>
          <a:sy n="80" d="100"/>
        </p:scale>
        <p:origin x="475" y="7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5"/>
    </p:cViewPr>
  </p:sorterViewPr>
  <p:notesViewPr>
    <p:cSldViewPr>
      <p:cViewPr varScale="1">
        <p:scale>
          <a:sx n="58" d="100"/>
          <a:sy n="58" d="100"/>
        </p:scale>
        <p:origin x="-2059" y="-67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05/10/2011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A81043A-40DF-427F-B832-E10BD6044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05/10/2011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5B7E7F5-D2A2-42F4-959F-E6DF2CBD9C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59AAB-0E50-441F-A308-4DDDA16AAA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05/10/2011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E7F5-D2A2-42F4-959F-E6DF2CBD9C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05/10/2011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E7F5-D2A2-42F4-959F-E6DF2CBD9C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05/10/2011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E7F5-D2A2-42F4-959F-E6DF2CBD9C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759AAB-0E50-441F-A308-4DDDA16AAA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  <p:sp>
        <p:nvSpPr>
          <p:cNvPr id="4198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Date Placeholder 3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05/10/2011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E0150-FE62-4CB0-BF63-84ADD910C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FAC19A9-2563-481E-84F0-5CBC177E5394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876B336-F2D1-4EC1-9ED9-ED2908585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6853-9213-444F-A1A2-4B1B1DCAB69C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4F76-FD6D-4AE3-8AD3-4445FE9EC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6603-EB81-4C4A-BA74-A0255EEB62CD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59628-17F9-4035-9439-9696DD7CD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1383-B895-4F6F-988B-FA530557B973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01691-4805-4CDA-8401-F90408BE4C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6E990-3C66-4B77-A956-5A47518FD43A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B5D99-3E4C-41AD-B100-C26A7248E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495EE5-3523-452E-A5B3-11F530D5E7DF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B6F52E-8C9C-4561-B6CC-C93F24811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B3653-C823-41D2-B86F-1CADB7BB99FB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84D4EE-8488-4A01-A69A-A58A23329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2C3B6-E502-4AAF-8AA3-ED9700DEE846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FCE76-539D-417C-906D-01A4CFAF4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920782-8987-4262-AE17-7A45348B05BC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24DB8A-A237-47E0-88D9-EC8970C9A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A2211-D48A-41DF-AD0B-9F10731BD2DD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4520E-3BA4-4AB0-AC7E-082DFE906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0A802A-9954-48AC-B0EB-35F1C41567C9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4F639B-0A5F-4FE5-9022-5E5E13C56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E9BC20-6E9B-4EE4-A827-B06180AE6EBD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0E5F40C-659D-4936-9E43-934061D13B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118BCD7-02B0-4614-B237-246AE62A6A95}" type="datetimeFigureOut">
              <a:rPr lang="en-US"/>
              <a:pPr>
                <a:defRPr/>
              </a:pPr>
              <a:t>4/27/2012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A541D10-55F8-427D-AF43-B40F1C75C3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53" r:id="rId3"/>
    <p:sldLayoutId id="2147483754" r:id="rId4"/>
    <p:sldLayoutId id="2147483755" r:id="rId5"/>
    <p:sldLayoutId id="2147483756" r:id="rId6"/>
    <p:sldLayoutId id="2147483748" r:id="rId7"/>
    <p:sldLayoutId id="2147483757" r:id="rId8"/>
    <p:sldLayoutId id="2147483758" r:id="rId9"/>
    <p:sldLayoutId id="2147483749" r:id="rId10"/>
    <p:sldLayoutId id="2147483750" r:id="rId11"/>
    <p:sldLayoutId id="2147483751" r:id="rId12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17234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dirty="0" smtClean="0"/>
              <a:t>Road Safety Inspection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258888" y="5516563"/>
            <a:ext cx="7772400" cy="120015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en-IE" sz="2800" dirty="0" smtClean="0"/>
              <a:t>               </a:t>
            </a:r>
          </a:p>
          <a:p>
            <a:pPr marR="0" eaLnBrk="1" hangingPunct="1">
              <a:lnSpc>
                <a:spcPct val="90000"/>
              </a:lnSpc>
            </a:pPr>
            <a:r>
              <a:rPr lang="en-IE" sz="2500" b="1" i="1" dirty="0" smtClean="0"/>
              <a:t>                                 </a:t>
            </a:r>
            <a:r>
              <a:rPr lang="en-IE" sz="2500" b="1" i="1" dirty="0" smtClean="0">
                <a:solidFill>
                  <a:srgbClr val="F2F2F2"/>
                </a:solidFill>
              </a:rPr>
              <a:t>Dermot Donovan</a:t>
            </a:r>
          </a:p>
          <a:p>
            <a:pPr marR="0" eaLnBrk="1" hangingPunct="1">
              <a:lnSpc>
                <a:spcPct val="90000"/>
              </a:lnSpc>
            </a:pPr>
            <a:r>
              <a:rPr lang="en-IE" sz="1600" b="1" i="1" dirty="0" smtClean="0">
                <a:solidFill>
                  <a:srgbClr val="F2F2F2"/>
                </a:solidFill>
              </a:rPr>
              <a:t>17</a:t>
            </a:r>
            <a:r>
              <a:rPr lang="en-IE" sz="1600" b="1" i="1" baseline="30000" dirty="0" smtClean="0">
                <a:solidFill>
                  <a:srgbClr val="F2F2F2"/>
                </a:solidFill>
              </a:rPr>
              <a:t>th</a:t>
            </a:r>
            <a:r>
              <a:rPr lang="en-IE" sz="1600" b="1" i="1" dirty="0" smtClean="0">
                <a:solidFill>
                  <a:srgbClr val="F2F2F2"/>
                </a:solidFill>
              </a:rPr>
              <a:t> April 2012</a:t>
            </a:r>
            <a:endParaRPr lang="en-US" sz="1600" b="1" i="1" dirty="0" smtClean="0">
              <a:solidFill>
                <a:srgbClr val="F2F2F2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8315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Common Problems of Road Features </a:t>
            </a:r>
            <a:r>
              <a:rPr lang="en-IE" sz="1800" dirty="0" smtClean="0"/>
              <a:t>(extract from listing in RSI Guidelines)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764448" y="1313385"/>
          <a:ext cx="6840000" cy="4846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20000"/>
                <a:gridCol w="3420000"/>
              </a:tblGrid>
              <a:tr h="273057"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 i="1" dirty="0" smtClean="0"/>
                        <a:t>Safety Problem</a:t>
                      </a:r>
                      <a:endParaRPr lang="en-IE" sz="1200" b="1" i="1" dirty="0"/>
                    </a:p>
                  </a:txBody>
                  <a:tcPr>
                    <a:noFill/>
                  </a:tcPr>
                </a:tc>
              </a:tr>
              <a:tr h="273057">
                <a:tc gridSpan="2">
                  <a:txBody>
                    <a:bodyPr/>
                    <a:lstStyle/>
                    <a:p>
                      <a:r>
                        <a:rPr lang="en-IE" sz="1200" b="1" u="sng" dirty="0" smtClean="0"/>
                        <a:t>Roadside</a:t>
                      </a:r>
                      <a:endParaRPr lang="en-IE" sz="1200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27305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Poles, trees, walls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Collision - potentially high severity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Ditches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Steep</a:t>
                      </a:r>
                      <a:r>
                        <a:rPr lang="en-IE" sz="1200" baseline="0" dirty="0" smtClean="0"/>
                        <a:t> slopes – inappropriate shape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094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Guardrails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Not present</a:t>
                      </a:r>
                      <a:r>
                        <a:rPr lang="en-IE" sz="1200" baseline="0" dirty="0" smtClean="0"/>
                        <a:t> where required.</a:t>
                      </a:r>
                    </a:p>
                    <a:p>
                      <a:r>
                        <a:rPr lang="en-IE" sz="1200" baseline="0" dirty="0" smtClean="0"/>
                        <a:t>Present where not required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7">
                <a:tc gridSpan="2">
                  <a:txBody>
                    <a:bodyPr/>
                    <a:lstStyle/>
                    <a:p>
                      <a:r>
                        <a:rPr lang="en-IE" sz="1200" b="1" u="sng" dirty="0" smtClean="0"/>
                        <a:t>Roadway</a:t>
                      </a:r>
                      <a:endParaRPr lang="en-IE" sz="1200" b="1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27305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Overtaking provision - sight distance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Inadequate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094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Road curvature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Unexpected bends, hidden</a:t>
                      </a:r>
                      <a:r>
                        <a:rPr lang="en-IE" sz="1200" baseline="0" dirty="0" smtClean="0"/>
                        <a:t> dips,</a:t>
                      </a:r>
                      <a:r>
                        <a:rPr lang="en-IE" sz="1200" dirty="0" smtClean="0"/>
                        <a:t> absence of superelevation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094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Traffic signs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 smtClean="0"/>
                        <a:t>Not present</a:t>
                      </a:r>
                      <a:r>
                        <a:rPr lang="en-IE" sz="1200" baseline="0" dirty="0" smtClean="0"/>
                        <a:t> where required.</a:t>
                      </a:r>
                    </a:p>
                    <a:p>
                      <a:r>
                        <a:rPr lang="en-IE" sz="1200" dirty="0" smtClean="0"/>
                        <a:t>Too many present – confusing.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Road markings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Inadequate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Road lighting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Darkness is known risk factor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7">
                <a:tc gridSpan="2">
                  <a:txBody>
                    <a:bodyPr/>
                    <a:lstStyle/>
                    <a:p>
                      <a:r>
                        <a:rPr lang="en-IE" sz="1200" b="1" i="0" u="sng" dirty="0" smtClean="0"/>
                        <a:t>Junctions</a:t>
                      </a:r>
                      <a:endParaRPr lang="en-IE" sz="1200" b="1" i="0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sz="1300" dirty="0"/>
                    </a:p>
                  </a:txBody>
                  <a:tcPr/>
                </a:tc>
              </a:tr>
              <a:tr h="27305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Sightlines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Lack of visibility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5094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Junction signage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Poor</a:t>
                      </a:r>
                      <a:r>
                        <a:rPr lang="en-IE" sz="1200" baseline="0" dirty="0" smtClean="0"/>
                        <a:t> </a:t>
                      </a:r>
                      <a:r>
                        <a:rPr lang="en-IE" sz="1200" dirty="0" smtClean="0"/>
                        <a:t>directional, warning and </a:t>
                      </a:r>
                      <a:r>
                        <a:rPr lang="en-GB" sz="1200" dirty="0" smtClean="0"/>
                        <a:t>regulatory</a:t>
                      </a:r>
                      <a:r>
                        <a:rPr lang="en-IE" sz="1200" dirty="0" smtClean="0"/>
                        <a:t> signage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3057"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Vulnerable Road Users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 smtClean="0"/>
                        <a:t>Poor</a:t>
                      </a:r>
                      <a:r>
                        <a:rPr lang="en-IE" sz="1200" baseline="0" dirty="0" smtClean="0"/>
                        <a:t> crossing facilities</a:t>
                      </a:r>
                      <a:endParaRPr lang="en-IE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zards indentified on rural roads, Norw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423" b="4951"/>
          <a:stretch>
            <a:fillRect/>
          </a:stretch>
        </p:blipFill>
        <p:spPr>
          <a:xfrm>
            <a:off x="499488" y="548680"/>
            <a:ext cx="8392992" cy="5328592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Measures and Effectiveness </a:t>
            </a:r>
            <a:br>
              <a:rPr lang="en-US" dirty="0" smtClean="0"/>
            </a:br>
            <a:r>
              <a:rPr lang="en-US" sz="1600" dirty="0" smtClean="0"/>
              <a:t>(source: findings of Rune Elvik – Norway -2006; Ogden-Australia-1994)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18864" y="1427192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0824"/>
                <a:gridCol w="1944216"/>
                <a:gridCol w="195456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IE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% collision reductions</a:t>
                      </a:r>
                      <a:endParaRPr lang="en-IE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Ogden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Elvik</a:t>
                      </a: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Relocate Roadside Poles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30-80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E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Junction – provide turn lane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15-55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E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Frangible (Passive)</a:t>
                      </a:r>
                      <a:r>
                        <a:rPr kumimoji="0" lang="en-IE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Roadside Poles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27-75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Roadside Hazard – Guardrail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10-30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E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Embankment – Guardrail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E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40-50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Lighting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7-22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E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Junction – Stagger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E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Flatten side slopes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E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5-25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Guardrail end treatment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n-IE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0-10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Signage</a:t>
                      </a:r>
                      <a:r>
                        <a:rPr lang="en-IE" b="1" baseline="0" dirty="0" smtClean="0">
                          <a:solidFill>
                            <a:schemeClr val="bg1"/>
                          </a:solidFill>
                        </a:rPr>
                        <a:t> of bends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IE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0-35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44016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900" dirty="0" smtClean="0"/>
              <a:t>The </a:t>
            </a:r>
            <a:r>
              <a:rPr lang="en-GB" sz="1900" i="1" dirty="0" smtClean="0"/>
              <a:t>Inspection Team</a:t>
            </a:r>
            <a:r>
              <a:rPr lang="en-GB" sz="1900" dirty="0" smtClean="0"/>
              <a:t> is appointed by the Authority and consists of a minimum of two </a:t>
            </a:r>
            <a:r>
              <a:rPr lang="en-GB" sz="1900" i="1" dirty="0" smtClean="0"/>
              <a:t>Inspection Team Members, </a:t>
            </a:r>
            <a:r>
              <a:rPr lang="en-GB" sz="1900" dirty="0" smtClean="0"/>
              <a:t>one of whom is also approved as </a:t>
            </a:r>
            <a:r>
              <a:rPr lang="en-GB" sz="1900" i="1" dirty="0" smtClean="0"/>
              <a:t>Inspection Team Leader.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900" dirty="0" smtClean="0"/>
              <a:t>All team members shall be independent of the maintenance and operation of the road.</a:t>
            </a:r>
            <a:endParaRPr lang="en-IE" sz="19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GB" sz="1900" i="1" dirty="0" smtClean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endParaRPr lang="en-GB" sz="1900" i="1" dirty="0" smtClean="0"/>
          </a:p>
          <a:p>
            <a:pPr marL="621348" lvl="1" indent="-256032" eaLnBrk="1" fontAlgn="auto" hangingPunct="1">
              <a:spcBef>
                <a:spcPts val="0"/>
              </a:spcBef>
              <a:spcAft>
                <a:spcPts val="800"/>
              </a:spcAft>
              <a:buFont typeface="Wingdings 3"/>
              <a:buChar char=""/>
              <a:defRPr/>
            </a:pPr>
            <a:endParaRPr lang="en-US" sz="19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E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Inspection Team - Qualifications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31640" y="3212976"/>
          <a:ext cx="60960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Team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Team Member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Chartered Engineer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5 yrs road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3 yrs road design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2 yrs collision investigation and design of remedial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10</a:t>
                      </a:r>
                      <a:r>
                        <a:rPr lang="en-IE" baseline="0" dirty="0" smtClean="0"/>
                        <a:t> RSAs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</a:t>
                      </a:r>
                      <a:r>
                        <a:rPr lang="en-IE" baseline="0" dirty="0" smtClean="0"/>
                        <a:t> RSAs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Certificate of Competence in Road Safety Audit (recognised by an EU member state)*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03648" y="5805264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* Accredited course acceptable </a:t>
            </a:r>
            <a:r>
              <a:rPr lang="en-GB" sz="1400" smtClean="0"/>
              <a:t>pre </a:t>
            </a:r>
            <a:r>
              <a:rPr lang="en-GB" sz="1400" smtClean="0"/>
              <a:t>December 2013</a:t>
            </a:r>
            <a:endParaRPr lang="en-US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468052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E" dirty="0" smtClean="0"/>
          </a:p>
          <a:p>
            <a:pPr marL="365760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900" dirty="0" smtClean="0"/>
              <a:t>Mapping info</a:t>
            </a:r>
          </a:p>
          <a:p>
            <a:pPr marL="621348" lvl="1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500" dirty="0" smtClean="0"/>
              <a:t>towns, villages </a:t>
            </a:r>
          </a:p>
          <a:p>
            <a:pPr marL="621348" lvl="1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500" dirty="0" smtClean="0"/>
              <a:t>large developments, </a:t>
            </a:r>
          </a:p>
          <a:p>
            <a:pPr marL="621348" lvl="1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500" dirty="0" smtClean="0"/>
              <a:t>road numbers,</a:t>
            </a:r>
          </a:p>
          <a:p>
            <a:pPr marL="621348" lvl="1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500" dirty="0" smtClean="0"/>
              <a:t>speed limits, </a:t>
            </a:r>
          </a:p>
          <a:p>
            <a:pPr marL="621348" lvl="1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500" dirty="0" smtClean="0"/>
              <a:t>speed cameras, </a:t>
            </a:r>
          </a:p>
          <a:p>
            <a:pPr marL="621348" lvl="1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500" dirty="0" smtClean="0"/>
              <a:t>carriageway type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900" dirty="0" smtClean="0"/>
              <a:t>Collision info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900" dirty="0" smtClean="0"/>
              <a:t>Traffic info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900" dirty="0" smtClean="0"/>
              <a:t>Past inspections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1000"/>
              </a:spcAft>
              <a:buFont typeface="Wingdings 3"/>
              <a:buChar char=""/>
              <a:defRPr/>
            </a:pPr>
            <a:r>
              <a:rPr lang="en-IE" sz="1900" dirty="0" smtClean="0"/>
              <a:t>Road speeds, SCRIM etc.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 sz="1800" dirty="0" smtClean="0"/>
              <a:t>(Timelines are important)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Pre-Inspection Desk Study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716016" y="2132856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1900" dirty="0" smtClean="0">
                <a:latin typeface="+mn-lt"/>
              </a:rPr>
              <a:t>i</a:t>
            </a: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dentify initial safety concerns (subject to confirmation on site),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 site visit,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items of a factual nature to be checked during the site visit, </a:t>
            </a:r>
            <a:endParaRPr kumimoji="0" lang="en-IE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148064" y="1340768"/>
            <a:ext cx="2952328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Video Review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532038"/>
          </a:xfrm>
        </p:spPr>
        <p:txBody>
          <a:bodyPr>
            <a:normAutofit/>
          </a:bodyPr>
          <a:lstStyle/>
          <a:p>
            <a:pPr marL="367200" lvl="1" indent="-255600">
              <a:spcAft>
                <a:spcPts val="1000"/>
              </a:spcAft>
              <a:buSzPct val="68000"/>
              <a:buFont typeface="Wingdings 3" pitchFamily="18" charset="2"/>
              <a:buChar char=""/>
            </a:pPr>
            <a:r>
              <a:rPr lang="en-GB" sz="1900" dirty="0" smtClean="0"/>
              <a:t>Mapping;</a:t>
            </a:r>
            <a:endParaRPr lang="en-US" sz="1900" dirty="0" smtClean="0"/>
          </a:p>
          <a:p>
            <a:pPr marL="367200" lvl="1" indent="-255600">
              <a:spcAft>
                <a:spcPts val="1000"/>
              </a:spcAft>
              <a:buSzPct val="68000"/>
              <a:buFont typeface="Wingdings 3" pitchFamily="18" charset="2"/>
              <a:buChar char=""/>
            </a:pPr>
            <a:r>
              <a:rPr lang="en-GB" sz="1900" dirty="0" smtClean="0"/>
              <a:t>Speed gun (if available);</a:t>
            </a:r>
            <a:endParaRPr lang="en-US" sz="1900" dirty="0" smtClean="0"/>
          </a:p>
          <a:p>
            <a:pPr marL="367200" lvl="1" indent="-255600">
              <a:spcAft>
                <a:spcPts val="1000"/>
              </a:spcAft>
              <a:buSzPct val="68000"/>
              <a:buFont typeface="Wingdings 3" pitchFamily="18" charset="2"/>
              <a:buChar char=""/>
            </a:pPr>
            <a:r>
              <a:rPr lang="en-GB" sz="1900" dirty="0" smtClean="0"/>
              <a:t>Tape measure and measuring wheel;</a:t>
            </a:r>
          </a:p>
          <a:p>
            <a:pPr marL="367200" lvl="1" indent="-255600">
              <a:spcAft>
                <a:spcPts val="1000"/>
              </a:spcAft>
              <a:buSzPct val="68000"/>
              <a:buFont typeface="Wingdings 3" pitchFamily="18" charset="2"/>
              <a:buChar char=""/>
            </a:pPr>
            <a:r>
              <a:rPr lang="en-GB" sz="1900" dirty="0" smtClean="0"/>
              <a:t>Spirit level;</a:t>
            </a:r>
            <a:endParaRPr lang="en-US" sz="1900" dirty="0" smtClean="0"/>
          </a:p>
          <a:p>
            <a:pPr marL="367200" lvl="1" indent="-255600">
              <a:spcAft>
                <a:spcPts val="1000"/>
              </a:spcAft>
              <a:buSzPct val="68000"/>
              <a:buFont typeface="Wingdings 3" pitchFamily="18" charset="2"/>
              <a:buChar char=""/>
            </a:pPr>
            <a:r>
              <a:rPr lang="en-GB" sz="1900" dirty="0" smtClean="0"/>
              <a:t>Camera with video capability;</a:t>
            </a:r>
            <a:endParaRPr lang="en-US" sz="1900" dirty="0" smtClean="0"/>
          </a:p>
          <a:p>
            <a:pPr marL="367200" indent="-255600">
              <a:spcAft>
                <a:spcPts val="1000"/>
              </a:spcAft>
            </a:pPr>
            <a:r>
              <a:rPr lang="en-GB" sz="1900" dirty="0" smtClean="0"/>
              <a:t>A handheld GPS;</a:t>
            </a:r>
          </a:p>
          <a:p>
            <a:pPr marL="367200" indent="-255600">
              <a:spcAft>
                <a:spcPts val="1000"/>
              </a:spcAft>
            </a:pPr>
            <a:r>
              <a:rPr lang="en-GB" sz="1900" dirty="0" smtClean="0"/>
              <a:t>Health and Safety important.</a:t>
            </a:r>
          </a:p>
          <a:p>
            <a:pPr marL="367200" indent="-255600">
              <a:spcAft>
                <a:spcPts val="1000"/>
              </a:spcAft>
            </a:pPr>
            <a:endParaRPr lang="en-IE" sz="19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Site Visit Equipment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684166"/>
          </a:xfrm>
        </p:spPr>
        <p:txBody>
          <a:bodyPr>
            <a:noAutofit/>
          </a:bodyPr>
          <a:lstStyle/>
          <a:p>
            <a:pPr marL="367200" lvl="1" indent="-255600"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GB" sz="1700" dirty="0" smtClean="0"/>
              <a:t>Roads should be driven in both directions; </a:t>
            </a:r>
            <a:endParaRPr lang="en-US" sz="1700" dirty="0" smtClean="0"/>
          </a:p>
          <a:p>
            <a:pPr marL="367200" lvl="1" indent="-255600"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GB" sz="1700" dirty="0" smtClean="0"/>
              <a:t>Each road section should be assessed from the point of view of all road users;</a:t>
            </a:r>
          </a:p>
          <a:p>
            <a:pPr marL="367200" lvl="1" indent="-255600"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GB" sz="1700" dirty="0" smtClean="0"/>
              <a:t>Day visit and night visit should be undertaken;</a:t>
            </a:r>
            <a:endParaRPr lang="en-US" sz="1700" dirty="0" smtClean="0"/>
          </a:p>
          <a:p>
            <a:pPr marL="367200" lvl="1" indent="-255600"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GB" sz="1700" dirty="0" smtClean="0"/>
              <a:t>Junctions and other significant features should be inspected on foot, but only where it is safe to do so;</a:t>
            </a:r>
            <a:endParaRPr lang="en-US" sz="1700" dirty="0" smtClean="0"/>
          </a:p>
          <a:p>
            <a:pPr marL="367200" lvl="1" indent="-255600"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GB" sz="1700" dirty="0" smtClean="0"/>
              <a:t>The existing traffic flow, traffic composition and traffic speed (relative to speed limits) should be noted;</a:t>
            </a:r>
            <a:endParaRPr lang="en-US" sz="1700" dirty="0" smtClean="0"/>
          </a:p>
          <a:p>
            <a:pPr marL="367200" indent="-255600">
              <a:spcAft>
                <a:spcPts val="600"/>
              </a:spcAft>
            </a:pPr>
            <a:r>
              <a:rPr lang="en-GB" sz="1700" dirty="0" smtClean="0"/>
              <a:t>Excessive scrutiny of urban areas should be avoided; these areas are complex relative to rural areas and could take an inordinate portion of the inspection time;</a:t>
            </a:r>
          </a:p>
          <a:p>
            <a:pPr marL="367200" lvl="1" indent="-255600">
              <a:spcBef>
                <a:spcPts val="40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GB" sz="1700" dirty="0" smtClean="0"/>
              <a:t>Photographs should be taken and, if necessary, short video clips;</a:t>
            </a:r>
          </a:p>
          <a:p>
            <a:pPr marL="367200" lvl="1" indent="-255600">
              <a:spcBef>
                <a:spcPts val="40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GB" sz="1700" dirty="0" smtClean="0"/>
              <a:t>In some instances, measurements and sketches should be made to assist in describing the nature and extent of the safety issues identified;</a:t>
            </a:r>
            <a:endParaRPr lang="en-US" sz="1700" dirty="0" smtClean="0"/>
          </a:p>
          <a:p>
            <a:pPr marL="367200" indent="-255600">
              <a:spcAft>
                <a:spcPts val="600"/>
              </a:spcAft>
            </a:pPr>
            <a:endParaRPr lang="en-IE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Site visit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Risk Assessment</a:t>
            </a:r>
            <a:endParaRPr lang="en-US" dirty="0"/>
          </a:p>
        </p:txBody>
      </p:sp>
      <p:pic>
        <p:nvPicPr>
          <p:cNvPr id="7" name="Content Placeholder 6" descr="Road safety inspection risk assessment for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226" t="19188" r="7226" b="37870"/>
          <a:stretch>
            <a:fillRect/>
          </a:stretch>
        </p:blipFill>
        <p:spPr>
          <a:xfrm>
            <a:off x="1259632" y="1268760"/>
            <a:ext cx="6180273" cy="4389620"/>
          </a:xfr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Elbow Connector 120"/>
          <p:cNvCxnSpPr/>
          <p:nvPr/>
        </p:nvCxnSpPr>
        <p:spPr>
          <a:xfrm flipV="1">
            <a:off x="611560" y="5940000"/>
            <a:ext cx="288032" cy="144016"/>
          </a:xfrm>
          <a:prstGeom prst="bentConnector3">
            <a:avLst>
              <a:gd name="adj1" fmla="val 62401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>
            <a:off x="611560" y="5661248"/>
            <a:ext cx="288032" cy="72008"/>
          </a:xfrm>
          <a:prstGeom prst="bentConnector3">
            <a:avLst>
              <a:gd name="adj1" fmla="val 64054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/>
          <p:nvPr/>
        </p:nvCxnSpPr>
        <p:spPr>
          <a:xfrm>
            <a:off x="611560" y="5058000"/>
            <a:ext cx="288032" cy="216024"/>
          </a:xfrm>
          <a:prstGeom prst="bentConnector3">
            <a:avLst>
              <a:gd name="adj1" fmla="val 61574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11560" y="583200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>
            <a:off x="611560" y="5490000"/>
            <a:ext cx="288032" cy="72008"/>
          </a:xfrm>
          <a:prstGeom prst="bentConnector3">
            <a:avLst>
              <a:gd name="adj1" fmla="val 64054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>
            <a:off x="611560" y="5301208"/>
            <a:ext cx="288032" cy="144016"/>
          </a:xfrm>
          <a:prstGeom prst="bentConnector3">
            <a:avLst>
              <a:gd name="adj1" fmla="val 61574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ppendix A - Sample Road Safety Inspection Report Page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523" t="10959" r="6552" b="11961"/>
          <a:stretch>
            <a:fillRect/>
          </a:stretch>
        </p:blipFill>
        <p:spPr>
          <a:xfrm>
            <a:off x="899592" y="1268760"/>
            <a:ext cx="7560840" cy="4824536"/>
          </a:xfrm>
        </p:spPr>
      </p:pic>
      <p:cxnSp>
        <p:nvCxnSpPr>
          <p:cNvPr id="70" name="Elbow Connector 69"/>
          <p:cNvCxnSpPr/>
          <p:nvPr/>
        </p:nvCxnSpPr>
        <p:spPr>
          <a:xfrm>
            <a:off x="611560" y="4797152"/>
            <a:ext cx="288032" cy="216024"/>
          </a:xfrm>
          <a:prstGeom prst="bentConnector3">
            <a:avLst>
              <a:gd name="adj1" fmla="val 60747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Sample RSI Report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29" name="Group 28"/>
          <p:cNvGrpSpPr/>
          <p:nvPr/>
        </p:nvGrpSpPr>
        <p:grpSpPr>
          <a:xfrm>
            <a:off x="35496" y="2046040"/>
            <a:ext cx="936104" cy="307777"/>
            <a:chOff x="35496" y="1988841"/>
            <a:chExt cx="936104" cy="30777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11" name="TextBox 10"/>
            <p:cNvSpPr txBox="1"/>
            <p:nvPr/>
          </p:nvSpPr>
          <p:spPr>
            <a:xfrm>
              <a:off x="35496" y="1988841"/>
              <a:ext cx="720080" cy="307777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IE" sz="1000" dirty="0" smtClean="0"/>
                <a:t>Road name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496" y="2483024"/>
            <a:ext cx="936104" cy="153888"/>
            <a:chOff x="35496" y="2065785"/>
            <a:chExt cx="936104" cy="153888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32" name="TextBox 31"/>
            <p:cNvSpPr txBox="1"/>
            <p:nvPr/>
          </p:nvSpPr>
          <p:spPr>
            <a:xfrm>
              <a:off x="35496" y="2065785"/>
              <a:ext cx="720080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IE" sz="1000" dirty="0" smtClean="0"/>
                <a:t>Location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496" y="2843064"/>
            <a:ext cx="936104" cy="153888"/>
            <a:chOff x="35496" y="2065785"/>
            <a:chExt cx="936104" cy="153888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35" name="TextBox 34"/>
            <p:cNvSpPr txBox="1"/>
            <p:nvPr/>
          </p:nvSpPr>
          <p:spPr>
            <a:xfrm>
              <a:off x="35496" y="2065785"/>
              <a:ext cx="720080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IE" sz="1000" dirty="0" smtClean="0"/>
                <a:t>Date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496" y="3203104"/>
            <a:ext cx="936104" cy="153888"/>
            <a:chOff x="35496" y="2065785"/>
            <a:chExt cx="936104" cy="153888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38" name="TextBox 37"/>
            <p:cNvSpPr txBox="1"/>
            <p:nvPr/>
          </p:nvSpPr>
          <p:spPr>
            <a:xfrm>
              <a:off x="35496" y="2065785"/>
              <a:ext cx="720080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IE" sz="1000" dirty="0" smtClean="0"/>
                <a:t>Team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496" y="3789040"/>
            <a:ext cx="936104" cy="153888"/>
            <a:chOff x="35496" y="2065784"/>
            <a:chExt cx="936104" cy="153888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5496" y="2065784"/>
              <a:ext cx="720080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IE" sz="1000" dirty="0" smtClean="0"/>
                <a:t>Observers</a:t>
              </a:r>
              <a:endParaRPr lang="en-IE" sz="10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496" y="4139208"/>
            <a:ext cx="936104" cy="153888"/>
            <a:chOff x="35496" y="2065784"/>
            <a:chExt cx="936104" cy="153888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5496" y="2065784"/>
              <a:ext cx="720080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IE" sz="1000" dirty="0" smtClean="0"/>
                <a:t>Information</a:t>
              </a:r>
              <a:endParaRPr lang="en-IE" sz="1000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>
            <a:off x="611560" y="4566320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496" y="4499248"/>
            <a:ext cx="720080" cy="153888"/>
          </a:xfrm>
          <a:custGeom>
            <a:avLst/>
            <a:gdLst>
              <a:gd name="connsiteX0" fmla="*/ 0 w 720080"/>
              <a:gd name="connsiteY0" fmla="*/ 0 h 307777"/>
              <a:gd name="connsiteX1" fmla="*/ 720080 w 720080"/>
              <a:gd name="connsiteY1" fmla="*/ 0 h 307777"/>
              <a:gd name="connsiteX2" fmla="*/ 720080 w 720080"/>
              <a:gd name="connsiteY2" fmla="*/ 307777 h 307777"/>
              <a:gd name="connsiteX3" fmla="*/ 0 w 720080"/>
              <a:gd name="connsiteY3" fmla="*/ 307777 h 307777"/>
              <a:gd name="connsiteX4" fmla="*/ 0 w 72008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" h="307777">
                <a:moveTo>
                  <a:pt x="0" y="0"/>
                </a:moveTo>
                <a:lnTo>
                  <a:pt x="720080" y="0"/>
                </a:lnTo>
                <a:lnTo>
                  <a:pt x="72008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en-IE" sz="1000" dirty="0" smtClean="0"/>
              <a:t>Mapping</a:t>
            </a:r>
            <a:endParaRPr lang="en-IE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35496" y="4715272"/>
            <a:ext cx="720080" cy="153888"/>
          </a:xfrm>
          <a:custGeom>
            <a:avLst/>
            <a:gdLst>
              <a:gd name="connsiteX0" fmla="*/ 0 w 720080"/>
              <a:gd name="connsiteY0" fmla="*/ 0 h 307777"/>
              <a:gd name="connsiteX1" fmla="*/ 720080 w 720080"/>
              <a:gd name="connsiteY1" fmla="*/ 0 h 307777"/>
              <a:gd name="connsiteX2" fmla="*/ 720080 w 720080"/>
              <a:gd name="connsiteY2" fmla="*/ 307777 h 307777"/>
              <a:gd name="connsiteX3" fmla="*/ 0 w 720080"/>
              <a:gd name="connsiteY3" fmla="*/ 307777 h 307777"/>
              <a:gd name="connsiteX4" fmla="*/ 0 w 72008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" h="307777">
                <a:moveTo>
                  <a:pt x="0" y="0"/>
                </a:moveTo>
                <a:lnTo>
                  <a:pt x="720080" y="0"/>
                </a:lnTo>
                <a:lnTo>
                  <a:pt x="72008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en-IE" sz="1000" dirty="0" smtClean="0"/>
              <a:t>Scheme</a:t>
            </a:r>
            <a:endParaRPr lang="en-IE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35496" y="4931296"/>
            <a:ext cx="720080" cy="153888"/>
          </a:xfrm>
          <a:custGeom>
            <a:avLst/>
            <a:gdLst>
              <a:gd name="connsiteX0" fmla="*/ 0 w 720080"/>
              <a:gd name="connsiteY0" fmla="*/ 0 h 307777"/>
              <a:gd name="connsiteX1" fmla="*/ 720080 w 720080"/>
              <a:gd name="connsiteY1" fmla="*/ 0 h 307777"/>
              <a:gd name="connsiteX2" fmla="*/ 720080 w 720080"/>
              <a:gd name="connsiteY2" fmla="*/ 307777 h 307777"/>
              <a:gd name="connsiteX3" fmla="*/ 0 w 720080"/>
              <a:gd name="connsiteY3" fmla="*/ 307777 h 307777"/>
              <a:gd name="connsiteX4" fmla="*/ 0 w 72008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" h="307777">
                <a:moveTo>
                  <a:pt x="0" y="0"/>
                </a:moveTo>
                <a:lnTo>
                  <a:pt x="720080" y="0"/>
                </a:lnTo>
                <a:lnTo>
                  <a:pt x="72008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en-IE" sz="1000" dirty="0" smtClean="0"/>
              <a:t>Collision</a:t>
            </a:r>
            <a:endParaRPr lang="en-IE" sz="1000" dirty="0"/>
          </a:p>
        </p:txBody>
      </p:sp>
      <p:sp>
        <p:nvSpPr>
          <p:cNvPr id="56" name="TextBox 55"/>
          <p:cNvSpPr txBox="1"/>
          <p:nvPr/>
        </p:nvSpPr>
        <p:spPr>
          <a:xfrm>
            <a:off x="35496" y="5157192"/>
            <a:ext cx="720080" cy="153888"/>
          </a:xfrm>
          <a:custGeom>
            <a:avLst/>
            <a:gdLst>
              <a:gd name="connsiteX0" fmla="*/ 0 w 720080"/>
              <a:gd name="connsiteY0" fmla="*/ 0 h 307777"/>
              <a:gd name="connsiteX1" fmla="*/ 720080 w 720080"/>
              <a:gd name="connsiteY1" fmla="*/ 0 h 307777"/>
              <a:gd name="connsiteX2" fmla="*/ 720080 w 720080"/>
              <a:gd name="connsiteY2" fmla="*/ 307777 h 307777"/>
              <a:gd name="connsiteX3" fmla="*/ 0 w 720080"/>
              <a:gd name="connsiteY3" fmla="*/ 307777 h 307777"/>
              <a:gd name="connsiteX4" fmla="*/ 0 w 72008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" h="307777">
                <a:moveTo>
                  <a:pt x="0" y="0"/>
                </a:moveTo>
                <a:lnTo>
                  <a:pt x="720080" y="0"/>
                </a:lnTo>
                <a:lnTo>
                  <a:pt x="72008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en-IE" sz="1000" dirty="0" smtClean="0"/>
              <a:t>Traffic</a:t>
            </a:r>
            <a:endParaRPr lang="en-IE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35496" y="5373216"/>
            <a:ext cx="720080" cy="153888"/>
          </a:xfrm>
          <a:custGeom>
            <a:avLst/>
            <a:gdLst>
              <a:gd name="connsiteX0" fmla="*/ 0 w 720080"/>
              <a:gd name="connsiteY0" fmla="*/ 0 h 307777"/>
              <a:gd name="connsiteX1" fmla="*/ 720080 w 720080"/>
              <a:gd name="connsiteY1" fmla="*/ 0 h 307777"/>
              <a:gd name="connsiteX2" fmla="*/ 720080 w 720080"/>
              <a:gd name="connsiteY2" fmla="*/ 307777 h 307777"/>
              <a:gd name="connsiteX3" fmla="*/ 0 w 720080"/>
              <a:gd name="connsiteY3" fmla="*/ 307777 h 307777"/>
              <a:gd name="connsiteX4" fmla="*/ 0 w 72008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" h="307777">
                <a:moveTo>
                  <a:pt x="0" y="0"/>
                </a:moveTo>
                <a:lnTo>
                  <a:pt x="720080" y="0"/>
                </a:lnTo>
                <a:lnTo>
                  <a:pt x="72008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en-IE" sz="1000" dirty="0" smtClean="0"/>
              <a:t>Video</a:t>
            </a:r>
            <a:endParaRPr lang="en-IE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35496" y="5596935"/>
            <a:ext cx="720080" cy="138499"/>
          </a:xfrm>
          <a:custGeom>
            <a:avLst/>
            <a:gdLst>
              <a:gd name="connsiteX0" fmla="*/ 0 w 720080"/>
              <a:gd name="connsiteY0" fmla="*/ 0 h 307777"/>
              <a:gd name="connsiteX1" fmla="*/ 720080 w 720080"/>
              <a:gd name="connsiteY1" fmla="*/ 0 h 307777"/>
              <a:gd name="connsiteX2" fmla="*/ 720080 w 720080"/>
              <a:gd name="connsiteY2" fmla="*/ 307777 h 307777"/>
              <a:gd name="connsiteX3" fmla="*/ 0 w 720080"/>
              <a:gd name="connsiteY3" fmla="*/ 307777 h 307777"/>
              <a:gd name="connsiteX4" fmla="*/ 0 w 72008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" h="307777">
                <a:moveTo>
                  <a:pt x="0" y="0"/>
                </a:moveTo>
                <a:lnTo>
                  <a:pt x="720080" y="0"/>
                </a:lnTo>
                <a:lnTo>
                  <a:pt x="72008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0" bIns="0" rtlCol="0" anchor="ctr">
            <a:spAutoFit/>
          </a:bodyPr>
          <a:lstStyle/>
          <a:p>
            <a:r>
              <a:rPr lang="en-IE" sz="900" dirty="0" smtClean="0"/>
              <a:t>Previous RSI</a:t>
            </a:r>
            <a:endParaRPr lang="en-IE" sz="900" dirty="0"/>
          </a:p>
        </p:txBody>
      </p:sp>
      <p:sp>
        <p:nvSpPr>
          <p:cNvPr id="65" name="TextBox 64"/>
          <p:cNvSpPr txBox="1"/>
          <p:nvPr/>
        </p:nvSpPr>
        <p:spPr>
          <a:xfrm>
            <a:off x="35496" y="5805264"/>
            <a:ext cx="720080" cy="153888"/>
          </a:xfrm>
          <a:custGeom>
            <a:avLst/>
            <a:gdLst>
              <a:gd name="connsiteX0" fmla="*/ 0 w 720080"/>
              <a:gd name="connsiteY0" fmla="*/ 0 h 307777"/>
              <a:gd name="connsiteX1" fmla="*/ 720080 w 720080"/>
              <a:gd name="connsiteY1" fmla="*/ 0 h 307777"/>
              <a:gd name="connsiteX2" fmla="*/ 720080 w 720080"/>
              <a:gd name="connsiteY2" fmla="*/ 307777 h 307777"/>
              <a:gd name="connsiteX3" fmla="*/ 0 w 720080"/>
              <a:gd name="connsiteY3" fmla="*/ 307777 h 307777"/>
              <a:gd name="connsiteX4" fmla="*/ 0 w 72008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" h="307777">
                <a:moveTo>
                  <a:pt x="0" y="0"/>
                </a:moveTo>
                <a:lnTo>
                  <a:pt x="720080" y="0"/>
                </a:lnTo>
                <a:lnTo>
                  <a:pt x="72008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en-IE" sz="1000" dirty="0" smtClean="0"/>
              <a:t>SCRIM</a:t>
            </a:r>
            <a:endParaRPr lang="en-IE" sz="1000" dirty="0"/>
          </a:p>
        </p:txBody>
      </p:sp>
      <p:sp>
        <p:nvSpPr>
          <p:cNvPr id="68" name="TextBox 67"/>
          <p:cNvSpPr txBox="1"/>
          <p:nvPr/>
        </p:nvSpPr>
        <p:spPr>
          <a:xfrm>
            <a:off x="35496" y="6021288"/>
            <a:ext cx="720080" cy="153888"/>
          </a:xfrm>
          <a:custGeom>
            <a:avLst/>
            <a:gdLst>
              <a:gd name="connsiteX0" fmla="*/ 0 w 720080"/>
              <a:gd name="connsiteY0" fmla="*/ 0 h 307777"/>
              <a:gd name="connsiteX1" fmla="*/ 720080 w 720080"/>
              <a:gd name="connsiteY1" fmla="*/ 0 h 307777"/>
              <a:gd name="connsiteX2" fmla="*/ 720080 w 720080"/>
              <a:gd name="connsiteY2" fmla="*/ 307777 h 307777"/>
              <a:gd name="connsiteX3" fmla="*/ 0 w 720080"/>
              <a:gd name="connsiteY3" fmla="*/ 307777 h 307777"/>
              <a:gd name="connsiteX4" fmla="*/ 0 w 720080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80" h="307777">
                <a:moveTo>
                  <a:pt x="0" y="0"/>
                </a:moveTo>
                <a:lnTo>
                  <a:pt x="720080" y="0"/>
                </a:lnTo>
                <a:lnTo>
                  <a:pt x="720080" y="307777"/>
                </a:lnTo>
                <a:lnTo>
                  <a:pt x="0" y="30777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r>
              <a:rPr lang="en-IE" sz="1000" dirty="0" smtClean="0"/>
              <a:t>Other</a:t>
            </a:r>
            <a:endParaRPr lang="en-IE" sz="1000" dirty="0"/>
          </a:p>
        </p:txBody>
      </p:sp>
      <p:grpSp>
        <p:nvGrpSpPr>
          <p:cNvPr id="124" name="Group 123"/>
          <p:cNvGrpSpPr/>
          <p:nvPr/>
        </p:nvGrpSpPr>
        <p:grpSpPr>
          <a:xfrm flipH="1">
            <a:off x="8316416" y="2016000"/>
            <a:ext cx="792088" cy="153888"/>
            <a:chOff x="179512" y="2065785"/>
            <a:chExt cx="792088" cy="153888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126" name="TextBox 125"/>
            <p:cNvSpPr txBox="1"/>
            <p:nvPr/>
          </p:nvSpPr>
          <p:spPr>
            <a:xfrm>
              <a:off x="179512" y="2065785"/>
              <a:ext cx="576064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>
              <a:spAutoFit/>
            </a:bodyPr>
            <a:lstStyle/>
            <a:p>
              <a:r>
                <a:rPr lang="en-IE" sz="1000" dirty="0" smtClean="0"/>
                <a:t>Standard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 flipH="1">
            <a:off x="8316416" y="2564904"/>
            <a:ext cx="792088" cy="153888"/>
            <a:chOff x="179512" y="2065785"/>
            <a:chExt cx="792088" cy="153888"/>
          </a:xfrm>
        </p:grpSpPr>
        <p:cxnSp>
          <p:nvCxnSpPr>
            <p:cNvPr id="128" name="Straight Arrow Connector 127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129" name="TextBox 128"/>
            <p:cNvSpPr txBox="1"/>
            <p:nvPr/>
          </p:nvSpPr>
          <p:spPr>
            <a:xfrm>
              <a:off x="179512" y="2065785"/>
              <a:ext cx="648072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>
              <a:spAutoFit/>
            </a:bodyPr>
            <a:lstStyle/>
            <a:p>
              <a:r>
                <a:rPr lang="en-IE" sz="1000" dirty="0" smtClean="0"/>
                <a:t>Map Panel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 flipH="1">
            <a:off x="8341200" y="3140968"/>
            <a:ext cx="767304" cy="153888"/>
            <a:chOff x="179512" y="2065785"/>
            <a:chExt cx="767304" cy="153888"/>
          </a:xfrm>
        </p:grpSpPr>
        <p:cxnSp>
          <p:nvCxnSpPr>
            <p:cNvPr id="131" name="Straight Arrow Connector 130"/>
            <p:cNvCxnSpPr/>
            <p:nvPr/>
          </p:nvCxnSpPr>
          <p:spPr>
            <a:xfrm>
              <a:off x="658784" y="2146817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132" name="TextBox 131"/>
            <p:cNvSpPr txBox="1"/>
            <p:nvPr/>
          </p:nvSpPr>
          <p:spPr>
            <a:xfrm>
              <a:off x="179512" y="2065785"/>
              <a:ext cx="576064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>
              <a:spAutoFit/>
            </a:bodyPr>
            <a:lstStyle/>
            <a:p>
              <a:r>
                <a:rPr lang="en-IE" sz="1000" dirty="0" smtClean="0"/>
                <a:t>Excluded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 flipH="1">
            <a:off x="8244408" y="3933056"/>
            <a:ext cx="864096" cy="153888"/>
            <a:chOff x="179512" y="2065785"/>
            <a:chExt cx="864096" cy="153888"/>
          </a:xfrm>
        </p:grpSpPr>
        <p:cxnSp>
          <p:nvCxnSpPr>
            <p:cNvPr id="135" name="Straight Arrow Connector 134"/>
            <p:cNvCxnSpPr/>
            <p:nvPr/>
          </p:nvCxnSpPr>
          <p:spPr>
            <a:xfrm>
              <a:off x="755576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136" name="TextBox 135"/>
            <p:cNvSpPr txBox="1"/>
            <p:nvPr/>
          </p:nvSpPr>
          <p:spPr>
            <a:xfrm>
              <a:off x="179512" y="2065785"/>
              <a:ext cx="720080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>
              <a:spAutoFit/>
            </a:bodyPr>
            <a:lstStyle/>
            <a:p>
              <a:r>
                <a:rPr lang="en-IE" sz="1000" dirty="0" smtClean="0"/>
                <a:t>Description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 flipH="1">
            <a:off x="8316416" y="4941168"/>
            <a:ext cx="792088" cy="153888"/>
            <a:chOff x="179512" y="2065785"/>
            <a:chExt cx="792088" cy="153888"/>
          </a:xfrm>
        </p:grpSpPr>
        <p:cxnSp>
          <p:nvCxnSpPr>
            <p:cNvPr id="138" name="Straight Arrow Connector 137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139" name="TextBox 138"/>
            <p:cNvSpPr txBox="1"/>
            <p:nvPr/>
          </p:nvSpPr>
          <p:spPr>
            <a:xfrm>
              <a:off x="179512" y="2065785"/>
              <a:ext cx="648072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>
              <a:spAutoFit/>
            </a:bodyPr>
            <a:lstStyle/>
            <a:p>
              <a:r>
                <a:rPr lang="en-IE" sz="1000" dirty="0" smtClean="0"/>
                <a:t>Overview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pendix A - Sample Road Safety Inspection Report Page 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429" t="11218" r="7274" b="20369"/>
          <a:stretch>
            <a:fillRect/>
          </a:stretch>
        </p:blipFill>
        <p:spPr>
          <a:xfrm>
            <a:off x="1043608" y="1556792"/>
            <a:ext cx="7272807" cy="4464496"/>
          </a:xfr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Sample RSI Report continued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7" name="Group 6"/>
          <p:cNvGrpSpPr/>
          <p:nvPr/>
        </p:nvGrpSpPr>
        <p:grpSpPr>
          <a:xfrm>
            <a:off x="72000" y="1656000"/>
            <a:ext cx="936104" cy="153888"/>
            <a:chOff x="35496" y="2065785"/>
            <a:chExt cx="936104" cy="15388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83568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9" name="TextBox 8"/>
            <p:cNvSpPr txBox="1"/>
            <p:nvPr/>
          </p:nvSpPr>
          <p:spPr>
            <a:xfrm>
              <a:off x="35496" y="2065785"/>
              <a:ext cx="720080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36000" bIns="0" rtlCol="0" anchor="ctr">
              <a:spAutoFit/>
            </a:bodyPr>
            <a:lstStyle/>
            <a:p>
              <a:r>
                <a:rPr lang="en-IE" sz="1000" dirty="0" smtClean="0"/>
                <a:t>Problems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8244408" y="1753200"/>
            <a:ext cx="864096" cy="153888"/>
            <a:chOff x="179512" y="2065785"/>
            <a:chExt cx="864096" cy="15388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755576" y="2132856"/>
              <a:ext cx="288032" cy="0"/>
            </a:xfrm>
            <a:prstGeom prst="straightConnector1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</p:cxnSp>
        <p:sp>
          <p:nvSpPr>
            <p:cNvPr id="12" name="TextBox 11"/>
            <p:cNvSpPr txBox="1"/>
            <p:nvPr/>
          </p:nvSpPr>
          <p:spPr>
            <a:xfrm>
              <a:off x="179512" y="2065785"/>
              <a:ext cx="720080" cy="153888"/>
            </a:xfrm>
            <a:custGeom>
              <a:avLst/>
              <a:gdLst>
                <a:gd name="connsiteX0" fmla="*/ 0 w 720080"/>
                <a:gd name="connsiteY0" fmla="*/ 0 h 307777"/>
                <a:gd name="connsiteX1" fmla="*/ 720080 w 720080"/>
                <a:gd name="connsiteY1" fmla="*/ 0 h 307777"/>
                <a:gd name="connsiteX2" fmla="*/ 720080 w 720080"/>
                <a:gd name="connsiteY2" fmla="*/ 307777 h 307777"/>
                <a:gd name="connsiteX3" fmla="*/ 0 w 720080"/>
                <a:gd name="connsiteY3" fmla="*/ 307777 h 307777"/>
                <a:gd name="connsiteX4" fmla="*/ 0 w 720080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307777">
                  <a:moveTo>
                    <a:pt x="0" y="0"/>
                  </a:moveTo>
                  <a:lnTo>
                    <a:pt x="720080" y="0"/>
                  </a:lnTo>
                  <a:lnTo>
                    <a:pt x="720080" y="307777"/>
                  </a:lnTo>
                  <a:lnTo>
                    <a:pt x="0" y="307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36000" tIns="0" rIns="0" bIns="0" rtlCol="0" anchor="ctr">
              <a:spAutoFit/>
            </a:bodyPr>
            <a:lstStyle/>
            <a:p>
              <a:r>
                <a:rPr lang="en-IE" sz="1000" dirty="0" smtClean="0"/>
                <a:t>Declaration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6896" y="980728"/>
            <a:ext cx="8229600" cy="525658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IE" dirty="0" smtClean="0"/>
          </a:p>
          <a:p>
            <a:pPr marL="365760" indent="-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 3"/>
              <a:buChar char=""/>
              <a:defRPr/>
            </a:pPr>
            <a:r>
              <a:rPr lang="en-GB" i="1" dirty="0" smtClean="0"/>
              <a:t>Road Safety Inspection is an </a:t>
            </a:r>
            <a:r>
              <a:rPr lang="en-GB" i="1" u="sng" dirty="0" smtClean="0"/>
              <a:t>ordinary</a:t>
            </a:r>
            <a:r>
              <a:rPr lang="en-GB" i="1" dirty="0" smtClean="0"/>
              <a:t> </a:t>
            </a:r>
            <a:r>
              <a:rPr lang="en-GB" i="1" u="sng" dirty="0" smtClean="0"/>
              <a:t>periodical </a:t>
            </a:r>
            <a:r>
              <a:rPr lang="en-GB" i="1" dirty="0" smtClean="0"/>
              <a:t>verification of the </a:t>
            </a:r>
            <a:r>
              <a:rPr lang="en-GB" i="1" u="sng" dirty="0" smtClean="0"/>
              <a:t>characteristics and defects</a:t>
            </a:r>
            <a:r>
              <a:rPr lang="en-GB" i="1" dirty="0" smtClean="0"/>
              <a:t> of a road that require </a:t>
            </a:r>
            <a:r>
              <a:rPr lang="en-GB" i="1" u="sng" dirty="0" smtClean="0"/>
              <a:t>maintenance</a:t>
            </a:r>
            <a:r>
              <a:rPr lang="en-GB" i="1" dirty="0" smtClean="0"/>
              <a:t> work for reasons of road safety.</a:t>
            </a:r>
          </a:p>
          <a:p>
            <a:pPr marL="365760" indent="-256032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 3"/>
              <a:buChar char=""/>
              <a:defRPr/>
            </a:pPr>
            <a:endParaRPr lang="en-GB" i="1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GB" sz="2100" dirty="0" smtClean="0"/>
              <a:t>recommendations on remedial measures are not defined to be part of Inspection. The NRA will decide what remedial measures (if any) are to be provided.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Definitions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Information Sources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1600" y="1268760"/>
            <a:ext cx="5266928" cy="4104456"/>
          </a:xfrm>
        </p:spPr>
        <p:txBody>
          <a:bodyPr/>
          <a:lstStyle/>
          <a:p>
            <a:pPr lvl="0"/>
            <a:r>
              <a:rPr lang="en-IE" sz="1400" dirty="0" smtClean="0"/>
              <a:t>PIARC, The World Road Association, </a:t>
            </a:r>
            <a:r>
              <a:rPr lang="en-IE" sz="1400" i="1" dirty="0" smtClean="0"/>
              <a:t>“Road Safety Manual”</a:t>
            </a:r>
            <a:r>
              <a:rPr lang="en-IE" sz="1400" dirty="0" smtClean="0"/>
              <a:t>, France, 2003.</a:t>
            </a:r>
            <a:r>
              <a:rPr lang="en-IE" sz="1400" i="1" dirty="0" smtClean="0"/>
              <a:t> </a:t>
            </a:r>
            <a:endParaRPr lang="en-US" sz="1400" dirty="0" smtClean="0"/>
          </a:p>
          <a:p>
            <a:r>
              <a:rPr lang="en-IE" sz="1400" dirty="0" smtClean="0"/>
              <a:t>PIARC, The World Road Association, </a:t>
            </a:r>
            <a:r>
              <a:rPr lang="en-IE" sz="1400" i="1" dirty="0" smtClean="0"/>
              <a:t>“Road Safety Inspection Guideline for Safety Check of Existing Roads”</a:t>
            </a:r>
            <a:r>
              <a:rPr lang="en-IE" sz="1400" dirty="0" smtClean="0"/>
              <a:t>, 2007.</a:t>
            </a:r>
          </a:p>
          <a:p>
            <a:r>
              <a:rPr lang="en-IE" sz="1400" dirty="0" err="1" smtClean="0"/>
              <a:t>RoSPA</a:t>
            </a:r>
            <a:r>
              <a:rPr lang="en-IE" sz="1400" dirty="0" smtClean="0"/>
              <a:t>, Road Safety Engineering Manual</a:t>
            </a:r>
            <a:endParaRPr lang="en-US" sz="1400" dirty="0" smtClean="0"/>
          </a:p>
          <a:p>
            <a:pPr lvl="0"/>
            <a:r>
              <a:rPr lang="en-IE" sz="1400" dirty="0" smtClean="0"/>
              <a:t>CEDR (Conference of European Directors of Roads), </a:t>
            </a:r>
            <a:r>
              <a:rPr lang="en-IE" sz="1400" i="1" dirty="0" smtClean="0"/>
              <a:t>“Existing Treatment for the Design of Forgiving Roadsides. State of the Art Report</a:t>
            </a:r>
            <a:r>
              <a:rPr lang="en-IE" sz="1400" dirty="0" smtClean="0"/>
              <a:t> </a:t>
            </a:r>
            <a:r>
              <a:rPr lang="en-IE" sz="1400" i="1" dirty="0" smtClean="0"/>
              <a:t>“</a:t>
            </a:r>
            <a:r>
              <a:rPr lang="en-IE" sz="1400" dirty="0" smtClean="0"/>
              <a:t>, France, 2011.</a:t>
            </a:r>
            <a:endParaRPr lang="en-US" sz="1400" dirty="0" smtClean="0"/>
          </a:p>
          <a:p>
            <a:pPr lvl="0"/>
            <a:r>
              <a:rPr lang="en-IE" sz="1400" dirty="0" smtClean="0"/>
              <a:t>Norwegian Public Roads Administration, </a:t>
            </a:r>
            <a:r>
              <a:rPr lang="en-IE" sz="1400" i="1" dirty="0" smtClean="0"/>
              <a:t>“Road Safety Audits and Inspections”</a:t>
            </a:r>
            <a:r>
              <a:rPr lang="en-IE" sz="1400" dirty="0" smtClean="0"/>
              <a:t>, Norway, 2006.</a:t>
            </a:r>
          </a:p>
          <a:p>
            <a:r>
              <a:rPr lang="en-US" sz="1400" dirty="0" smtClean="0"/>
              <a:t>KW. Ogden, </a:t>
            </a:r>
            <a:r>
              <a:rPr lang="en-US" sz="1400" i="1" dirty="0" smtClean="0"/>
              <a:t>“Safer Roads: A Guide to Road safety Engineering”</a:t>
            </a:r>
            <a:r>
              <a:rPr lang="en-US" sz="1400" dirty="0" smtClean="0"/>
              <a:t>,  Australia, 1996</a:t>
            </a:r>
          </a:p>
          <a:p>
            <a:pPr lvl="0"/>
            <a:endParaRPr lang="en-US" sz="1400" dirty="0" smtClean="0"/>
          </a:p>
        </p:txBody>
      </p:sp>
      <p:pic>
        <p:nvPicPr>
          <p:cNvPr id="5" name="Picture 4" descr="Road Safety Man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1" y="692696"/>
            <a:ext cx="1771200" cy="2553075"/>
          </a:xfrm>
          <a:prstGeom prst="rect">
            <a:avLst/>
          </a:prstGeom>
        </p:spPr>
      </p:pic>
      <p:pic>
        <p:nvPicPr>
          <p:cNvPr id="7" name="Picture 6" descr="K W Ogd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356992"/>
            <a:ext cx="1769513" cy="2664296"/>
          </a:xfrm>
          <a:prstGeom prst="rect">
            <a:avLst/>
          </a:prstGeom>
        </p:spPr>
      </p:pic>
      <p:pic>
        <p:nvPicPr>
          <p:cNvPr id="9" name="Picture 8" descr="Rosp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4437112"/>
            <a:ext cx="2294880" cy="155459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210" t="3706" b="-57"/>
          <a:stretch>
            <a:fillRect/>
          </a:stretch>
        </p:blipFill>
        <p:spPr bwMode="auto">
          <a:xfrm>
            <a:off x="3563888" y="4293096"/>
            <a:ext cx="74888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Future Directions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9591" y="1197088"/>
            <a:ext cx="3414857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6" cstate="print"/>
          <a:srcRect b="592"/>
          <a:stretch>
            <a:fillRect/>
          </a:stretch>
        </p:blipFill>
        <p:spPr bwMode="auto">
          <a:xfrm>
            <a:off x="899592" y="2492896"/>
            <a:ext cx="19794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11560" y="126876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sng" dirty="0" err="1" smtClean="0"/>
              <a:t>EuRSI</a:t>
            </a:r>
            <a:r>
              <a:rPr lang="en-IE" b="1" u="sng" dirty="0" smtClean="0"/>
              <a:t> Research Project</a:t>
            </a:r>
            <a:r>
              <a:rPr lang="en-IE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 Road mapping + inventory</a:t>
            </a:r>
          </a:p>
          <a:p>
            <a:pPr>
              <a:buFont typeface="Arial" pitchFamily="34" charset="0"/>
              <a:buChar char="•"/>
            </a:pPr>
            <a:r>
              <a:rPr lang="en-IE" dirty="0" smtClean="0"/>
              <a:t> Defect logging to replace manual RSI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17234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dirty="0" smtClean="0"/>
              <a:t>Road Safety Inspection</a:t>
            </a:r>
            <a:endParaRPr lang="en-US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258888" y="5516563"/>
            <a:ext cx="7772400" cy="1200150"/>
          </a:xfrm>
        </p:spPr>
        <p:txBody>
          <a:bodyPr/>
          <a:lstStyle/>
          <a:p>
            <a:pPr marR="0" algn="l" eaLnBrk="1" hangingPunct="1">
              <a:lnSpc>
                <a:spcPct val="90000"/>
              </a:lnSpc>
            </a:pPr>
            <a:r>
              <a:rPr lang="en-IE" sz="2800" dirty="0" smtClean="0"/>
              <a:t>               </a:t>
            </a:r>
          </a:p>
          <a:p>
            <a:pPr marR="0" eaLnBrk="1" hangingPunct="1">
              <a:lnSpc>
                <a:spcPct val="90000"/>
              </a:lnSpc>
            </a:pPr>
            <a:r>
              <a:rPr lang="en-IE" sz="2500" b="1" i="1" dirty="0" smtClean="0"/>
              <a:t>                                 </a:t>
            </a:r>
            <a:r>
              <a:rPr lang="en-IE" sz="2500" b="1" i="1" dirty="0" smtClean="0">
                <a:solidFill>
                  <a:srgbClr val="F2F2F2"/>
                </a:solidFill>
              </a:rPr>
              <a:t>Dermot Donovan</a:t>
            </a:r>
          </a:p>
          <a:p>
            <a:pPr marR="0" eaLnBrk="1" hangingPunct="1">
              <a:lnSpc>
                <a:spcPct val="90000"/>
              </a:lnSpc>
            </a:pPr>
            <a:r>
              <a:rPr lang="en-IE" sz="1600" b="1" i="1" dirty="0" smtClean="0">
                <a:solidFill>
                  <a:srgbClr val="F2F2F2"/>
                </a:solidFill>
              </a:rPr>
              <a:t>17</a:t>
            </a:r>
            <a:r>
              <a:rPr lang="en-IE" sz="1600" b="1" i="1" baseline="30000" dirty="0" smtClean="0">
                <a:solidFill>
                  <a:srgbClr val="F2F2F2"/>
                </a:solidFill>
              </a:rPr>
              <a:t>th</a:t>
            </a:r>
            <a:r>
              <a:rPr lang="en-IE" sz="1600" b="1" i="1" dirty="0" smtClean="0">
                <a:solidFill>
                  <a:srgbClr val="F2F2F2"/>
                </a:solidFill>
              </a:rPr>
              <a:t> April 2012</a:t>
            </a:r>
            <a:endParaRPr lang="en-US" sz="1600" b="1" i="1" dirty="0" smtClean="0">
              <a:solidFill>
                <a:srgbClr val="F2F2F2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83150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340768"/>
            <a:ext cx="3456384" cy="151216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en-GB" sz="1900" dirty="0" smtClean="0"/>
              <a:t>Road Safety Inspection 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en-GB" sz="1900" dirty="0" smtClean="0"/>
              <a:t>Road Safety Audit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RSI in Road Safety 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55576" y="2708920"/>
          <a:ext cx="691276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24948"/>
                <a:gridCol w="1382554"/>
                <a:gridCol w="1466345"/>
                <a:gridCol w="1298762"/>
              </a:tblGrid>
              <a:tr h="208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New</a:t>
                      </a:r>
                    </a:p>
                    <a:p>
                      <a:r>
                        <a:rPr lang="en-IE" dirty="0" smtClean="0"/>
                        <a:t>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Existing</a:t>
                      </a:r>
                    </a:p>
                    <a:p>
                      <a:r>
                        <a:rPr lang="en-IE" dirty="0" smtClean="0"/>
                        <a:t>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Potential</a:t>
                      </a:r>
                    </a:p>
                    <a:p>
                      <a:r>
                        <a:rPr lang="en-IE" dirty="0" smtClean="0"/>
                        <a:t>Collisions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Actual</a:t>
                      </a:r>
                    </a:p>
                    <a:p>
                      <a:r>
                        <a:rPr lang="en-IE" dirty="0" smtClean="0"/>
                        <a:t>Collisions</a:t>
                      </a:r>
                      <a:endParaRPr lang="en-US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IE" dirty="0" smtClean="0"/>
                        <a:t>RSI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IE" dirty="0" smtClean="0"/>
                        <a:t>RSA + RSIA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IE" dirty="0" smtClean="0"/>
                        <a:t>NSM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√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923928" y="1268760"/>
            <a:ext cx="4392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1900" dirty="0" smtClean="0"/>
              <a:t>Road Safety Impact Assessment </a:t>
            </a:r>
          </a:p>
          <a:p>
            <a:pPr marL="365760" indent="-256032" fontAlgn="auto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1900" dirty="0" smtClean="0"/>
              <a:t>Network Safety Management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03609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en-GB" sz="1900" dirty="0" smtClean="0"/>
              <a:t>EU DIRECTIVE 2008/96/EC of 19 November 2008 on road infrastructure safety management</a:t>
            </a:r>
          </a:p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en-GB" sz="1900" dirty="0" smtClean="0"/>
              <a:t>S.I. No. 472/2011, European Communities (Road Infrastructure Safety Management) Regulations 2011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i="1" dirty="0" smtClean="0"/>
              <a:t>“Once road sections with a high accident concentration have been treated and remedial measures have been taken, safety inspections as a preventive measure should assume a more important role. Regular inspections are an essential tool for preventing possible dangers for all road users, including vulnerable users, ....”</a:t>
            </a:r>
            <a:endParaRPr lang="en-GB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Legislation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03609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en-GB" sz="2000" b="1" dirty="0" smtClean="0"/>
              <a:t>NRA DMRB</a:t>
            </a:r>
          </a:p>
          <a:p>
            <a:pPr marL="621348" lvl="1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en-GB" sz="1600" b="1" dirty="0" smtClean="0"/>
              <a:t>NRA HD 17 / 12 - Road Safety Inspection  </a:t>
            </a:r>
            <a:r>
              <a:rPr lang="en-GB" sz="1600" dirty="0" smtClean="0"/>
              <a:t>(the Standard)</a:t>
            </a:r>
          </a:p>
          <a:p>
            <a:pPr marL="621348" lvl="1" indent="-256032" eaLnBrk="1" fontAlgn="auto" hangingPunct="1">
              <a:spcAft>
                <a:spcPts val="1200"/>
              </a:spcAft>
              <a:buFont typeface="Wingdings 3"/>
              <a:buChar char=""/>
              <a:defRPr/>
            </a:pPr>
            <a:r>
              <a:rPr lang="en-GB" sz="1600" b="1" dirty="0" smtClean="0"/>
              <a:t>NRA HA 17 / 12 - Road Safety Inspection Guidelines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2000" dirty="0" smtClean="0"/>
              <a:t>NRA Requirements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600" dirty="0" smtClean="0"/>
              <a:t>Qualification Requirements for Road Safety Inspection Team Members</a:t>
            </a:r>
            <a:endParaRPr lang="en-GB" sz="1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RSI Standards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Inspection Periods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468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3040" y="1778187"/>
            <a:ext cx="6805264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5588" lvl="0" algn="just">
              <a:spcBef>
                <a:spcPct val="0"/>
              </a:spcBef>
              <a:spcAft>
                <a:spcPts val="300"/>
              </a:spcAft>
            </a:pPr>
            <a:r>
              <a:rPr lang="en-GB" sz="1600" b="1" dirty="0" smtClean="0">
                <a:ea typeface="Times New Roman" pitchFamily="18" charset="0"/>
                <a:cs typeface="Times New Roman" pitchFamily="18" charset="0"/>
              </a:rPr>
              <a:t>5 years </a:t>
            </a: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for Motorways, Type 1 and Type 2 dual carriageways;</a:t>
            </a:r>
            <a:endParaRPr lang="en-US" sz="1600" dirty="0" smtClean="0"/>
          </a:p>
          <a:p>
            <a:pPr marL="255588" lvl="0" algn="just">
              <a:spcBef>
                <a:spcPct val="0"/>
              </a:spcBef>
              <a:spcAft>
                <a:spcPts val="300"/>
              </a:spcAft>
            </a:pPr>
            <a:r>
              <a:rPr lang="en-GB" sz="1600" b="1" dirty="0" smtClean="0">
                <a:ea typeface="Times New Roman" pitchFamily="18" charset="0"/>
                <a:cs typeface="Times New Roman" pitchFamily="18" charset="0"/>
              </a:rPr>
              <a:t>3 years </a:t>
            </a: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for other roads;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23528" y="3171164"/>
            <a:ext cx="8424936" cy="17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Motorways need less frequent inspections than single carriageways because: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55588" marR="0" lvl="0" indent="-2555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They are designed to a high standard.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55588" marR="0" lvl="0" indent="-2555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They are access controlled</a:t>
            </a:r>
            <a:r>
              <a:rPr lang="en-GB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no roadside development.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55588" marR="0" lvl="0" indent="-2555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They are controlled in respect of statutory undertakers.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255588" marR="0" lvl="0" indent="-2555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Their layout is not frequently changed.</a:t>
            </a:r>
          </a:p>
          <a:p>
            <a:pPr marL="255588" indent="-255588" eaLnBrk="0" hangingPunct="0">
              <a:spcAft>
                <a:spcPts val="30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en-GB" sz="1600" dirty="0" smtClean="0">
                <a:latin typeface="+mn-lt"/>
                <a:ea typeface="Times New Roman" pitchFamily="18" charset="0"/>
                <a:cs typeface="Times New Roman" pitchFamily="18" charset="0"/>
              </a:rPr>
              <a:t>They have lower collision rates than other roads.</a:t>
            </a:r>
            <a:endParaRPr lang="en-US" sz="16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Periodic Assessments – Why?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1468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1790962"/>
            <a:ext cx="864096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55588" lvl="0">
              <a:spcBef>
                <a:spcPct val="0"/>
              </a:spcBef>
              <a:spcAft>
                <a:spcPts val="300"/>
              </a:spcAft>
            </a:pPr>
            <a:r>
              <a:rPr lang="en-GB" sz="1600" dirty="0" smtClean="0">
                <a:ea typeface="Times New Roman" pitchFamily="18" charset="0"/>
              </a:rPr>
              <a:t>Road materials deteriorate or become damaged;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255588" lvl="0">
              <a:spcBef>
                <a:spcPct val="0"/>
              </a:spcBef>
              <a:spcAft>
                <a:spcPts val="300"/>
              </a:spcAft>
            </a:pP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Standards for road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design and road </a:t>
            </a: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safety improve;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555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New products and technology which improve road safety become available;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555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Road layout changes arise from improvement works, such as road realignment or junction improvement;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5558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Layout changes arise from works consented to in planning, such as additional roadside accesses;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55588" lvl="0">
              <a:spcBef>
                <a:spcPct val="0"/>
              </a:spcBef>
              <a:spcAft>
                <a:spcPts val="300"/>
              </a:spcAft>
            </a:pP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Traffic flows increase,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or </a:t>
            </a: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traffic composition changes,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again often arising from development;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55588" lvl="0">
              <a:spcBef>
                <a:spcPct val="0"/>
              </a:spcBef>
              <a:spcAft>
                <a:spcPts val="300"/>
              </a:spcAf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Speed limits or other specific regulatory </a:t>
            </a:r>
            <a:r>
              <a:rPr lang="en-GB" sz="1600" dirty="0" smtClean="0">
                <a:ea typeface="Times New Roman" pitchFamily="18" charset="0"/>
                <a:cs typeface="Times New Roman" pitchFamily="18" charset="0"/>
              </a:rPr>
              <a:t>interventions change;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009123"/>
            <a:ext cx="5832648" cy="422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37179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900" dirty="0" smtClean="0"/>
              <a:t>The number of road fatalities per 10,000 licensed vehicles fell from 10 in 1970 to 1 in 2010.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1900" dirty="0" smtClean="0"/>
              <a:t>Factors in collision occurrence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Context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4104456" cy="4320480"/>
          </a:xfrm>
        </p:spPr>
        <p:txBody>
          <a:bodyPr>
            <a:normAutofit/>
          </a:bodyPr>
          <a:lstStyle/>
          <a:p>
            <a:pPr marL="367200" lvl="1" indent="-255600">
              <a:spcAft>
                <a:spcPts val="1000"/>
              </a:spcAft>
              <a:buSzPct val="68000"/>
              <a:buFont typeface="Wingdings 3" pitchFamily="18" charset="2"/>
              <a:buChar char=""/>
            </a:pPr>
            <a:r>
              <a:rPr lang="en-GB" sz="1900" dirty="0" smtClean="0"/>
              <a:t>A self-explaining road with forgiving roadsides should:</a:t>
            </a:r>
            <a:endParaRPr lang="en-US" sz="1900" dirty="0" smtClean="0"/>
          </a:p>
          <a:p>
            <a:pPr marL="622788" lvl="1" indent="-255600">
              <a:spcAft>
                <a:spcPts val="1000"/>
              </a:spcAft>
            </a:pPr>
            <a:r>
              <a:rPr lang="en-GB" sz="1600" dirty="0" smtClean="0"/>
              <a:t>Assist the driver in making the correct decision. </a:t>
            </a:r>
            <a:endParaRPr lang="en-US" sz="1600" dirty="0" smtClean="0"/>
          </a:p>
          <a:p>
            <a:pPr marL="622788" lvl="1" indent="-255600">
              <a:spcAft>
                <a:spcPts val="1000"/>
              </a:spcAft>
            </a:pPr>
            <a:r>
              <a:rPr lang="en-GB" sz="1600" dirty="0" smtClean="0"/>
              <a:t>Be forgiving of driver error.</a:t>
            </a:r>
            <a:endParaRPr lang="en-US" sz="1600" dirty="0" smtClean="0"/>
          </a:p>
          <a:p>
            <a:pPr marL="622788" lvl="1" indent="-255600">
              <a:spcAft>
                <a:spcPts val="1000"/>
              </a:spcAft>
            </a:pPr>
            <a:r>
              <a:rPr lang="en-GB" sz="1600" dirty="0" smtClean="0"/>
              <a:t>Lessen the consequences if a collision occurs</a:t>
            </a:r>
            <a:r>
              <a:rPr lang="en-GB" sz="1500" dirty="0" smtClean="0"/>
              <a:t>.</a:t>
            </a:r>
            <a:endParaRPr lang="en-IE" sz="1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Self-Explaining Roads </a:t>
            </a:r>
            <a:br>
              <a:rPr lang="en-IE" dirty="0" smtClean="0"/>
            </a:br>
            <a:r>
              <a:rPr lang="en-IE" dirty="0" smtClean="0"/>
              <a:t>Forgiving Roadsides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3382" y="6309320"/>
            <a:ext cx="155061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791775" cy="371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04048" y="544522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CEDR Forgiving Roadsides 2011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3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0E1E6C47F4E41897C4B21A3EDFB58" ma:contentTypeVersion="2" ma:contentTypeDescription="Create a new document." ma:contentTypeScope="" ma:versionID="3ac0d216dc5709dcc06b2dda7277ce1d">
  <xsd:schema xmlns:xsd="http://www.w3.org/2001/XMLSchema" xmlns:xs="http://www.w3.org/2001/XMLSchema" xmlns:p="http://schemas.microsoft.com/office/2006/metadata/properties" xmlns:ns2="90ea00c5-a8d1-4ccb-9ae0-cb970cff5317" targetNamespace="http://schemas.microsoft.com/office/2006/metadata/properties" ma:root="true" ma:fieldsID="8a31397c584707b4bbe76c6a1a2318d4" ns2:_="">
    <xsd:import namespace="90ea00c5-a8d1-4ccb-9ae0-cb970cff5317"/>
    <xsd:element name="properties">
      <xsd:complexType>
        <xsd:sequence>
          <xsd:element name="documentManagement">
            <xsd:complexType>
              <xsd:all>
                <xsd:element ref="ns2:Document_x0020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a00c5-a8d1-4ccb-9ae0-cb970cff5317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nillable="true" ma:displayName="Document Status" ma:list="{7d1bfb7d-4ce0-40f6-98d2-1ffe7291645f}" ma:internalName="Document_x0020_Status" ma:showField="Title" ma:web="90ea00c5-a8d1-4ccb-9ae0-cb970cff531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90ea00c5-a8d1-4ccb-9ae0-cb970cff5317" xsi:nil="true"/>
  </documentManagement>
</p:properties>
</file>

<file path=customXml/itemProps1.xml><?xml version="1.0" encoding="utf-8"?>
<ds:datastoreItem xmlns:ds="http://schemas.openxmlformats.org/officeDocument/2006/customXml" ds:itemID="{CED13CB2-BBE9-4F08-9E2A-B88004945445}"/>
</file>

<file path=customXml/itemProps2.xml><?xml version="1.0" encoding="utf-8"?>
<ds:datastoreItem xmlns:ds="http://schemas.openxmlformats.org/officeDocument/2006/customXml" ds:itemID="{868EF848-673E-417F-9E5F-4277733BDB0B}"/>
</file>

<file path=customXml/itemProps3.xml><?xml version="1.0" encoding="utf-8"?>
<ds:datastoreItem xmlns:ds="http://schemas.openxmlformats.org/officeDocument/2006/customXml" ds:itemID="{77131A52-9D46-44B8-91C6-E78DB83DAE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</TotalTime>
  <Words>1156</Words>
  <Application>Microsoft Office PowerPoint</Application>
  <PresentationFormat>On-screen Show (4:3)</PresentationFormat>
  <Paragraphs>256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Road Safety Inspection</vt:lpstr>
      <vt:lpstr>Definitions</vt:lpstr>
      <vt:lpstr>RSI in Road Safety Management</vt:lpstr>
      <vt:lpstr>Legislation</vt:lpstr>
      <vt:lpstr>RSI Standards</vt:lpstr>
      <vt:lpstr>Inspection Periods</vt:lpstr>
      <vt:lpstr>Periodic Assessments – Why?</vt:lpstr>
      <vt:lpstr>Context</vt:lpstr>
      <vt:lpstr>Self-Explaining Roads  Forgiving Roadsides</vt:lpstr>
      <vt:lpstr>Common Problems of Road Features (extract from listing in RSI Guidelines)</vt:lpstr>
      <vt:lpstr>Slide 11</vt:lpstr>
      <vt:lpstr>Measures and Effectiveness  (source: findings of Rune Elvik – Norway -2006; Ogden-Australia-1994)</vt:lpstr>
      <vt:lpstr>Inspection Team - Qualifications</vt:lpstr>
      <vt:lpstr>Pre-Inspection Desk Study</vt:lpstr>
      <vt:lpstr>Site Visit Equipment</vt:lpstr>
      <vt:lpstr>Site visit</vt:lpstr>
      <vt:lpstr>Risk Assessment</vt:lpstr>
      <vt:lpstr>Sample RSI Report</vt:lpstr>
      <vt:lpstr>Sample RSI Report continued</vt:lpstr>
      <vt:lpstr>Information Sources</vt:lpstr>
      <vt:lpstr>Future Directions</vt:lpstr>
      <vt:lpstr>Road Safety Inspection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TSM</dc:title>
  <dc:creator>Danny Murphy</dc:creator>
  <cp:lastModifiedBy>Lucy Curtis</cp:lastModifiedBy>
  <cp:revision>315</cp:revision>
  <dcterms:created xsi:type="dcterms:W3CDTF">2011-07-11T15:08:20Z</dcterms:created>
  <dcterms:modified xsi:type="dcterms:W3CDTF">2012-04-27T11:40:33Z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0x010100E340E1E6C47F4E41897C4B21A3EDFB58</vt:lpwstr>
  </property>
</Properties>
</file>