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61" r:id="rId6"/>
    <p:sldId id="267" r:id="rId7"/>
    <p:sldId id="264" r:id="rId8"/>
    <p:sldId id="265" r:id="rId9"/>
    <p:sldId id="266" r:id="rId10"/>
    <p:sldId id="281" r:id="rId11"/>
    <p:sldId id="285" r:id="rId12"/>
    <p:sldId id="284" r:id="rId13"/>
    <p:sldId id="270" r:id="rId14"/>
    <p:sldId id="272" r:id="rId15"/>
    <p:sldId id="273" r:id="rId16"/>
    <p:sldId id="282" r:id="rId17"/>
    <p:sldId id="271" r:id="rId18"/>
    <p:sldId id="269" r:id="rId19"/>
    <p:sldId id="293" r:id="rId20"/>
    <p:sldId id="268" r:id="rId21"/>
    <p:sldId id="291" r:id="rId22"/>
    <p:sldId id="294" r:id="rId23"/>
    <p:sldId id="283" r:id="rId24"/>
    <p:sldId id="288" r:id="rId25"/>
    <p:sldId id="296"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a Bohane" initials="FB" lastIdx="1" clrIdx="0">
    <p:extLst>
      <p:ext uri="{19B8F6BF-5375-455C-9EA6-DF929625EA0E}">
        <p15:presenceInfo xmlns:p15="http://schemas.microsoft.com/office/powerpoint/2012/main" userId="S-1-5-21-4222716937-788418325-836389108-11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0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704" autoAdjust="0"/>
  </p:normalViewPr>
  <p:slideViewPr>
    <p:cSldViewPr snapToGrid="0">
      <p:cViewPr varScale="1">
        <p:scale>
          <a:sx n="75" d="100"/>
          <a:sy n="75" d="100"/>
        </p:scale>
        <p:origin x="1902" y="4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2F0C6-2A42-4A1C-A475-9FDA97375E47}" type="datetimeFigureOut">
              <a:rPr lang="en-IE" smtClean="0"/>
              <a:t>02/02/2022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FB9A5-0333-43F8-B5AA-21296C265E67}" type="slidenum">
              <a:rPr lang="en-IE" smtClean="0"/>
              <a:t>‹#›</a:t>
            </a:fld>
            <a:endParaRPr lang="en-IE"/>
          </a:p>
        </p:txBody>
      </p:sp>
    </p:spTree>
    <p:extLst>
      <p:ext uri="{BB962C8B-B14F-4D97-AF65-F5344CB8AC3E}">
        <p14:creationId xmlns:p14="http://schemas.microsoft.com/office/powerpoint/2010/main" val="250981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1</a:t>
            </a:fld>
            <a:endParaRPr lang="en-IE"/>
          </a:p>
        </p:txBody>
      </p:sp>
    </p:spTree>
    <p:extLst>
      <p:ext uri="{BB962C8B-B14F-4D97-AF65-F5344CB8AC3E}">
        <p14:creationId xmlns:p14="http://schemas.microsoft.com/office/powerpoint/2010/main" val="970276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10</a:t>
            </a:fld>
            <a:endParaRPr lang="en-IE"/>
          </a:p>
        </p:txBody>
      </p:sp>
    </p:spTree>
    <p:extLst>
      <p:ext uri="{BB962C8B-B14F-4D97-AF65-F5344CB8AC3E}">
        <p14:creationId xmlns:p14="http://schemas.microsoft.com/office/powerpoint/2010/main" val="2390854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11</a:t>
            </a:fld>
            <a:endParaRPr lang="en-IE"/>
          </a:p>
        </p:txBody>
      </p:sp>
    </p:spTree>
    <p:extLst>
      <p:ext uri="{BB962C8B-B14F-4D97-AF65-F5344CB8AC3E}">
        <p14:creationId xmlns:p14="http://schemas.microsoft.com/office/powerpoint/2010/main" val="1731523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 </a:t>
            </a:r>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12</a:t>
            </a:fld>
            <a:endParaRPr lang="en-IE"/>
          </a:p>
        </p:txBody>
      </p:sp>
    </p:spTree>
    <p:extLst>
      <p:ext uri="{BB962C8B-B14F-4D97-AF65-F5344CB8AC3E}">
        <p14:creationId xmlns:p14="http://schemas.microsoft.com/office/powerpoint/2010/main" val="86566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13</a:t>
            </a:fld>
            <a:endParaRPr lang="en-IE"/>
          </a:p>
        </p:txBody>
      </p:sp>
    </p:spTree>
    <p:extLst>
      <p:ext uri="{BB962C8B-B14F-4D97-AF65-F5344CB8AC3E}">
        <p14:creationId xmlns:p14="http://schemas.microsoft.com/office/powerpoint/2010/main" val="1701509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14</a:t>
            </a:fld>
            <a:endParaRPr lang="en-IE"/>
          </a:p>
        </p:txBody>
      </p:sp>
    </p:spTree>
    <p:extLst>
      <p:ext uri="{BB962C8B-B14F-4D97-AF65-F5344CB8AC3E}">
        <p14:creationId xmlns:p14="http://schemas.microsoft.com/office/powerpoint/2010/main" val="319246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15</a:t>
            </a:fld>
            <a:endParaRPr lang="en-IE"/>
          </a:p>
        </p:txBody>
      </p:sp>
    </p:spTree>
    <p:extLst>
      <p:ext uri="{BB962C8B-B14F-4D97-AF65-F5344CB8AC3E}">
        <p14:creationId xmlns:p14="http://schemas.microsoft.com/office/powerpoint/2010/main" val="1450033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16</a:t>
            </a:fld>
            <a:endParaRPr lang="en-IE"/>
          </a:p>
        </p:txBody>
      </p:sp>
    </p:spTree>
    <p:extLst>
      <p:ext uri="{BB962C8B-B14F-4D97-AF65-F5344CB8AC3E}">
        <p14:creationId xmlns:p14="http://schemas.microsoft.com/office/powerpoint/2010/main" val="2141776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E3FFB9A5-0333-43F8-B5AA-21296C265E67}" type="slidenum">
              <a:rPr lang="en-IE" smtClean="0"/>
              <a:t>17</a:t>
            </a:fld>
            <a:endParaRPr lang="en-IE"/>
          </a:p>
        </p:txBody>
      </p:sp>
    </p:spTree>
    <p:extLst>
      <p:ext uri="{BB962C8B-B14F-4D97-AF65-F5344CB8AC3E}">
        <p14:creationId xmlns:p14="http://schemas.microsoft.com/office/powerpoint/2010/main" val="3093632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E3FFB9A5-0333-43F8-B5AA-21296C265E67}" type="slidenum">
              <a:rPr lang="en-IE" smtClean="0"/>
              <a:t>18</a:t>
            </a:fld>
            <a:endParaRPr lang="en-IE"/>
          </a:p>
        </p:txBody>
      </p:sp>
    </p:spTree>
    <p:extLst>
      <p:ext uri="{BB962C8B-B14F-4D97-AF65-F5344CB8AC3E}">
        <p14:creationId xmlns:p14="http://schemas.microsoft.com/office/powerpoint/2010/main" val="1749791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19</a:t>
            </a:fld>
            <a:endParaRPr lang="en-IE"/>
          </a:p>
        </p:txBody>
      </p:sp>
    </p:spTree>
    <p:extLst>
      <p:ext uri="{BB962C8B-B14F-4D97-AF65-F5344CB8AC3E}">
        <p14:creationId xmlns:p14="http://schemas.microsoft.com/office/powerpoint/2010/main" val="132084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E3FFB9A5-0333-43F8-B5AA-21296C265E67}" type="slidenum">
              <a:rPr lang="en-IE" smtClean="0"/>
              <a:t>2</a:t>
            </a:fld>
            <a:endParaRPr lang="en-IE"/>
          </a:p>
        </p:txBody>
      </p:sp>
    </p:spTree>
    <p:extLst>
      <p:ext uri="{BB962C8B-B14F-4D97-AF65-F5344CB8AC3E}">
        <p14:creationId xmlns:p14="http://schemas.microsoft.com/office/powerpoint/2010/main" val="2606005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20</a:t>
            </a:fld>
            <a:endParaRPr lang="en-IE"/>
          </a:p>
        </p:txBody>
      </p:sp>
    </p:spTree>
    <p:extLst>
      <p:ext uri="{BB962C8B-B14F-4D97-AF65-F5344CB8AC3E}">
        <p14:creationId xmlns:p14="http://schemas.microsoft.com/office/powerpoint/2010/main" val="3166274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21</a:t>
            </a:fld>
            <a:endParaRPr lang="en-IE"/>
          </a:p>
        </p:txBody>
      </p:sp>
    </p:spTree>
    <p:extLst>
      <p:ext uri="{BB962C8B-B14F-4D97-AF65-F5344CB8AC3E}">
        <p14:creationId xmlns:p14="http://schemas.microsoft.com/office/powerpoint/2010/main" val="2116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IE"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E3FFB9A5-0333-43F8-B5AA-21296C265E67}" type="slidenum">
              <a:rPr lang="en-IE" smtClean="0"/>
              <a:t>3</a:t>
            </a:fld>
            <a:endParaRPr lang="en-IE"/>
          </a:p>
        </p:txBody>
      </p:sp>
    </p:spTree>
    <p:extLst>
      <p:ext uri="{BB962C8B-B14F-4D97-AF65-F5344CB8AC3E}">
        <p14:creationId xmlns:p14="http://schemas.microsoft.com/office/powerpoint/2010/main" val="306971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4</a:t>
            </a:fld>
            <a:endParaRPr lang="en-IE"/>
          </a:p>
        </p:txBody>
      </p:sp>
    </p:spTree>
    <p:extLst>
      <p:ext uri="{BB962C8B-B14F-4D97-AF65-F5344CB8AC3E}">
        <p14:creationId xmlns:p14="http://schemas.microsoft.com/office/powerpoint/2010/main" val="69355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5</a:t>
            </a:fld>
            <a:endParaRPr lang="en-IE"/>
          </a:p>
        </p:txBody>
      </p:sp>
    </p:spTree>
    <p:extLst>
      <p:ext uri="{BB962C8B-B14F-4D97-AF65-F5344CB8AC3E}">
        <p14:creationId xmlns:p14="http://schemas.microsoft.com/office/powerpoint/2010/main" val="68288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E3FFB9A5-0333-43F8-B5AA-21296C265E67}" type="slidenum">
              <a:rPr lang="en-IE" smtClean="0"/>
              <a:t>6</a:t>
            </a:fld>
            <a:endParaRPr lang="en-IE"/>
          </a:p>
        </p:txBody>
      </p:sp>
    </p:spTree>
    <p:extLst>
      <p:ext uri="{BB962C8B-B14F-4D97-AF65-F5344CB8AC3E}">
        <p14:creationId xmlns:p14="http://schemas.microsoft.com/office/powerpoint/2010/main" val="206315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7</a:t>
            </a:fld>
            <a:endParaRPr lang="en-IE"/>
          </a:p>
        </p:txBody>
      </p:sp>
    </p:spTree>
    <p:extLst>
      <p:ext uri="{BB962C8B-B14F-4D97-AF65-F5344CB8AC3E}">
        <p14:creationId xmlns:p14="http://schemas.microsoft.com/office/powerpoint/2010/main" val="1855912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8</a:t>
            </a:fld>
            <a:endParaRPr lang="en-IE"/>
          </a:p>
        </p:txBody>
      </p:sp>
    </p:spTree>
    <p:extLst>
      <p:ext uri="{BB962C8B-B14F-4D97-AF65-F5344CB8AC3E}">
        <p14:creationId xmlns:p14="http://schemas.microsoft.com/office/powerpoint/2010/main" val="253302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FFB9A5-0333-43F8-B5AA-21296C265E67}" type="slidenum">
              <a:rPr lang="en-IE" smtClean="0"/>
              <a:t>9</a:t>
            </a:fld>
            <a:endParaRPr lang="en-IE"/>
          </a:p>
        </p:txBody>
      </p:sp>
    </p:spTree>
    <p:extLst>
      <p:ext uri="{BB962C8B-B14F-4D97-AF65-F5344CB8AC3E}">
        <p14:creationId xmlns:p14="http://schemas.microsoft.com/office/powerpoint/2010/main" val="99581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7D3B2568-78C6-48AB-8C78-421B732A1742}" type="datetimeFigureOut">
              <a:rPr lang="en-IE" smtClean="0"/>
              <a:t>02/02/2022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4622A97-91F4-49B7-BEA2-C4D92593174A}" type="slidenum">
              <a:rPr lang="en-IE" smtClean="0"/>
              <a:t>‹#›</a:t>
            </a:fld>
            <a:endParaRPr lang="en-IE"/>
          </a:p>
        </p:txBody>
      </p:sp>
    </p:spTree>
    <p:extLst>
      <p:ext uri="{BB962C8B-B14F-4D97-AF65-F5344CB8AC3E}">
        <p14:creationId xmlns:p14="http://schemas.microsoft.com/office/powerpoint/2010/main" val="178929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7D3B2568-78C6-48AB-8C78-421B732A1742}" type="datetimeFigureOut">
              <a:rPr lang="en-IE" smtClean="0"/>
              <a:t>02/02/2022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4622A97-91F4-49B7-BEA2-C4D92593174A}" type="slidenum">
              <a:rPr lang="en-IE" smtClean="0"/>
              <a:t>‹#›</a:t>
            </a:fld>
            <a:endParaRPr lang="en-IE"/>
          </a:p>
        </p:txBody>
      </p:sp>
    </p:spTree>
    <p:extLst>
      <p:ext uri="{BB962C8B-B14F-4D97-AF65-F5344CB8AC3E}">
        <p14:creationId xmlns:p14="http://schemas.microsoft.com/office/powerpoint/2010/main" val="413798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7D3B2568-78C6-48AB-8C78-421B732A1742}" type="datetimeFigureOut">
              <a:rPr lang="en-IE" smtClean="0"/>
              <a:t>02/02/2022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4622A97-91F4-49B7-BEA2-C4D92593174A}" type="slidenum">
              <a:rPr lang="en-IE" smtClean="0"/>
              <a:t>‹#›</a:t>
            </a:fld>
            <a:endParaRPr lang="en-IE"/>
          </a:p>
        </p:txBody>
      </p:sp>
    </p:spTree>
    <p:extLst>
      <p:ext uri="{BB962C8B-B14F-4D97-AF65-F5344CB8AC3E}">
        <p14:creationId xmlns:p14="http://schemas.microsoft.com/office/powerpoint/2010/main" val="106679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7D3B2568-78C6-48AB-8C78-421B732A1742}" type="datetimeFigureOut">
              <a:rPr lang="en-IE" smtClean="0"/>
              <a:t>02/02/2022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4622A97-91F4-49B7-BEA2-C4D92593174A}" type="slidenum">
              <a:rPr lang="en-IE" smtClean="0"/>
              <a:t>‹#›</a:t>
            </a:fld>
            <a:endParaRPr lang="en-IE"/>
          </a:p>
        </p:txBody>
      </p:sp>
    </p:spTree>
    <p:extLst>
      <p:ext uri="{BB962C8B-B14F-4D97-AF65-F5344CB8AC3E}">
        <p14:creationId xmlns:p14="http://schemas.microsoft.com/office/powerpoint/2010/main" val="107968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B2568-78C6-48AB-8C78-421B732A1742}" type="datetimeFigureOut">
              <a:rPr lang="en-IE" smtClean="0"/>
              <a:t>02/02/2022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4622A97-91F4-49B7-BEA2-C4D92593174A}" type="slidenum">
              <a:rPr lang="en-IE" smtClean="0"/>
              <a:t>‹#›</a:t>
            </a:fld>
            <a:endParaRPr lang="en-IE"/>
          </a:p>
        </p:txBody>
      </p:sp>
    </p:spTree>
    <p:extLst>
      <p:ext uri="{BB962C8B-B14F-4D97-AF65-F5344CB8AC3E}">
        <p14:creationId xmlns:p14="http://schemas.microsoft.com/office/powerpoint/2010/main" val="385026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7D3B2568-78C6-48AB-8C78-421B732A1742}" type="datetimeFigureOut">
              <a:rPr lang="en-IE" smtClean="0"/>
              <a:t>02/02/2022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4622A97-91F4-49B7-BEA2-C4D92593174A}" type="slidenum">
              <a:rPr lang="en-IE" smtClean="0"/>
              <a:t>‹#›</a:t>
            </a:fld>
            <a:endParaRPr lang="en-IE"/>
          </a:p>
        </p:txBody>
      </p:sp>
    </p:spTree>
    <p:extLst>
      <p:ext uri="{BB962C8B-B14F-4D97-AF65-F5344CB8AC3E}">
        <p14:creationId xmlns:p14="http://schemas.microsoft.com/office/powerpoint/2010/main" val="150123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7D3B2568-78C6-48AB-8C78-421B732A1742}" type="datetimeFigureOut">
              <a:rPr lang="en-IE" smtClean="0"/>
              <a:t>02/02/2022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4622A97-91F4-49B7-BEA2-C4D92593174A}" type="slidenum">
              <a:rPr lang="en-IE" smtClean="0"/>
              <a:t>‹#›</a:t>
            </a:fld>
            <a:endParaRPr lang="en-IE"/>
          </a:p>
        </p:txBody>
      </p:sp>
    </p:spTree>
    <p:extLst>
      <p:ext uri="{BB962C8B-B14F-4D97-AF65-F5344CB8AC3E}">
        <p14:creationId xmlns:p14="http://schemas.microsoft.com/office/powerpoint/2010/main" val="118082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7D3B2568-78C6-48AB-8C78-421B732A1742}" type="datetimeFigureOut">
              <a:rPr lang="en-IE" smtClean="0"/>
              <a:t>02/02/2022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4622A97-91F4-49B7-BEA2-C4D92593174A}" type="slidenum">
              <a:rPr lang="en-IE" smtClean="0"/>
              <a:t>‹#›</a:t>
            </a:fld>
            <a:endParaRPr lang="en-IE"/>
          </a:p>
        </p:txBody>
      </p:sp>
    </p:spTree>
    <p:extLst>
      <p:ext uri="{BB962C8B-B14F-4D97-AF65-F5344CB8AC3E}">
        <p14:creationId xmlns:p14="http://schemas.microsoft.com/office/powerpoint/2010/main" val="413232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B2568-78C6-48AB-8C78-421B732A1742}" type="datetimeFigureOut">
              <a:rPr lang="en-IE" smtClean="0"/>
              <a:t>02/02/2022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4622A97-91F4-49B7-BEA2-C4D92593174A}" type="slidenum">
              <a:rPr lang="en-IE" smtClean="0"/>
              <a:t>‹#›</a:t>
            </a:fld>
            <a:endParaRPr lang="en-IE"/>
          </a:p>
        </p:txBody>
      </p:sp>
    </p:spTree>
    <p:extLst>
      <p:ext uri="{BB962C8B-B14F-4D97-AF65-F5344CB8AC3E}">
        <p14:creationId xmlns:p14="http://schemas.microsoft.com/office/powerpoint/2010/main" val="357301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3B2568-78C6-48AB-8C78-421B732A1742}" type="datetimeFigureOut">
              <a:rPr lang="en-IE" smtClean="0"/>
              <a:t>02/02/2022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4622A97-91F4-49B7-BEA2-C4D92593174A}" type="slidenum">
              <a:rPr lang="en-IE" smtClean="0"/>
              <a:t>‹#›</a:t>
            </a:fld>
            <a:endParaRPr lang="en-IE"/>
          </a:p>
        </p:txBody>
      </p:sp>
    </p:spTree>
    <p:extLst>
      <p:ext uri="{BB962C8B-B14F-4D97-AF65-F5344CB8AC3E}">
        <p14:creationId xmlns:p14="http://schemas.microsoft.com/office/powerpoint/2010/main" val="80306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3B2568-78C6-48AB-8C78-421B732A1742}" type="datetimeFigureOut">
              <a:rPr lang="en-IE" smtClean="0"/>
              <a:t>02/02/2022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4622A97-91F4-49B7-BEA2-C4D92593174A}" type="slidenum">
              <a:rPr lang="en-IE" smtClean="0"/>
              <a:t>‹#›</a:t>
            </a:fld>
            <a:endParaRPr lang="en-IE"/>
          </a:p>
        </p:txBody>
      </p:sp>
    </p:spTree>
    <p:extLst>
      <p:ext uri="{BB962C8B-B14F-4D97-AF65-F5344CB8AC3E}">
        <p14:creationId xmlns:p14="http://schemas.microsoft.com/office/powerpoint/2010/main" val="4155939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B2568-78C6-48AB-8C78-421B732A1742}" type="datetimeFigureOut">
              <a:rPr lang="en-IE" smtClean="0"/>
              <a:t>02/02/2022</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22A97-91F4-49B7-BEA2-C4D92593174A}" type="slidenum">
              <a:rPr lang="en-IE" smtClean="0"/>
              <a:t>‹#›</a:t>
            </a:fld>
            <a:endParaRPr lang="en-IE"/>
          </a:p>
        </p:txBody>
      </p:sp>
    </p:spTree>
    <p:extLst>
      <p:ext uri="{BB962C8B-B14F-4D97-AF65-F5344CB8AC3E}">
        <p14:creationId xmlns:p14="http://schemas.microsoft.com/office/powerpoint/2010/main" val="4059332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hyperlink" Target="mailto:JCarton@kildarenrdo.com" TargetMode="External"/><Relationship Id="rId13" Type="http://schemas.openxmlformats.org/officeDocument/2006/relationships/hyperlink" Target="mailto:michael.duffy@dnrdo.ie" TargetMode="External"/><Relationship Id="rId3" Type="http://schemas.openxmlformats.org/officeDocument/2006/relationships/image" Target="../media/image29.png"/><Relationship Id="rId7" Type="http://schemas.openxmlformats.org/officeDocument/2006/relationships/hyperlink" Target="mailto:fiona.bohane@corkrdo.ie" TargetMode="External"/><Relationship Id="rId12" Type="http://schemas.openxmlformats.org/officeDocument/2006/relationships/hyperlink" Target="mailto:LCurtis@kerry.nrdo.ie" TargetMode="External"/><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hyperlink" Target="mailto:Elizabeth.Kennedy@kerry.nrdo.ie" TargetMode="External"/><Relationship Id="rId11" Type="http://schemas.openxmlformats.org/officeDocument/2006/relationships/hyperlink" Target="mailto:karen.hartin@dnrdo.ie" TargetMode="External"/><Relationship Id="rId5" Type="http://schemas.openxmlformats.org/officeDocument/2006/relationships/image" Target="../media/image31.png"/><Relationship Id="rId10" Type="http://schemas.openxmlformats.org/officeDocument/2006/relationships/hyperlink" Target="mailto:jmcelhinney@roscommonnrdo.ie" TargetMode="External"/><Relationship Id="rId4" Type="http://schemas.openxmlformats.org/officeDocument/2006/relationships/image" Target="../media/image30.png"/><Relationship Id="rId9" Type="http://schemas.openxmlformats.org/officeDocument/2006/relationships/hyperlink" Target="mailto:jcoffey@thrdo.com" TargetMode="External"/><Relationship Id="rId14" Type="http://schemas.openxmlformats.org/officeDocument/2006/relationships/hyperlink" Target="mailto:philip.durkin@tii.i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13102" y="2360140"/>
            <a:ext cx="9104104" cy="128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smtClean="0">
                <a:solidFill>
                  <a:srgbClr val="1A206D"/>
                </a:solidFill>
                <a:latin typeface="Calibri" panose="020F0502020204030204" pitchFamily="34" charset="0"/>
                <a:cs typeface="Arial" panose="020B0604020202020204" pitchFamily="34" charset="0"/>
              </a:rPr>
              <a:t>Post and Rail fence retrofit-</a:t>
            </a:r>
          </a:p>
          <a:p>
            <a:pPr algn="l"/>
            <a:r>
              <a:rPr lang="en-US" sz="3600" b="1" dirty="0" smtClean="0">
                <a:solidFill>
                  <a:srgbClr val="1A206D"/>
                </a:solidFill>
                <a:latin typeface="Calibri" panose="020F0502020204030204" pitchFamily="34" charset="0"/>
                <a:cs typeface="Arial" panose="020B0604020202020204" pitchFamily="34" charset="0"/>
              </a:rPr>
              <a:t>Background and Standards</a:t>
            </a:r>
            <a:endParaRPr lang="en-US" sz="3600" b="1" dirty="0">
              <a:solidFill>
                <a:srgbClr val="1A206D"/>
              </a:solidFill>
              <a:latin typeface="Calibri" panose="020F0502020204030204" pitchFamily="34" charset="0"/>
              <a:cs typeface="Arial" panose="020B0604020202020204" pitchFamily="34" charset="0"/>
            </a:endParaRPr>
          </a:p>
        </p:txBody>
      </p:sp>
      <p:sp>
        <p:nvSpPr>
          <p:cNvPr id="5" name="Title 1"/>
          <p:cNvSpPr txBox="1">
            <a:spLocks/>
          </p:cNvSpPr>
          <p:nvPr/>
        </p:nvSpPr>
        <p:spPr>
          <a:xfrm>
            <a:off x="613102" y="3751384"/>
            <a:ext cx="7705835" cy="19788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smtClean="0">
                <a:solidFill>
                  <a:srgbClr val="72C7E7"/>
                </a:solidFill>
                <a:latin typeface="+mn-lt"/>
                <a:cs typeface="Arial" panose="020B0604020202020204" pitchFamily="34" charset="0"/>
              </a:rPr>
              <a:t>Fiona Bohane</a:t>
            </a:r>
          </a:p>
          <a:p>
            <a:pPr algn="l"/>
            <a:endParaRPr lang="en-US" sz="2400" b="1" dirty="0">
              <a:solidFill>
                <a:srgbClr val="72C7E7"/>
              </a:solidFill>
              <a:latin typeface="+mn-lt"/>
              <a:cs typeface="Arial" panose="020B0604020202020204" pitchFamily="34" charset="0"/>
            </a:endParaRPr>
          </a:p>
          <a:p>
            <a:pPr algn="l"/>
            <a:r>
              <a:rPr lang="en-US" sz="2400" b="1" dirty="0" smtClean="0">
                <a:solidFill>
                  <a:srgbClr val="72C7E7"/>
                </a:solidFill>
                <a:latin typeface="+mn-lt"/>
                <a:cs typeface="Arial" panose="020B0604020202020204" pitchFamily="34" charset="0"/>
              </a:rPr>
              <a:t>03/02/2022</a:t>
            </a:r>
            <a:endParaRPr lang="en-US" sz="2400" b="1" dirty="0">
              <a:solidFill>
                <a:srgbClr val="72C7E7"/>
              </a:solidFill>
              <a:latin typeface="+mn-lt"/>
              <a:cs typeface="Arial" panose="020B0604020202020204" pitchFamily="34" charset="0"/>
            </a:endParaRPr>
          </a:p>
        </p:txBody>
      </p:sp>
      <p:sp>
        <p:nvSpPr>
          <p:cNvPr id="6" name="Title 1"/>
          <p:cNvSpPr txBox="1">
            <a:spLocks/>
          </p:cNvSpPr>
          <p:nvPr/>
        </p:nvSpPr>
        <p:spPr>
          <a:xfrm>
            <a:off x="613102" y="668831"/>
            <a:ext cx="9104104" cy="128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1A206D"/>
                </a:solidFill>
                <a:latin typeface="Calibri" panose="020F0502020204030204" pitchFamily="34" charset="0"/>
                <a:cs typeface="Arial" panose="020B0604020202020204" pitchFamily="34" charset="0"/>
              </a:rPr>
              <a:t>TII Fence Retrofit Webinar</a:t>
            </a:r>
          </a:p>
        </p:txBody>
      </p:sp>
    </p:spTree>
    <p:extLst>
      <p:ext uri="{BB962C8B-B14F-4D97-AF65-F5344CB8AC3E}">
        <p14:creationId xmlns:p14="http://schemas.microsoft.com/office/powerpoint/2010/main" val="980085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75439" y="189461"/>
            <a:ext cx="11493397" cy="722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1A206D"/>
                </a:solidFill>
                <a:latin typeface="+mn-lt"/>
                <a:cs typeface="Arial" panose="020B0604020202020204" pitchFamily="34" charset="0"/>
              </a:rPr>
              <a:t>Forgiving Roadsides</a:t>
            </a:r>
            <a:endParaRPr lang="en-US" sz="4400" b="1" dirty="0">
              <a:solidFill>
                <a:srgbClr val="1A206D"/>
              </a:solidFill>
              <a:latin typeface="+mn-lt"/>
              <a:cs typeface="Arial" panose="020B0604020202020204" pitchFamily="34" charset="0"/>
            </a:endParaRPr>
          </a:p>
        </p:txBody>
      </p:sp>
      <p:pic>
        <p:nvPicPr>
          <p:cNvPr id="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2975" y="1005840"/>
            <a:ext cx="7470525" cy="2377836"/>
          </a:xfrm>
          <a:prstGeom prst="flowChartManualInpu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058" b="29482"/>
          <a:stretch/>
        </p:blipFill>
        <p:spPr bwMode="auto">
          <a:xfrm>
            <a:off x="725488" y="3418839"/>
            <a:ext cx="8691816" cy="279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847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75439" y="189461"/>
            <a:ext cx="11493397" cy="722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1A206D"/>
                </a:solidFill>
                <a:latin typeface="+mn-lt"/>
                <a:cs typeface="Arial" panose="020B0604020202020204" pitchFamily="34" charset="0"/>
              </a:rPr>
              <a:t>Hazard Mitigation</a:t>
            </a:r>
            <a:endParaRPr lang="en-US" sz="4400" b="1" dirty="0">
              <a:solidFill>
                <a:srgbClr val="1A206D"/>
              </a:solidFill>
              <a:latin typeface="+mn-lt"/>
              <a:cs typeface="Arial" panose="020B0604020202020204" pitchFamily="34" charset="0"/>
            </a:endParaRPr>
          </a:p>
        </p:txBody>
      </p:sp>
      <p:sp>
        <p:nvSpPr>
          <p:cNvPr id="4" name="Rectangle 3"/>
          <p:cNvSpPr/>
          <p:nvPr/>
        </p:nvSpPr>
        <p:spPr>
          <a:xfrm>
            <a:off x="2052320" y="1280159"/>
            <a:ext cx="8722360" cy="3416320"/>
          </a:xfrm>
          <a:prstGeom prst="rect">
            <a:avLst/>
          </a:prstGeom>
        </p:spPr>
        <p:txBody>
          <a:bodyPr wrap="square">
            <a:spAutoFit/>
          </a:bodyPr>
          <a:lstStyle/>
          <a:p>
            <a:pPr>
              <a:buClr>
                <a:srgbClr val="70004B"/>
              </a:buClr>
            </a:pPr>
            <a:r>
              <a:rPr lang="en-IE" sz="3200" b="1" dirty="0"/>
              <a:t>Remove</a:t>
            </a:r>
          </a:p>
          <a:p>
            <a:pPr>
              <a:buClr>
                <a:srgbClr val="70004B"/>
              </a:buClr>
            </a:pPr>
            <a:r>
              <a:rPr lang="en-IE" sz="3200" b="1" dirty="0"/>
              <a:t>Relocate</a:t>
            </a:r>
          </a:p>
          <a:p>
            <a:pPr>
              <a:buClr>
                <a:srgbClr val="70004B"/>
              </a:buClr>
            </a:pPr>
            <a:r>
              <a:rPr lang="en-IE" sz="3200" b="1" dirty="0"/>
              <a:t>Re-design</a:t>
            </a:r>
            <a:r>
              <a:rPr lang="en-IE" sz="3200" dirty="0"/>
              <a:t> hazard </a:t>
            </a:r>
            <a:r>
              <a:rPr lang="en-IE" sz="2400" dirty="0"/>
              <a:t>(e.g. passive)</a:t>
            </a:r>
          </a:p>
          <a:p>
            <a:pPr>
              <a:buClr>
                <a:srgbClr val="70004B"/>
              </a:buClr>
            </a:pPr>
            <a:r>
              <a:rPr lang="en-IE" sz="3200" b="1" dirty="0"/>
              <a:t>Revise</a:t>
            </a:r>
            <a:r>
              <a:rPr lang="en-IE" sz="3200" dirty="0"/>
              <a:t> road layout or cross section to lower risk</a:t>
            </a:r>
          </a:p>
          <a:p>
            <a:pPr>
              <a:buClr>
                <a:srgbClr val="70004B"/>
              </a:buClr>
            </a:pPr>
            <a:r>
              <a:rPr lang="en-IE" sz="3200" b="1" dirty="0"/>
              <a:t>Reduce</a:t>
            </a:r>
            <a:r>
              <a:rPr lang="en-IE" sz="3200" dirty="0"/>
              <a:t> Impact Severity </a:t>
            </a:r>
            <a:r>
              <a:rPr lang="en-IE" sz="2400" dirty="0"/>
              <a:t>(e.g. breakaway features, flush profiles)</a:t>
            </a:r>
          </a:p>
          <a:p>
            <a:pPr>
              <a:buClr>
                <a:srgbClr val="70004B"/>
              </a:buClr>
            </a:pPr>
            <a:r>
              <a:rPr lang="en-IE" sz="3200" dirty="0"/>
              <a:t>Provide suitable barrier</a:t>
            </a:r>
          </a:p>
        </p:txBody>
      </p:sp>
      <p:sp>
        <p:nvSpPr>
          <p:cNvPr id="5" name="Pentagon 4"/>
          <p:cNvSpPr/>
          <p:nvPr/>
        </p:nvSpPr>
        <p:spPr>
          <a:xfrm rot="5400000">
            <a:off x="-1334769" y="3299709"/>
            <a:ext cx="4640874" cy="690584"/>
          </a:xfrm>
          <a:prstGeom prst="homePlate">
            <a:avLst/>
          </a:prstGeom>
          <a:gradFill flip="none" rotWithShape="0">
            <a:gsLst>
              <a:gs pos="0">
                <a:srgbClr val="00B050"/>
              </a:gs>
              <a:gs pos="50000">
                <a:srgbClr val="FFC000"/>
              </a:gs>
              <a:gs pos="100000">
                <a:srgbClr val="FF0000"/>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p:cNvSpPr txBox="1"/>
          <p:nvPr/>
        </p:nvSpPr>
        <p:spPr>
          <a:xfrm rot="776504">
            <a:off x="6791390" y="4065487"/>
            <a:ext cx="1656184" cy="707886"/>
          </a:xfrm>
          <a:prstGeom prst="rect">
            <a:avLst/>
          </a:prstGeom>
          <a:noFill/>
        </p:spPr>
        <p:txBody>
          <a:bodyPr wrap="square" rtlCol="0">
            <a:spAutoFit/>
          </a:bodyPr>
          <a:lstStyle/>
          <a:p>
            <a:pPr algn="ctr"/>
            <a:r>
              <a:rPr lang="en-IE" sz="2000" b="1" dirty="0" smtClean="0">
                <a:solidFill>
                  <a:srgbClr val="FF0000"/>
                </a:solidFill>
                <a:latin typeface="Comic Sans MS" panose="030F0702030302020204" pitchFamily="66" charset="0"/>
              </a:rPr>
              <a:t>LAST RESORT</a:t>
            </a:r>
            <a:endParaRPr lang="en-IE" sz="2000" b="1" dirty="0">
              <a:solidFill>
                <a:srgbClr val="FF0000"/>
              </a:solidFill>
              <a:latin typeface="Comic Sans MS" panose="030F0702030302020204" pitchFamily="66" charset="0"/>
            </a:endParaRPr>
          </a:p>
        </p:txBody>
      </p:sp>
      <p:sp>
        <p:nvSpPr>
          <p:cNvPr id="10" name="Right Arrow 9"/>
          <p:cNvSpPr/>
          <p:nvPr/>
        </p:nvSpPr>
        <p:spPr>
          <a:xfrm>
            <a:off x="6246340" y="4192423"/>
            <a:ext cx="792088" cy="504056"/>
          </a:xfrm>
          <a:prstGeom prst="rightArrow">
            <a:avLst>
              <a:gd name="adj1" fmla="val 24603"/>
              <a:gd name="adj2" fmla="val 648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58386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Content Placeholder 6">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7760745" y="2930099"/>
            <a:ext cx="3865880" cy="2800029"/>
          </a:xfrm>
          <a:prstGeom prst="rect">
            <a:avLst/>
          </a:prstGeom>
        </p:spPr>
      </p:pic>
      <p:sp>
        <p:nvSpPr>
          <p:cNvPr id="3" name="Title 1"/>
          <p:cNvSpPr txBox="1">
            <a:spLocks/>
          </p:cNvSpPr>
          <p:nvPr/>
        </p:nvSpPr>
        <p:spPr>
          <a:xfrm>
            <a:off x="175439" y="189461"/>
            <a:ext cx="11493397" cy="722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1A206D"/>
                </a:solidFill>
                <a:latin typeface="+mn-lt"/>
                <a:cs typeface="Arial" panose="020B0604020202020204" pitchFamily="34" charset="0"/>
              </a:rPr>
              <a:t>Hazard Mitigation</a:t>
            </a:r>
            <a:endParaRPr lang="en-US" sz="4400" b="1" dirty="0">
              <a:solidFill>
                <a:srgbClr val="1A206D"/>
              </a:solidFill>
              <a:latin typeface="+mn-lt"/>
              <a:cs typeface="Arial" panose="020B0604020202020204" pitchFamily="34" charset="0"/>
            </a:endParaRPr>
          </a:p>
        </p:txBody>
      </p:sp>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632" y="2326118"/>
            <a:ext cx="4839608" cy="336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439" y="772116"/>
            <a:ext cx="4544000" cy="2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21920" y="5635224"/>
            <a:ext cx="9326596" cy="523220"/>
          </a:xfrm>
          <a:prstGeom prst="rect">
            <a:avLst/>
          </a:prstGeom>
          <a:noFill/>
        </p:spPr>
        <p:txBody>
          <a:bodyPr wrap="square" rtlCol="0">
            <a:spAutoFit/>
          </a:bodyPr>
          <a:lstStyle/>
          <a:p>
            <a:pPr algn="ctr"/>
            <a:r>
              <a:rPr lang="en-GB" sz="2800" b="1" dirty="0">
                <a:latin typeface="Calibri" panose="020F0502020204030204" pitchFamily="34" charset="0"/>
                <a:cs typeface="Calibri" panose="020F0502020204030204" pitchFamily="34" charset="0"/>
              </a:rPr>
              <a:t>All fences with rails </a:t>
            </a:r>
            <a:r>
              <a:rPr lang="en-GB" sz="2800" dirty="0">
                <a:latin typeface="Calibri" panose="020F0502020204030204" pitchFamily="34" charset="0"/>
                <a:cs typeface="Calibri" panose="020F0502020204030204" pitchFamily="34" charset="0"/>
              </a:rPr>
              <a:t>even if used as road </a:t>
            </a:r>
            <a:r>
              <a:rPr lang="en-GB" sz="2800" dirty="0" smtClean="0">
                <a:latin typeface="Calibri" panose="020F0502020204030204" pitchFamily="34" charset="0"/>
                <a:cs typeface="Calibri" panose="020F0502020204030204" pitchFamily="34" charset="0"/>
              </a:rPr>
              <a:t>boundary </a:t>
            </a:r>
            <a:r>
              <a:rPr lang="en-IE" sz="2800" dirty="0" smtClean="0">
                <a:latin typeface="Calibri" panose="020F0502020204030204" pitchFamily="34" charset="0"/>
                <a:cs typeface="Calibri" panose="020F0502020204030204" pitchFamily="34" charset="0"/>
              </a:rPr>
              <a:t>= </a:t>
            </a:r>
            <a:r>
              <a:rPr lang="en-IE" sz="2800" b="1" dirty="0" smtClean="0">
                <a:latin typeface="Calibri" panose="020F0502020204030204" pitchFamily="34" charset="0"/>
                <a:cs typeface="Calibri" panose="020F0502020204030204" pitchFamily="34" charset="0"/>
              </a:rPr>
              <a:t>Hazards</a:t>
            </a:r>
            <a:endParaRPr lang="en-IE" sz="2800" dirty="0" smtClean="0">
              <a:latin typeface="Calibri" panose="020F0502020204030204" pitchFamily="34" charset="0"/>
              <a:cs typeface="Calibri" panose="020F0502020204030204" pitchFamily="34" charset="0"/>
            </a:endParaRPr>
          </a:p>
        </p:txBody>
      </p:sp>
      <p:pic>
        <p:nvPicPr>
          <p:cNvPr id="12"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3993" y="2154316"/>
            <a:ext cx="1067231" cy="117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6345" y="4520722"/>
            <a:ext cx="1067231" cy="117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5196" y="34020"/>
            <a:ext cx="4634530" cy="3774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87468" y="4556037"/>
            <a:ext cx="1067231" cy="117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9903" y="2291882"/>
            <a:ext cx="1077226" cy="1242161"/>
          </a:xfrm>
          <a:prstGeom prst="rect">
            <a:avLst/>
          </a:prstGeom>
          <a:noFill/>
          <a:ln>
            <a:noFill/>
          </a:ln>
          <a:effectLst>
            <a:glow rad="127000">
              <a:schemeClr val="bg1"/>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88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175439" y="1132764"/>
            <a:ext cx="11493397" cy="50954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buFont typeface="Wingdings" pitchFamily="2"/>
              <a:buChar char="§"/>
            </a:pPr>
            <a:r>
              <a:rPr lang="en-GB" sz="2800" b="1" dirty="0" smtClean="0"/>
              <a:t>Roads Act - Section 70 </a:t>
            </a:r>
          </a:p>
          <a:p>
            <a:pPr lvl="0" algn="l"/>
            <a:r>
              <a:rPr lang="en-GB" dirty="0" smtClean="0"/>
              <a:t>(b) Where a structure…..is a hazard or potential hazard to persons using a public road or where it obstructs or interferes with the safe use of a public road…..a road authority may serve notice in writing on the owner…or occupier of any land on which the structure is situated to remove, modify….within the period stated in the notice.</a:t>
            </a:r>
          </a:p>
          <a:p>
            <a:pPr lvl="0" algn="l"/>
            <a:endParaRPr lang="en-GB" dirty="0" smtClean="0"/>
          </a:p>
          <a:p>
            <a:pPr lvl="0" algn="l">
              <a:buFont typeface="Wingdings" pitchFamily="2"/>
              <a:buChar char="§"/>
            </a:pPr>
            <a:r>
              <a:rPr lang="en-GB" sz="2800" b="1" dirty="0" smtClean="0"/>
              <a:t>Planning and Development Regulations</a:t>
            </a:r>
          </a:p>
          <a:p>
            <a:pPr lvl="0" algn="l"/>
            <a:r>
              <a:rPr lang="en-GB" dirty="0" smtClean="0"/>
              <a:t>Article 9 relates to restrictions on specific exemptions (such as fencing around land) where…9(1)(iii)…such development would endanger public safety by reasons of traffic hazard or obstruction of road user…</a:t>
            </a:r>
            <a:endParaRPr lang="en-GB" dirty="0"/>
          </a:p>
        </p:txBody>
      </p:sp>
      <p:sp>
        <p:nvSpPr>
          <p:cNvPr id="4" name="Title 1"/>
          <p:cNvSpPr txBox="1">
            <a:spLocks/>
          </p:cNvSpPr>
          <p:nvPr/>
        </p:nvSpPr>
        <p:spPr>
          <a:xfrm>
            <a:off x="327839" y="341861"/>
            <a:ext cx="11493397" cy="722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1A206D"/>
                </a:solidFill>
                <a:latin typeface="+mn-lt"/>
                <a:cs typeface="Arial" panose="020B0604020202020204" pitchFamily="34" charset="0"/>
              </a:rPr>
              <a:t>Legislation/Regulation/Standards</a:t>
            </a:r>
          </a:p>
        </p:txBody>
      </p:sp>
    </p:spTree>
    <p:extLst>
      <p:ext uri="{BB962C8B-B14F-4D97-AF65-F5344CB8AC3E}">
        <p14:creationId xmlns:p14="http://schemas.microsoft.com/office/powerpoint/2010/main" val="2920893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txBox="1">
            <a:spLocks/>
          </p:cNvSpPr>
          <p:nvPr/>
        </p:nvSpPr>
        <p:spPr>
          <a:xfrm>
            <a:off x="175439" y="1132764"/>
            <a:ext cx="11493397" cy="50954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buFont typeface="Wingdings" pitchFamily="2"/>
              <a:buChar char="§"/>
            </a:pPr>
            <a:r>
              <a:rPr lang="en-GB" sz="3200" b="1" dirty="0"/>
              <a:t>National Standards Authority of Ireland Act 1996  </a:t>
            </a:r>
          </a:p>
          <a:p>
            <a:pPr lvl="0" algn="l"/>
            <a:r>
              <a:rPr lang="en-GB" sz="2800" dirty="0"/>
              <a:t>Irish Standard 435-1:2017. Standard Specification for Roadside Fencing- Timber post and rail.</a:t>
            </a:r>
          </a:p>
          <a:p>
            <a:pPr lvl="0" algn="l"/>
            <a:r>
              <a:rPr lang="en-GB" sz="2800" dirty="0"/>
              <a:t>States :-</a:t>
            </a:r>
          </a:p>
          <a:p>
            <a:pPr lvl="0" algn="l"/>
            <a:r>
              <a:rPr lang="en-GB" sz="2800" dirty="0"/>
              <a:t>“ WARNING  The user of this Irish Standard is advised that in accordance with TII requirements, the construction of roadside fencing with timber post and rails in not permitted within the clear zone of a National Road as defined in TII publication…..In situations where fencing is required within the clear zone…..only timber post and tensioned mesh fence may be permitted.”</a:t>
            </a:r>
          </a:p>
        </p:txBody>
      </p:sp>
      <p:sp>
        <p:nvSpPr>
          <p:cNvPr id="3" name="Title 1"/>
          <p:cNvSpPr txBox="1">
            <a:spLocks/>
          </p:cNvSpPr>
          <p:nvPr/>
        </p:nvSpPr>
        <p:spPr>
          <a:xfrm>
            <a:off x="175439" y="189461"/>
            <a:ext cx="11493397" cy="722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1A206D"/>
                </a:solidFill>
                <a:latin typeface="+mn-lt"/>
                <a:cs typeface="Arial" panose="020B0604020202020204" pitchFamily="34" charset="0"/>
              </a:rPr>
              <a:t>Legislation//Regulation/Standards</a:t>
            </a:r>
          </a:p>
        </p:txBody>
      </p:sp>
    </p:spTree>
    <p:extLst>
      <p:ext uri="{BB962C8B-B14F-4D97-AF65-F5344CB8AC3E}">
        <p14:creationId xmlns:p14="http://schemas.microsoft.com/office/powerpoint/2010/main" val="3319661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75439" y="189461"/>
            <a:ext cx="11493397" cy="722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1A206D"/>
                </a:solidFill>
                <a:latin typeface="+mn-lt"/>
                <a:cs typeface="Arial" panose="020B0604020202020204" pitchFamily="34" charset="0"/>
              </a:rPr>
              <a:t>SCD-00320</a:t>
            </a:r>
            <a:endParaRPr lang="en-US" sz="4400" b="1" dirty="0">
              <a:solidFill>
                <a:srgbClr val="1A206D"/>
              </a:solidFill>
              <a:latin typeface="+mn-lt"/>
              <a:cs typeface="Arial" panose="020B0604020202020204" pitchFamily="34" charset="0"/>
            </a:endParaRPr>
          </a:p>
        </p:txBody>
      </p:sp>
      <p:pic>
        <p:nvPicPr>
          <p:cNvPr id="4" name="Content Placeholder 3">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79513" y="835823"/>
            <a:ext cx="11799736" cy="5976664"/>
          </a:xfrm>
          <a:prstGeom prst="rect">
            <a:avLst/>
          </a:prstGeom>
        </p:spPr>
      </p:pic>
    </p:spTree>
    <p:extLst>
      <p:ext uri="{BB962C8B-B14F-4D97-AF65-F5344CB8AC3E}">
        <p14:creationId xmlns:p14="http://schemas.microsoft.com/office/powerpoint/2010/main" val="3852254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0" y="588397"/>
            <a:ext cx="11791784" cy="6269603"/>
          </a:xfrm>
          <a:prstGeom prst="rect">
            <a:avLst/>
          </a:prstGeom>
        </p:spPr>
      </p:pic>
      <p:sp>
        <p:nvSpPr>
          <p:cNvPr id="3" name="Title 1"/>
          <p:cNvSpPr txBox="1">
            <a:spLocks/>
          </p:cNvSpPr>
          <p:nvPr/>
        </p:nvSpPr>
        <p:spPr>
          <a:xfrm>
            <a:off x="175439" y="189461"/>
            <a:ext cx="11493397" cy="722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1A206D"/>
                </a:solidFill>
                <a:latin typeface="+mn-lt"/>
                <a:cs typeface="Arial" panose="020B0604020202020204" pitchFamily="34" charset="0"/>
              </a:rPr>
              <a:t>SCD-00321</a:t>
            </a:r>
            <a:endParaRPr lang="en-US" sz="4400" b="1" dirty="0">
              <a:solidFill>
                <a:srgbClr val="1A206D"/>
              </a:solidFill>
              <a:latin typeface="+mn-lt"/>
              <a:cs typeface="Arial" panose="020B0604020202020204" pitchFamily="34" charset="0"/>
            </a:endParaRPr>
          </a:p>
        </p:txBody>
      </p:sp>
    </p:spTree>
    <p:extLst>
      <p:ext uri="{BB962C8B-B14F-4D97-AF65-F5344CB8AC3E}">
        <p14:creationId xmlns:p14="http://schemas.microsoft.com/office/powerpoint/2010/main" val="2125746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65880" y="0"/>
            <a:ext cx="12234400" cy="6974631"/>
          </a:xfrm>
          <a:prstGeom prst="rect">
            <a:avLst/>
          </a:prstGeom>
        </p:spPr>
      </p:pic>
      <p:sp>
        <p:nvSpPr>
          <p:cNvPr id="5" name="Title 1"/>
          <p:cNvSpPr txBox="1">
            <a:spLocks/>
          </p:cNvSpPr>
          <p:nvPr/>
        </p:nvSpPr>
        <p:spPr>
          <a:xfrm>
            <a:off x="4409621" y="9018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Tension Mesh Fence</a:t>
            </a:r>
            <a:endParaRPr lang="en-GB" dirty="0"/>
          </a:p>
        </p:txBody>
      </p:sp>
    </p:spTree>
    <p:extLst>
      <p:ext uri="{BB962C8B-B14F-4D97-AF65-F5344CB8AC3E}">
        <p14:creationId xmlns:p14="http://schemas.microsoft.com/office/powerpoint/2010/main" val="3170369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ain on a steel track&#10;&#10;Description generated with very high confidence">
            <a:extLst>
              <a:ext uri="{FF2B5EF4-FFF2-40B4-BE49-F238E27FC236}">
                <a16:creationId xmlns:a16="http://schemas.microsoft.com/office/drawing/2014/main" id="{B669C58D-2727-4786-8624-7622D4807F8F}"/>
              </a:ext>
            </a:extLst>
          </p:cNvPr>
          <p:cNvPicPr>
            <a:picLocks noChangeAspect="1"/>
          </p:cNvPicPr>
          <p:nvPr/>
        </p:nvPicPr>
        <p:blipFill>
          <a:blip r:embed="rId3"/>
          <a:stretch>
            <a:fillRect/>
          </a:stretch>
        </p:blipFill>
        <p:spPr>
          <a:xfrm>
            <a:off x="104634" y="0"/>
            <a:ext cx="12087366" cy="6812166"/>
          </a:xfrm>
          <a:prstGeom prst="rect">
            <a:avLst/>
          </a:prstGeom>
        </p:spPr>
      </p:pic>
      <p:sp>
        <p:nvSpPr>
          <p:cNvPr id="5" name="Title 1"/>
          <p:cNvSpPr txBox="1">
            <a:spLocks/>
          </p:cNvSpPr>
          <p:nvPr/>
        </p:nvSpPr>
        <p:spPr>
          <a:xfrm>
            <a:off x="4409621" y="9018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Tension Mesh Fence</a:t>
            </a:r>
            <a:endParaRPr lang="en-GB" dirty="0"/>
          </a:p>
        </p:txBody>
      </p:sp>
    </p:spTree>
    <p:extLst>
      <p:ext uri="{BB962C8B-B14F-4D97-AF65-F5344CB8AC3E}">
        <p14:creationId xmlns:p14="http://schemas.microsoft.com/office/powerpoint/2010/main" val="1428776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75439" y="189461"/>
            <a:ext cx="11493397" cy="722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1A206D"/>
                </a:solidFill>
                <a:latin typeface="+mn-lt"/>
                <a:cs typeface="Arial" panose="020B0604020202020204" pitchFamily="34" charset="0"/>
              </a:rPr>
              <a:t>Materials – Wire Mesh specification</a:t>
            </a:r>
            <a:endParaRPr lang="en-US" sz="4400" b="1" dirty="0">
              <a:solidFill>
                <a:srgbClr val="1A206D"/>
              </a:solidFill>
              <a:latin typeface="+mn-lt"/>
              <a:cs typeface="Arial" panose="020B0604020202020204" pitchFamily="34" charset="0"/>
            </a:endParaRPr>
          </a:p>
        </p:txBody>
      </p:sp>
      <p:sp>
        <p:nvSpPr>
          <p:cNvPr id="6" name="Rectangle 5"/>
          <p:cNvSpPr/>
          <p:nvPr/>
        </p:nvSpPr>
        <p:spPr>
          <a:xfrm>
            <a:off x="4358847" y="1310680"/>
            <a:ext cx="6802795" cy="1815882"/>
          </a:xfrm>
          <a:prstGeom prst="rect">
            <a:avLst/>
          </a:prstGeom>
        </p:spPr>
        <p:txBody>
          <a:bodyPr wrap="square">
            <a:spAutoFit/>
          </a:bodyPr>
          <a:lstStyle/>
          <a:p>
            <a:pPr marL="457200" indent="-457200">
              <a:buFont typeface="Wingdings" panose="05000000000000000000" pitchFamily="2" charset="2"/>
              <a:buChar char="Ø"/>
            </a:pPr>
            <a:r>
              <a:rPr lang="en-IE" sz="2800" dirty="0"/>
              <a:t>Wire to be Zinc Aluminium Alloy - 95% Zinc, 5% Aluminium (</a:t>
            </a:r>
            <a:r>
              <a:rPr lang="en-IE" sz="2800" dirty="0" err="1"/>
              <a:t>Galfan</a:t>
            </a:r>
            <a:r>
              <a:rPr lang="en-IE" sz="2800" dirty="0" smtClean="0"/>
              <a:t>).</a:t>
            </a:r>
          </a:p>
          <a:p>
            <a:pPr marL="457200" indent="-457200">
              <a:buFont typeface="Wingdings" panose="05000000000000000000" pitchFamily="2" charset="2"/>
              <a:buChar char="Ø"/>
            </a:pPr>
            <a:endParaRPr lang="en-IE" sz="2800" dirty="0"/>
          </a:p>
          <a:p>
            <a:pPr marL="457200" indent="-457200">
              <a:buFont typeface="Wingdings" panose="05000000000000000000" pitchFamily="2" charset="2"/>
              <a:buChar char="Ø"/>
            </a:pPr>
            <a:r>
              <a:rPr lang="en-IE" sz="2800" dirty="0"/>
              <a:t>Coating Weight 135g/m</a:t>
            </a:r>
            <a:r>
              <a:rPr lang="en-IE" sz="2800" baseline="30000" dirty="0"/>
              <a:t>2</a:t>
            </a:r>
            <a:r>
              <a:rPr lang="en-IE" sz="2800" baseline="-25000" dirty="0"/>
              <a:t>.</a:t>
            </a:r>
          </a:p>
        </p:txBody>
      </p:sp>
      <p:pic>
        <p:nvPicPr>
          <p:cNvPr id="10" name="Picture 9">
            <a:extLst>
              <a:ext uri="{FF2B5EF4-FFF2-40B4-BE49-F238E27FC236}">
                <a16:creationId xmlns:a16="http://schemas.microsoft.com/office/drawing/2014/main" id="{A6ACD674-7778-4EAA-80AE-1D74ED95849D}"/>
              </a:ext>
            </a:extLst>
          </p:cNvPr>
          <p:cNvPicPr>
            <a:picLocks noChangeAspect="1"/>
          </p:cNvPicPr>
          <p:nvPr/>
        </p:nvPicPr>
        <p:blipFill>
          <a:blip r:embed="rId4"/>
          <a:stretch>
            <a:fillRect/>
          </a:stretch>
        </p:blipFill>
        <p:spPr>
          <a:xfrm>
            <a:off x="1393704" y="1192248"/>
            <a:ext cx="2636613" cy="2377104"/>
          </a:xfrm>
          <a:prstGeom prst="rect">
            <a:avLst/>
          </a:prstGeom>
        </p:spPr>
      </p:pic>
      <p:pic>
        <p:nvPicPr>
          <p:cNvPr id="12" name="Picture 11">
            <a:extLst>
              <a:ext uri="{FF2B5EF4-FFF2-40B4-BE49-F238E27FC236}">
                <a16:creationId xmlns:a16="http://schemas.microsoft.com/office/drawing/2014/main" id="{5E34BF08-E919-4155-BC70-E7159E708986}"/>
              </a:ext>
            </a:extLst>
          </p:cNvPr>
          <p:cNvPicPr>
            <a:picLocks noChangeAspect="1"/>
          </p:cNvPicPr>
          <p:nvPr/>
        </p:nvPicPr>
        <p:blipFill>
          <a:blip r:embed="rId5"/>
          <a:stretch>
            <a:fillRect/>
          </a:stretch>
        </p:blipFill>
        <p:spPr>
          <a:xfrm>
            <a:off x="6617566" y="3820668"/>
            <a:ext cx="5264288" cy="2899436"/>
          </a:xfrm>
          <a:prstGeom prst="rect">
            <a:avLst/>
          </a:prstGeom>
        </p:spPr>
      </p:pic>
      <p:pic>
        <p:nvPicPr>
          <p:cNvPr id="13" name="Picture 12">
            <a:extLst>
              <a:ext uri="{FF2B5EF4-FFF2-40B4-BE49-F238E27FC236}">
                <a16:creationId xmlns:a16="http://schemas.microsoft.com/office/drawing/2014/main" id="{D5E24B4B-D2C8-4AA1-A073-66FBE98AEAF3}"/>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12754" y="4022161"/>
            <a:ext cx="6224049" cy="2697943"/>
          </a:xfrm>
          <a:prstGeom prst="rect">
            <a:avLst/>
          </a:prstGeom>
          <a:noFill/>
          <a:ln>
            <a:noFill/>
          </a:ln>
        </p:spPr>
      </p:pic>
    </p:spTree>
    <p:extLst>
      <p:ext uri="{BB962C8B-B14F-4D97-AF65-F5344CB8AC3E}">
        <p14:creationId xmlns:p14="http://schemas.microsoft.com/office/powerpoint/2010/main" val="234123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txBox="1">
            <a:spLocks/>
          </p:cNvSpPr>
          <p:nvPr/>
        </p:nvSpPr>
        <p:spPr>
          <a:xfrm>
            <a:off x="864704" y="1132764"/>
            <a:ext cx="10804132" cy="50954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smtClean="0">
              <a:solidFill>
                <a:schemeClr val="accent1">
                  <a:lumMod val="75000"/>
                </a:schemeClr>
              </a:solidFill>
            </a:endParaRPr>
          </a:p>
          <a:p>
            <a:pPr marL="285750" indent="-285750" algn="l">
              <a:buFont typeface="Arial" panose="020B0604020202020204" pitchFamily="34" charset="0"/>
              <a:buChar char="•"/>
            </a:pPr>
            <a:r>
              <a:rPr lang="en-IE" dirty="0" smtClean="0">
                <a:solidFill>
                  <a:schemeClr val="accent1">
                    <a:lumMod val="75000"/>
                  </a:schemeClr>
                </a:solidFill>
              </a:rPr>
              <a:t>Fiona Bohane, </a:t>
            </a:r>
            <a:r>
              <a:rPr lang="en-IE" dirty="0">
                <a:solidFill>
                  <a:schemeClr val="accent1">
                    <a:lumMod val="75000"/>
                  </a:schemeClr>
                </a:solidFill>
              </a:rPr>
              <a:t>TII Regional Road Safety Engineer  </a:t>
            </a:r>
            <a:endParaRPr lang="en-IE" dirty="0" smtClean="0">
              <a:solidFill>
                <a:schemeClr val="accent1">
                  <a:lumMod val="75000"/>
                </a:schemeClr>
              </a:solidFill>
            </a:endParaRPr>
          </a:p>
          <a:p>
            <a:pPr marL="285750" indent="-285750" algn="l">
              <a:buFont typeface="Arial" panose="020B0604020202020204" pitchFamily="34" charset="0"/>
              <a:buChar char="•"/>
            </a:pPr>
            <a:endParaRPr lang="en-IE" dirty="0" smtClean="0">
              <a:solidFill>
                <a:schemeClr val="accent1">
                  <a:lumMod val="75000"/>
                </a:schemeClr>
              </a:solidFill>
            </a:endParaRPr>
          </a:p>
          <a:p>
            <a:pPr marL="285750" indent="-285750" algn="l">
              <a:buFont typeface="Arial" panose="020B0604020202020204" pitchFamily="34" charset="0"/>
              <a:buChar char="•"/>
            </a:pPr>
            <a:r>
              <a:rPr lang="en-IE" dirty="0">
                <a:solidFill>
                  <a:schemeClr val="accent1">
                    <a:lumMod val="75000"/>
                  </a:schemeClr>
                </a:solidFill>
              </a:rPr>
              <a:t>David O Brien, Executive Engineer formally Roads – now Water Services, Kilkenny CC</a:t>
            </a:r>
          </a:p>
          <a:p>
            <a:pPr algn="l"/>
            <a:endParaRPr lang="en-IE" dirty="0">
              <a:solidFill>
                <a:schemeClr val="accent1">
                  <a:lumMod val="75000"/>
                </a:schemeClr>
              </a:solidFill>
            </a:endParaRPr>
          </a:p>
          <a:p>
            <a:pPr marL="285750" indent="-285750" algn="l">
              <a:buFont typeface="Arial" panose="020B0604020202020204" pitchFamily="34" charset="0"/>
              <a:buChar char="•"/>
            </a:pPr>
            <a:r>
              <a:rPr lang="en-IE" dirty="0" smtClean="0">
                <a:solidFill>
                  <a:schemeClr val="accent1">
                    <a:lumMod val="75000"/>
                  </a:schemeClr>
                </a:solidFill>
              </a:rPr>
              <a:t>David Hamill, </a:t>
            </a:r>
            <a:r>
              <a:rPr lang="en-US" dirty="0">
                <a:solidFill>
                  <a:schemeClr val="accent1">
                    <a:lumMod val="75000"/>
                  </a:schemeClr>
                </a:solidFill>
              </a:rPr>
              <a:t>Senior Executive </a:t>
            </a:r>
            <a:r>
              <a:rPr lang="en-US" dirty="0" smtClean="0">
                <a:solidFill>
                  <a:schemeClr val="accent1">
                    <a:lumMod val="75000"/>
                  </a:schemeClr>
                </a:solidFill>
              </a:rPr>
              <a:t>Technician, Monaghan CC</a:t>
            </a:r>
          </a:p>
          <a:p>
            <a:pPr marL="285750" indent="-285750" algn="l">
              <a:buFont typeface="Arial" panose="020B0604020202020204" pitchFamily="34" charset="0"/>
              <a:buChar char="•"/>
            </a:pPr>
            <a:endParaRPr lang="en-IE" dirty="0">
              <a:solidFill>
                <a:schemeClr val="accent1">
                  <a:lumMod val="75000"/>
                </a:schemeClr>
              </a:solidFill>
            </a:endParaRPr>
          </a:p>
          <a:p>
            <a:pPr marL="285750" indent="-285750" algn="l">
              <a:buFont typeface="Arial" panose="020B0604020202020204" pitchFamily="34" charset="0"/>
              <a:buChar char="•"/>
            </a:pPr>
            <a:r>
              <a:rPr lang="en-IE" dirty="0" smtClean="0">
                <a:solidFill>
                  <a:schemeClr val="accent1">
                    <a:lumMod val="75000"/>
                  </a:schemeClr>
                </a:solidFill>
              </a:rPr>
              <a:t>John Carton, TII Regional Road Safety Engineer  </a:t>
            </a:r>
          </a:p>
          <a:p>
            <a:pPr marL="285750" indent="-285750" algn="l">
              <a:buFont typeface="Arial" panose="020B0604020202020204" pitchFamily="34" charset="0"/>
              <a:buChar char="•"/>
            </a:pPr>
            <a:endParaRPr lang="en-IE" dirty="0" smtClean="0">
              <a:solidFill>
                <a:schemeClr val="accent1">
                  <a:lumMod val="75000"/>
                </a:schemeClr>
              </a:solidFill>
            </a:endParaRPr>
          </a:p>
          <a:p>
            <a:pPr marL="285750" indent="-285750" algn="l">
              <a:buFont typeface="Arial" panose="020B0604020202020204" pitchFamily="34" charset="0"/>
              <a:buChar char="•"/>
            </a:pPr>
            <a:r>
              <a:rPr lang="en-IE" dirty="0" smtClean="0">
                <a:solidFill>
                  <a:schemeClr val="accent1">
                    <a:lumMod val="75000"/>
                  </a:schemeClr>
                </a:solidFill>
              </a:rPr>
              <a:t>Discussion/Questions </a:t>
            </a:r>
            <a:r>
              <a:rPr lang="en-IE" dirty="0">
                <a:solidFill>
                  <a:schemeClr val="accent1">
                    <a:lumMod val="75000"/>
                  </a:schemeClr>
                </a:solidFill>
              </a:rPr>
              <a:t>Answers</a:t>
            </a:r>
          </a:p>
        </p:txBody>
      </p:sp>
      <p:sp>
        <p:nvSpPr>
          <p:cNvPr id="3" name="Title 1"/>
          <p:cNvSpPr txBox="1">
            <a:spLocks/>
          </p:cNvSpPr>
          <p:nvPr/>
        </p:nvSpPr>
        <p:spPr>
          <a:xfrm>
            <a:off x="175439" y="189461"/>
            <a:ext cx="11493397" cy="722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1A206D"/>
                </a:solidFill>
                <a:latin typeface="+mn-lt"/>
                <a:cs typeface="Arial" panose="020B0604020202020204" pitchFamily="34" charset="0"/>
              </a:rPr>
              <a:t>P</a:t>
            </a:r>
            <a:r>
              <a:rPr lang="en-US" sz="4400" b="1" dirty="0" smtClean="0">
                <a:solidFill>
                  <a:srgbClr val="1A206D"/>
                </a:solidFill>
                <a:latin typeface="+mn-lt"/>
                <a:cs typeface="Arial" panose="020B0604020202020204" pitchFamily="34" charset="0"/>
              </a:rPr>
              <a:t>resenters</a:t>
            </a:r>
            <a:endParaRPr lang="en-US" sz="4400" b="1" dirty="0">
              <a:solidFill>
                <a:srgbClr val="1A206D"/>
              </a:solidFill>
              <a:latin typeface="+mn-lt"/>
              <a:cs typeface="Arial" panose="020B0604020202020204" pitchFamily="34" charset="0"/>
            </a:endParaRPr>
          </a:p>
        </p:txBody>
      </p:sp>
    </p:spTree>
    <p:extLst>
      <p:ext uri="{BB962C8B-B14F-4D97-AF65-F5344CB8AC3E}">
        <p14:creationId xmlns:p14="http://schemas.microsoft.com/office/powerpoint/2010/main" val="3066819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txBox="1">
            <a:spLocks/>
          </p:cNvSpPr>
          <p:nvPr/>
        </p:nvSpPr>
        <p:spPr>
          <a:xfrm>
            <a:off x="175439" y="1132764"/>
            <a:ext cx="11493397" cy="527797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E" dirty="0" smtClean="0"/>
              <a:t>Also to assist </a:t>
            </a:r>
            <a:r>
              <a:rPr lang="en-IE" dirty="0"/>
              <a:t>local authority </a:t>
            </a:r>
            <a:r>
              <a:rPr lang="en-IE" dirty="0" smtClean="0"/>
              <a:t>the following documents circulated in 2019</a:t>
            </a:r>
          </a:p>
          <a:p>
            <a:pPr algn="l"/>
            <a:endParaRPr lang="en-IE" dirty="0" smtClean="0"/>
          </a:p>
          <a:p>
            <a:pPr marL="342900" indent="-342900" algn="l">
              <a:buFont typeface="Arial" panose="020B0604020202020204" pitchFamily="34" charset="0"/>
              <a:buChar char="•"/>
            </a:pPr>
            <a:r>
              <a:rPr lang="en-IE" dirty="0"/>
              <a:t>TII Circular dated 20 February 2018</a:t>
            </a:r>
            <a:r>
              <a:rPr lang="en-IE" b="1" dirty="0"/>
              <a:t> </a:t>
            </a:r>
            <a:r>
              <a:rPr lang="en-IE" dirty="0"/>
              <a:t>		</a:t>
            </a:r>
          </a:p>
          <a:p>
            <a:pPr marL="342900" indent="-342900" algn="l">
              <a:buFont typeface="Arial" panose="020B0604020202020204" pitchFamily="34" charset="0"/>
              <a:buChar char="•"/>
            </a:pPr>
            <a:r>
              <a:rPr lang="en-IE" dirty="0" smtClean="0"/>
              <a:t>Suggested </a:t>
            </a:r>
            <a:r>
              <a:rPr lang="en-IE" dirty="0"/>
              <a:t>Letter for Landowners</a:t>
            </a:r>
            <a:r>
              <a:rPr lang="en-IE" b="1" dirty="0"/>
              <a:t> Category 1 </a:t>
            </a:r>
            <a:r>
              <a:rPr lang="en-IE" dirty="0"/>
              <a:t>Sections of Fencing</a:t>
            </a:r>
            <a:r>
              <a:rPr lang="en-IE" b="1" dirty="0"/>
              <a:t> </a:t>
            </a:r>
            <a:endParaRPr lang="en-IE" dirty="0"/>
          </a:p>
          <a:p>
            <a:pPr marL="342900" indent="-342900" algn="l">
              <a:buFont typeface="Arial" panose="020B0604020202020204" pitchFamily="34" charset="0"/>
              <a:buChar char="•"/>
            </a:pPr>
            <a:r>
              <a:rPr lang="en-IE" dirty="0" smtClean="0"/>
              <a:t>Suggested </a:t>
            </a:r>
            <a:r>
              <a:rPr lang="en-IE" dirty="0"/>
              <a:t>Letter for Landowners</a:t>
            </a:r>
            <a:r>
              <a:rPr lang="en-IE" b="1" dirty="0"/>
              <a:t> Category 2 </a:t>
            </a:r>
            <a:r>
              <a:rPr lang="en-IE" dirty="0"/>
              <a:t>Sections of Fencing</a:t>
            </a:r>
            <a:r>
              <a:rPr lang="en-IE" b="1" dirty="0"/>
              <a:t> </a:t>
            </a:r>
            <a:endParaRPr lang="en-IE" dirty="0"/>
          </a:p>
          <a:p>
            <a:pPr marL="342900" indent="-342900" algn="l">
              <a:buFont typeface="Arial" panose="020B0604020202020204" pitchFamily="34" charset="0"/>
              <a:buChar char="•"/>
            </a:pPr>
            <a:r>
              <a:rPr lang="en-IE" dirty="0" smtClean="0"/>
              <a:t>TII </a:t>
            </a:r>
            <a:r>
              <a:rPr lang="en-IE" dirty="0"/>
              <a:t>FRP Retrofit Process Flow Chart</a:t>
            </a:r>
          </a:p>
          <a:p>
            <a:pPr marL="342900" indent="-342900" algn="l">
              <a:buFont typeface="Arial" panose="020B0604020202020204" pitchFamily="34" charset="0"/>
              <a:buChar char="•"/>
            </a:pPr>
            <a:r>
              <a:rPr lang="en-IE" dirty="0" smtClean="0"/>
              <a:t>TII </a:t>
            </a:r>
            <a:r>
              <a:rPr lang="en-IE" dirty="0"/>
              <a:t>Circular dated 27 November 2018 		 </a:t>
            </a:r>
          </a:p>
          <a:p>
            <a:pPr marL="342900" indent="-342900" algn="l">
              <a:buFont typeface="Arial" panose="020B0604020202020204" pitchFamily="34" charset="0"/>
              <a:buChar char="•"/>
            </a:pPr>
            <a:r>
              <a:rPr lang="en-IE" dirty="0" smtClean="0"/>
              <a:t>TII </a:t>
            </a:r>
            <a:r>
              <a:rPr lang="en-IE" dirty="0" err="1"/>
              <a:t>FRP_Design</a:t>
            </a:r>
            <a:r>
              <a:rPr lang="en-IE" dirty="0"/>
              <a:t> Assessment </a:t>
            </a:r>
            <a:r>
              <a:rPr lang="en-IE" dirty="0" smtClean="0"/>
              <a:t>Report</a:t>
            </a:r>
            <a:endParaRPr lang="en-IE" dirty="0"/>
          </a:p>
          <a:p>
            <a:pPr marL="342900" indent="-342900" algn="l">
              <a:buFont typeface="Arial" panose="020B0604020202020204" pitchFamily="34" charset="0"/>
              <a:buChar char="•"/>
            </a:pPr>
            <a:r>
              <a:rPr lang="en-IE" dirty="0" smtClean="0"/>
              <a:t>TII </a:t>
            </a:r>
            <a:r>
              <a:rPr lang="en-IE" dirty="0" err="1"/>
              <a:t>FRP_Design</a:t>
            </a:r>
            <a:r>
              <a:rPr lang="en-IE" dirty="0"/>
              <a:t> Process Version V02 (excel </a:t>
            </a:r>
            <a:r>
              <a:rPr lang="en-IE" dirty="0" smtClean="0"/>
              <a:t>doc)  </a:t>
            </a:r>
            <a:endParaRPr lang="en-IE" dirty="0"/>
          </a:p>
          <a:p>
            <a:pPr marL="342900" indent="-342900" algn="l">
              <a:buFont typeface="Arial" panose="020B0604020202020204" pitchFamily="34" charset="0"/>
              <a:buChar char="•"/>
            </a:pPr>
            <a:r>
              <a:rPr lang="en-IE" dirty="0" smtClean="0"/>
              <a:t>TII </a:t>
            </a:r>
            <a:r>
              <a:rPr lang="en-IE" dirty="0" err="1"/>
              <a:t>FRP_Sample</a:t>
            </a:r>
            <a:r>
              <a:rPr lang="en-IE" dirty="0"/>
              <a:t> Pricing </a:t>
            </a:r>
            <a:r>
              <a:rPr lang="en-IE" dirty="0" smtClean="0"/>
              <a:t>Document</a:t>
            </a:r>
            <a:r>
              <a:rPr lang="en-IE" dirty="0"/>
              <a:t>	</a:t>
            </a:r>
          </a:p>
          <a:p>
            <a:pPr marL="342900" indent="-342900" algn="l">
              <a:buFont typeface="Arial" panose="020B0604020202020204" pitchFamily="34" charset="0"/>
              <a:buChar char="•"/>
            </a:pPr>
            <a:r>
              <a:rPr lang="en-IE" dirty="0" smtClean="0"/>
              <a:t>TII </a:t>
            </a:r>
            <a:r>
              <a:rPr lang="en-IE" dirty="0" err="1"/>
              <a:t>FRP_Sample</a:t>
            </a:r>
            <a:r>
              <a:rPr lang="en-IE" dirty="0"/>
              <a:t> Specification </a:t>
            </a:r>
            <a:r>
              <a:rPr lang="en-IE" dirty="0" smtClean="0"/>
              <a:t>Appendices</a:t>
            </a:r>
          </a:p>
          <a:p>
            <a:pPr algn="l"/>
            <a:endParaRPr lang="en-IE" sz="1500" dirty="0" smtClean="0">
              <a:solidFill>
                <a:schemeClr val="accent1">
                  <a:lumMod val="75000"/>
                </a:schemeClr>
              </a:solidFill>
            </a:endParaRPr>
          </a:p>
          <a:p>
            <a:pPr algn="l"/>
            <a:r>
              <a:rPr lang="en-IE" sz="1500" dirty="0" smtClean="0">
                <a:solidFill>
                  <a:schemeClr val="accent1">
                    <a:lumMod val="75000"/>
                  </a:schemeClr>
                </a:solidFill>
              </a:rPr>
              <a:t>Collisions rates and sinuosity maps available from 	http</a:t>
            </a:r>
            <a:r>
              <a:rPr lang="en-IE" sz="1500" dirty="0">
                <a:solidFill>
                  <a:schemeClr val="accent1">
                    <a:lumMod val="75000"/>
                  </a:schemeClr>
                </a:solidFill>
              </a:rPr>
              <a:t>://</a:t>
            </a:r>
            <a:r>
              <a:rPr lang="en-IE" sz="1500" dirty="0" smtClean="0">
                <a:solidFill>
                  <a:schemeClr val="accent1">
                    <a:lumMod val="75000"/>
                  </a:schemeClr>
                </a:solidFill>
              </a:rPr>
              <a:t>data.tii.ie/Datasets</a:t>
            </a:r>
            <a:endParaRPr lang="en-IE" sz="1500" dirty="0">
              <a:solidFill>
                <a:schemeClr val="accent1">
                  <a:lumMod val="75000"/>
                </a:schemeClr>
              </a:solidFill>
            </a:endParaRPr>
          </a:p>
        </p:txBody>
      </p:sp>
      <p:sp>
        <p:nvSpPr>
          <p:cNvPr id="3" name="Title 1"/>
          <p:cNvSpPr txBox="1">
            <a:spLocks/>
          </p:cNvSpPr>
          <p:nvPr/>
        </p:nvSpPr>
        <p:spPr>
          <a:xfrm>
            <a:off x="175439" y="189461"/>
            <a:ext cx="11493397" cy="722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1A206D"/>
                </a:solidFill>
                <a:latin typeface="+mn-lt"/>
                <a:cs typeface="Arial" panose="020B0604020202020204" pitchFamily="34" charset="0"/>
              </a:rPr>
              <a:t>Sample documents</a:t>
            </a:r>
          </a:p>
        </p:txBody>
      </p:sp>
      <p:pic>
        <p:nvPicPr>
          <p:cNvPr id="4" name="Content Placeholder 6" descr="A train traveling down a dirt road&#10;&#10;Description generated with high confidence">
            <a:extLst>
              <a:ext uri="{FF2B5EF4-FFF2-40B4-BE49-F238E27FC236}">
                <a16:creationId xmlns:a16="http://schemas.microsoft.com/office/drawing/2014/main" id="{41717DA3-91B7-42BC-AC75-F2D2F23058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3296" y="3091071"/>
            <a:ext cx="6198704" cy="3766930"/>
          </a:xfrm>
          <a:prstGeom prst="rect">
            <a:avLst/>
          </a:prstGeom>
        </p:spPr>
      </p:pic>
    </p:spTree>
    <p:extLst>
      <p:ext uri="{BB962C8B-B14F-4D97-AF65-F5344CB8AC3E}">
        <p14:creationId xmlns:p14="http://schemas.microsoft.com/office/powerpoint/2010/main" val="2518883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txBox="1">
            <a:spLocks/>
          </p:cNvSpPr>
          <p:nvPr/>
        </p:nvSpPr>
        <p:spPr>
          <a:xfrm>
            <a:off x="175439" y="1132764"/>
            <a:ext cx="11493397" cy="50954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IE" dirty="0"/>
          </a:p>
          <a:p>
            <a:pPr algn="l"/>
            <a:r>
              <a:rPr lang="en-IE" dirty="0"/>
              <a:t> </a:t>
            </a:r>
          </a:p>
          <a:p>
            <a:pPr marL="342900" indent="-342900" algn="l">
              <a:buFont typeface="Arial" panose="020B0604020202020204" pitchFamily="34" charset="0"/>
              <a:buChar char="•"/>
            </a:pPr>
            <a:endParaRPr lang="en-IE" dirty="0"/>
          </a:p>
          <a:p>
            <a:pPr marL="342900" indent="-342900" algn="l">
              <a:buFont typeface="Arial" panose="020B0604020202020204" pitchFamily="34" charset="0"/>
              <a:buChar char="•"/>
            </a:pPr>
            <a:endParaRPr lang="en-IE" dirty="0"/>
          </a:p>
        </p:txBody>
      </p:sp>
      <p:sp>
        <p:nvSpPr>
          <p:cNvPr id="3" name="Title 1"/>
          <p:cNvSpPr txBox="1">
            <a:spLocks/>
          </p:cNvSpPr>
          <p:nvPr/>
        </p:nvSpPr>
        <p:spPr>
          <a:xfrm>
            <a:off x="175439" y="189461"/>
            <a:ext cx="11493397" cy="722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1A206D"/>
                </a:solidFill>
                <a:latin typeface="+mn-lt"/>
                <a:cs typeface="Arial" panose="020B0604020202020204" pitchFamily="34" charset="0"/>
              </a:rPr>
              <a:t>Flow Chart </a:t>
            </a:r>
          </a:p>
        </p:txBody>
      </p:sp>
      <p:pic>
        <p:nvPicPr>
          <p:cNvPr id="6" name="Picture 5"/>
          <p:cNvPicPr>
            <a:picLocks noChangeAspect="1"/>
          </p:cNvPicPr>
          <p:nvPr/>
        </p:nvPicPr>
        <p:blipFill>
          <a:blip r:embed="rId4"/>
          <a:stretch>
            <a:fillRect/>
          </a:stretch>
        </p:blipFill>
        <p:spPr>
          <a:xfrm>
            <a:off x="102552" y="1083943"/>
            <a:ext cx="6236566" cy="5624969"/>
          </a:xfrm>
          <a:prstGeom prst="rect">
            <a:avLst/>
          </a:prstGeom>
        </p:spPr>
      </p:pic>
      <p:pic>
        <p:nvPicPr>
          <p:cNvPr id="7" name="Picture 6"/>
          <p:cNvPicPr>
            <a:picLocks noChangeAspect="1"/>
          </p:cNvPicPr>
          <p:nvPr/>
        </p:nvPicPr>
        <p:blipFill>
          <a:blip r:embed="rId5"/>
          <a:stretch>
            <a:fillRect/>
          </a:stretch>
        </p:blipFill>
        <p:spPr>
          <a:xfrm>
            <a:off x="6182139" y="1346752"/>
            <a:ext cx="5874924" cy="4055165"/>
          </a:xfrm>
          <a:prstGeom prst="rect">
            <a:avLst/>
          </a:prstGeom>
        </p:spPr>
      </p:pic>
    </p:spTree>
    <p:extLst>
      <p:ext uri="{BB962C8B-B14F-4D97-AF65-F5344CB8AC3E}">
        <p14:creationId xmlns:p14="http://schemas.microsoft.com/office/powerpoint/2010/main" val="510231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9B66A46-158E-4D15-8305-435067F10809}"/>
              </a:ext>
            </a:extLst>
          </p:cNvPr>
          <p:cNvGrpSpPr/>
          <p:nvPr/>
        </p:nvGrpSpPr>
        <p:grpSpPr>
          <a:xfrm>
            <a:off x="6955622" y="143010"/>
            <a:ext cx="5258580" cy="6714990"/>
            <a:chOff x="6956531" y="0"/>
            <a:chExt cx="5258580" cy="6858000"/>
          </a:xfrm>
        </p:grpSpPr>
        <p:pic>
          <p:nvPicPr>
            <p:cNvPr id="6" name="Picture 5">
              <a:extLst>
                <a:ext uri="{FF2B5EF4-FFF2-40B4-BE49-F238E27FC236}">
                  <a16:creationId xmlns:a16="http://schemas.microsoft.com/office/drawing/2014/main" id="{36CF1971-FC05-4DC8-97CC-D6FD8AA58453}"/>
                </a:ext>
              </a:extLst>
            </p:cNvPr>
            <p:cNvPicPr>
              <a:picLocks noChangeAspect="1"/>
            </p:cNvPicPr>
            <p:nvPr/>
          </p:nvPicPr>
          <p:blipFill>
            <a:blip r:embed="rId2"/>
            <a:stretch>
              <a:fillRect/>
            </a:stretch>
          </p:blipFill>
          <p:spPr>
            <a:xfrm>
              <a:off x="6956531" y="0"/>
              <a:ext cx="5258580" cy="6858000"/>
            </a:xfrm>
            <a:prstGeom prst="rect">
              <a:avLst/>
            </a:prstGeom>
          </p:spPr>
        </p:pic>
        <p:pic>
          <p:nvPicPr>
            <p:cNvPr id="13" name="Picture 12">
              <a:extLst>
                <a:ext uri="{FF2B5EF4-FFF2-40B4-BE49-F238E27FC236}">
                  <a16:creationId xmlns:a16="http://schemas.microsoft.com/office/drawing/2014/main" id="{FF544798-0E08-4B33-B332-2136CF9B51DF}"/>
                </a:ext>
              </a:extLst>
            </p:cNvPr>
            <p:cNvPicPr>
              <a:picLocks noChangeAspect="1"/>
            </p:cNvPicPr>
            <p:nvPr/>
          </p:nvPicPr>
          <p:blipFill>
            <a:blip r:embed="rId3"/>
            <a:stretch>
              <a:fillRect/>
            </a:stretch>
          </p:blipFill>
          <p:spPr>
            <a:xfrm>
              <a:off x="7216550" y="949069"/>
              <a:ext cx="1323975" cy="762000"/>
            </a:xfrm>
            <a:prstGeom prst="rect">
              <a:avLst/>
            </a:prstGeom>
          </p:spPr>
        </p:pic>
      </p:grpSp>
      <p:grpSp>
        <p:nvGrpSpPr>
          <p:cNvPr id="8" name="Group 7">
            <a:extLst>
              <a:ext uri="{FF2B5EF4-FFF2-40B4-BE49-F238E27FC236}">
                <a16:creationId xmlns:a16="http://schemas.microsoft.com/office/drawing/2014/main" id="{933B66E7-1B27-4F5C-A62E-38DF41C6086C}"/>
              </a:ext>
            </a:extLst>
          </p:cNvPr>
          <p:cNvGrpSpPr/>
          <p:nvPr/>
        </p:nvGrpSpPr>
        <p:grpSpPr>
          <a:xfrm>
            <a:off x="0" y="264352"/>
            <a:ext cx="5519281" cy="6593647"/>
            <a:chOff x="2468612" y="0"/>
            <a:chExt cx="5519281" cy="6858000"/>
          </a:xfrm>
        </p:grpSpPr>
        <p:pic>
          <p:nvPicPr>
            <p:cNvPr id="5" name="Picture 4">
              <a:extLst>
                <a:ext uri="{FF2B5EF4-FFF2-40B4-BE49-F238E27FC236}">
                  <a16:creationId xmlns:a16="http://schemas.microsoft.com/office/drawing/2014/main" id="{24E39DA7-6989-4C19-97D0-B5D9CC2C0BDF}"/>
                </a:ext>
              </a:extLst>
            </p:cNvPr>
            <p:cNvPicPr>
              <a:picLocks noChangeAspect="1"/>
            </p:cNvPicPr>
            <p:nvPr/>
          </p:nvPicPr>
          <p:blipFill>
            <a:blip r:embed="rId4"/>
            <a:stretch>
              <a:fillRect/>
            </a:stretch>
          </p:blipFill>
          <p:spPr>
            <a:xfrm>
              <a:off x="2468612" y="0"/>
              <a:ext cx="5519281" cy="6858000"/>
            </a:xfrm>
            <a:prstGeom prst="rect">
              <a:avLst/>
            </a:prstGeom>
          </p:spPr>
        </p:pic>
        <p:pic>
          <p:nvPicPr>
            <p:cNvPr id="7" name="Picture 6">
              <a:extLst>
                <a:ext uri="{FF2B5EF4-FFF2-40B4-BE49-F238E27FC236}">
                  <a16:creationId xmlns:a16="http://schemas.microsoft.com/office/drawing/2014/main" id="{8F869349-045A-45AF-B0C8-227ADBC21342}"/>
                </a:ext>
              </a:extLst>
            </p:cNvPr>
            <p:cNvPicPr>
              <a:picLocks noChangeAspect="1"/>
            </p:cNvPicPr>
            <p:nvPr/>
          </p:nvPicPr>
          <p:blipFill>
            <a:blip r:embed="rId5"/>
            <a:stretch>
              <a:fillRect/>
            </a:stretch>
          </p:blipFill>
          <p:spPr>
            <a:xfrm>
              <a:off x="2635971" y="632712"/>
              <a:ext cx="1828800" cy="1276350"/>
            </a:xfrm>
            <a:prstGeom prst="rect">
              <a:avLst/>
            </a:prstGeom>
          </p:spPr>
        </p:pic>
      </p:grpSp>
      <p:sp>
        <p:nvSpPr>
          <p:cNvPr id="9" name="TextBox 8">
            <a:extLst>
              <a:ext uri="{FF2B5EF4-FFF2-40B4-BE49-F238E27FC236}">
                <a16:creationId xmlns:a16="http://schemas.microsoft.com/office/drawing/2014/main" id="{1A7833A2-AF76-426D-992F-95E4522BA918}"/>
              </a:ext>
            </a:extLst>
          </p:cNvPr>
          <p:cNvSpPr txBox="1"/>
          <p:nvPr/>
        </p:nvSpPr>
        <p:spPr>
          <a:xfrm>
            <a:off x="1711355" y="6488668"/>
            <a:ext cx="2416030" cy="369332"/>
          </a:xfrm>
          <a:prstGeom prst="rect">
            <a:avLst/>
          </a:prstGeom>
          <a:noFill/>
        </p:spPr>
        <p:txBody>
          <a:bodyPr wrap="square" rtlCol="0">
            <a:spAutoFit/>
          </a:bodyPr>
          <a:lstStyle/>
          <a:p>
            <a:r>
              <a:rPr lang="en-GB" dirty="0"/>
              <a:t>Road Safety Engineers</a:t>
            </a:r>
          </a:p>
        </p:txBody>
      </p:sp>
      <p:sp>
        <p:nvSpPr>
          <p:cNvPr id="12" name="TextBox 11">
            <a:extLst>
              <a:ext uri="{FF2B5EF4-FFF2-40B4-BE49-F238E27FC236}">
                <a16:creationId xmlns:a16="http://schemas.microsoft.com/office/drawing/2014/main" id="{7549DDAA-FF48-4572-B5D1-5E7769DC3FEC}"/>
              </a:ext>
            </a:extLst>
          </p:cNvPr>
          <p:cNvSpPr txBox="1"/>
          <p:nvPr/>
        </p:nvSpPr>
        <p:spPr>
          <a:xfrm>
            <a:off x="8254768" y="6488668"/>
            <a:ext cx="3356995" cy="369332"/>
          </a:xfrm>
          <a:prstGeom prst="rect">
            <a:avLst/>
          </a:prstGeom>
          <a:noFill/>
        </p:spPr>
        <p:txBody>
          <a:bodyPr wrap="square" rtlCol="0">
            <a:spAutoFit/>
          </a:bodyPr>
          <a:lstStyle/>
          <a:p>
            <a:r>
              <a:rPr lang="en-GB" dirty="0"/>
              <a:t>Road Safety Inspection Engineers</a:t>
            </a:r>
          </a:p>
        </p:txBody>
      </p:sp>
      <p:sp>
        <p:nvSpPr>
          <p:cNvPr id="10" name="TextBox 9"/>
          <p:cNvSpPr txBox="1"/>
          <p:nvPr/>
        </p:nvSpPr>
        <p:spPr>
          <a:xfrm>
            <a:off x="167359" y="-146077"/>
            <a:ext cx="5953809" cy="1046440"/>
          </a:xfrm>
          <a:prstGeom prst="rect">
            <a:avLst/>
          </a:prstGeom>
          <a:noFill/>
        </p:spPr>
        <p:txBody>
          <a:bodyPr wrap="none" rtlCol="0">
            <a:spAutoFit/>
          </a:bodyPr>
          <a:lstStyle/>
          <a:p>
            <a:r>
              <a:rPr lang="en-US" sz="4400" b="1" dirty="0">
                <a:solidFill>
                  <a:srgbClr val="1A206D"/>
                </a:solidFill>
                <a:cs typeface="Arial" panose="020B0604020202020204" pitchFamily="34" charset="0"/>
              </a:rPr>
              <a:t>TII Safety Contact details</a:t>
            </a:r>
          </a:p>
          <a:p>
            <a:endParaRPr lang="en-IE" dirty="0"/>
          </a:p>
        </p:txBody>
      </p:sp>
      <p:graphicFrame>
        <p:nvGraphicFramePr>
          <p:cNvPr id="11" name="Table 10"/>
          <p:cNvGraphicFramePr>
            <a:graphicFrameLocks noGrp="1"/>
          </p:cNvGraphicFramePr>
          <p:nvPr/>
        </p:nvGraphicFramePr>
        <p:xfrm>
          <a:off x="4591441" y="4918693"/>
          <a:ext cx="2743200" cy="1872054"/>
        </p:xfrm>
        <a:graphic>
          <a:graphicData uri="http://schemas.openxmlformats.org/drawingml/2006/table">
            <a:tbl>
              <a:tblPr>
                <a:tableStyleId>{5C22544A-7EE6-4342-B048-85BDC9FD1C3A}</a:tableStyleId>
              </a:tblPr>
              <a:tblGrid>
                <a:gridCol w="1943100">
                  <a:extLst>
                    <a:ext uri="{9D8B030D-6E8A-4147-A177-3AD203B41FA5}">
                      <a16:colId xmlns:a16="http://schemas.microsoft.com/office/drawing/2014/main" val="99385611"/>
                    </a:ext>
                  </a:extLst>
                </a:gridCol>
                <a:gridCol w="800100">
                  <a:extLst>
                    <a:ext uri="{9D8B030D-6E8A-4147-A177-3AD203B41FA5}">
                      <a16:colId xmlns:a16="http://schemas.microsoft.com/office/drawing/2014/main" val="3621123999"/>
                    </a:ext>
                  </a:extLst>
                </a:gridCol>
              </a:tblGrid>
              <a:tr h="238199">
                <a:tc>
                  <a:txBody>
                    <a:bodyPr/>
                    <a:lstStyle/>
                    <a:p>
                      <a:pPr algn="l" fontAlgn="b"/>
                      <a:r>
                        <a:rPr lang="en-IE" sz="1400" u="none" strike="noStrike" dirty="0">
                          <a:effectLst/>
                        </a:rPr>
                        <a:t>Email</a:t>
                      </a:r>
                      <a:endParaRPr lang="en-IE" sz="1400" b="1"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IE" sz="1400" u="none" strike="noStrike">
                          <a:effectLst/>
                        </a:rPr>
                        <a:t>Phone</a:t>
                      </a:r>
                      <a:endParaRPr lang="en-IE" sz="14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91980137"/>
                  </a:ext>
                </a:extLst>
              </a:tr>
              <a:tr h="180975">
                <a:tc>
                  <a:txBody>
                    <a:bodyPr/>
                    <a:lstStyle/>
                    <a:p>
                      <a:pPr algn="l" fontAlgn="b"/>
                      <a:r>
                        <a:rPr lang="en-IE" sz="1100" u="sng" strike="noStrike" dirty="0">
                          <a:effectLst/>
                          <a:hlinkClick r:id="rId6"/>
                        </a:rPr>
                        <a:t>Elizabeth.Kennedy@kerry.nrdo.ie</a:t>
                      </a:r>
                      <a:endParaRPr lang="en-IE" sz="1100" b="0" i="0" u="sng" strike="noStrike" dirty="0">
                        <a:solidFill>
                          <a:srgbClr val="0563C1"/>
                        </a:solidFill>
                        <a:effectLst/>
                        <a:latin typeface="Calibri" panose="020F0502020204030204" pitchFamily="34" charset="0"/>
                      </a:endParaRPr>
                    </a:p>
                  </a:txBody>
                  <a:tcPr marL="4763" marR="4763" marT="4763" marB="0" anchor="b"/>
                </a:tc>
                <a:tc>
                  <a:txBody>
                    <a:bodyPr/>
                    <a:lstStyle/>
                    <a:p>
                      <a:pPr algn="l" fontAlgn="b"/>
                      <a:r>
                        <a:rPr lang="en-IE" sz="1100" u="none" strike="noStrike" dirty="0">
                          <a:effectLst/>
                        </a:rPr>
                        <a:t>086 8347732</a:t>
                      </a:r>
                      <a:endParaRPr lang="en-IE"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226861094"/>
                  </a:ext>
                </a:extLst>
              </a:tr>
              <a:tr h="180975">
                <a:tc>
                  <a:txBody>
                    <a:bodyPr/>
                    <a:lstStyle/>
                    <a:p>
                      <a:pPr algn="l" fontAlgn="b"/>
                      <a:r>
                        <a:rPr lang="en-IE" sz="1100" u="sng" strike="noStrike" dirty="0">
                          <a:effectLst/>
                          <a:hlinkClick r:id="rId7"/>
                        </a:rPr>
                        <a:t>fiona.bohane@corkrdo.ie</a:t>
                      </a:r>
                      <a:endParaRPr lang="en-IE" sz="1100" b="0" i="0" u="sng" strike="noStrike" dirty="0">
                        <a:solidFill>
                          <a:srgbClr val="0563C1"/>
                        </a:solidFill>
                        <a:effectLst/>
                        <a:latin typeface="Calibri" panose="020F0502020204030204" pitchFamily="34" charset="0"/>
                      </a:endParaRPr>
                    </a:p>
                  </a:txBody>
                  <a:tcPr marL="4763" marR="4763" marT="4763" marB="0" anchor="b"/>
                </a:tc>
                <a:tc>
                  <a:txBody>
                    <a:bodyPr/>
                    <a:lstStyle/>
                    <a:p>
                      <a:pPr algn="l" fontAlgn="b"/>
                      <a:r>
                        <a:rPr lang="en-IE" sz="1100" u="none" strike="noStrike" dirty="0">
                          <a:effectLst/>
                        </a:rPr>
                        <a:t>086 8355196</a:t>
                      </a:r>
                      <a:endParaRPr lang="en-IE"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209675917"/>
                  </a:ext>
                </a:extLst>
              </a:tr>
              <a:tr h="180975">
                <a:tc>
                  <a:txBody>
                    <a:bodyPr/>
                    <a:lstStyle/>
                    <a:p>
                      <a:pPr algn="l" fontAlgn="b"/>
                      <a:r>
                        <a:rPr lang="en-IE" sz="1100" u="sng" strike="noStrike" dirty="0">
                          <a:effectLst/>
                          <a:hlinkClick r:id="rId8"/>
                        </a:rPr>
                        <a:t>JCarton@kildarenrdo.com</a:t>
                      </a:r>
                      <a:endParaRPr lang="en-IE" sz="1100" b="0" i="0" u="sng" strike="noStrike" dirty="0">
                        <a:solidFill>
                          <a:srgbClr val="0563C1"/>
                        </a:solidFill>
                        <a:effectLst/>
                        <a:latin typeface="Calibri" panose="020F0502020204030204" pitchFamily="34" charset="0"/>
                      </a:endParaRPr>
                    </a:p>
                  </a:txBody>
                  <a:tcPr marL="4763" marR="4763" marT="4763" marB="0" anchor="b"/>
                </a:tc>
                <a:tc>
                  <a:txBody>
                    <a:bodyPr/>
                    <a:lstStyle/>
                    <a:p>
                      <a:pPr algn="l" fontAlgn="b"/>
                      <a:r>
                        <a:rPr lang="en-IE" sz="1100" u="none" strike="noStrike" dirty="0">
                          <a:effectLst/>
                        </a:rPr>
                        <a:t>087 9285742</a:t>
                      </a:r>
                      <a:endParaRPr lang="en-IE"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140171537"/>
                  </a:ext>
                </a:extLst>
              </a:tr>
              <a:tr h="180975">
                <a:tc>
                  <a:txBody>
                    <a:bodyPr/>
                    <a:lstStyle/>
                    <a:p>
                      <a:pPr algn="l" fontAlgn="b"/>
                      <a:r>
                        <a:rPr lang="en-IE" sz="1100" u="sng" strike="noStrike">
                          <a:effectLst/>
                          <a:hlinkClick r:id="rId9"/>
                        </a:rPr>
                        <a:t>jcoffey@thrdo.com </a:t>
                      </a:r>
                      <a:endParaRPr lang="en-IE" sz="1100" b="0" i="0" u="sng" strike="noStrike">
                        <a:solidFill>
                          <a:srgbClr val="0563C1"/>
                        </a:solidFill>
                        <a:effectLst/>
                        <a:latin typeface="Calibri" panose="020F0502020204030204" pitchFamily="34" charset="0"/>
                      </a:endParaRPr>
                    </a:p>
                  </a:txBody>
                  <a:tcPr marL="4763" marR="4763" marT="4763" marB="0" anchor="b"/>
                </a:tc>
                <a:tc>
                  <a:txBody>
                    <a:bodyPr/>
                    <a:lstStyle/>
                    <a:p>
                      <a:pPr algn="l" fontAlgn="b"/>
                      <a:r>
                        <a:rPr lang="en-IE" sz="1100" u="none" strike="noStrike" dirty="0">
                          <a:effectLst/>
                        </a:rPr>
                        <a:t>086 8286836</a:t>
                      </a:r>
                      <a:endParaRPr lang="en-IE"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248431463"/>
                  </a:ext>
                </a:extLst>
              </a:tr>
              <a:tr h="180975">
                <a:tc>
                  <a:txBody>
                    <a:bodyPr/>
                    <a:lstStyle/>
                    <a:p>
                      <a:pPr algn="l" fontAlgn="b"/>
                      <a:r>
                        <a:rPr lang="en-IE" sz="1100" u="sng" strike="noStrike">
                          <a:effectLst/>
                          <a:hlinkClick r:id="rId10"/>
                        </a:rPr>
                        <a:t>jmcelhinney@roscommonnrdo.ie</a:t>
                      </a:r>
                      <a:endParaRPr lang="en-IE" sz="1100" b="0" i="0" u="sng" strike="noStrike">
                        <a:solidFill>
                          <a:srgbClr val="0563C1"/>
                        </a:solidFill>
                        <a:effectLst/>
                        <a:latin typeface="Calibri" panose="020F0502020204030204" pitchFamily="34" charset="0"/>
                      </a:endParaRPr>
                    </a:p>
                  </a:txBody>
                  <a:tcPr marL="4763" marR="4763" marT="4763" marB="0" anchor="b"/>
                </a:tc>
                <a:tc>
                  <a:txBody>
                    <a:bodyPr/>
                    <a:lstStyle/>
                    <a:p>
                      <a:pPr algn="l" fontAlgn="b"/>
                      <a:r>
                        <a:rPr lang="en-IE" sz="1100" u="none" strike="noStrike" dirty="0">
                          <a:effectLst/>
                        </a:rPr>
                        <a:t>0877698434</a:t>
                      </a:r>
                      <a:endParaRPr lang="en-IE"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977244933"/>
                  </a:ext>
                </a:extLst>
              </a:tr>
              <a:tr h="180975">
                <a:tc>
                  <a:txBody>
                    <a:bodyPr/>
                    <a:lstStyle/>
                    <a:p>
                      <a:pPr algn="l" fontAlgn="b"/>
                      <a:r>
                        <a:rPr lang="en-IE" sz="1100" u="sng" strike="noStrike">
                          <a:effectLst/>
                          <a:hlinkClick r:id="rId11"/>
                        </a:rPr>
                        <a:t>karen.hartin@dnrdo.ie</a:t>
                      </a:r>
                      <a:endParaRPr lang="en-IE" sz="1100" b="0" i="0" u="sng" strike="noStrike">
                        <a:solidFill>
                          <a:srgbClr val="0563C1"/>
                        </a:solidFill>
                        <a:effectLst/>
                        <a:latin typeface="Calibri" panose="020F0502020204030204" pitchFamily="34" charset="0"/>
                      </a:endParaRPr>
                    </a:p>
                  </a:txBody>
                  <a:tcPr marL="4763" marR="4763" marT="4763" marB="0" anchor="b"/>
                </a:tc>
                <a:tc>
                  <a:txBody>
                    <a:bodyPr/>
                    <a:lstStyle/>
                    <a:p>
                      <a:pPr algn="l" fontAlgn="b"/>
                      <a:r>
                        <a:rPr lang="en-IE" sz="1100" u="none" strike="noStrike">
                          <a:effectLst/>
                        </a:rPr>
                        <a:t>087 9273944</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15044647"/>
                  </a:ext>
                </a:extLst>
              </a:tr>
              <a:tr h="180975">
                <a:tc>
                  <a:txBody>
                    <a:bodyPr/>
                    <a:lstStyle/>
                    <a:p>
                      <a:pPr algn="l" fontAlgn="b"/>
                      <a:r>
                        <a:rPr lang="en-IE" sz="1100" u="sng" strike="noStrike">
                          <a:effectLst/>
                          <a:hlinkClick r:id="rId12"/>
                        </a:rPr>
                        <a:t>LCurtis@kerry.nrdo.ie</a:t>
                      </a:r>
                      <a:endParaRPr lang="en-IE" sz="1100" b="0" i="0" u="sng" strike="noStrike">
                        <a:solidFill>
                          <a:srgbClr val="0563C1"/>
                        </a:solidFill>
                        <a:effectLst/>
                        <a:latin typeface="Calibri" panose="020F0502020204030204" pitchFamily="34" charset="0"/>
                      </a:endParaRPr>
                    </a:p>
                  </a:txBody>
                  <a:tcPr marL="4763" marR="4763" marT="4763" marB="0" anchor="b"/>
                </a:tc>
                <a:tc>
                  <a:txBody>
                    <a:bodyPr/>
                    <a:lstStyle/>
                    <a:p>
                      <a:pPr algn="l" fontAlgn="b"/>
                      <a:r>
                        <a:rPr lang="en-IE" sz="1100" u="none" strike="noStrike">
                          <a:effectLst/>
                        </a:rPr>
                        <a:t>087 3774238</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163047725"/>
                  </a:ext>
                </a:extLst>
              </a:tr>
              <a:tr h="180975">
                <a:tc>
                  <a:txBody>
                    <a:bodyPr/>
                    <a:lstStyle/>
                    <a:p>
                      <a:pPr algn="l" fontAlgn="b"/>
                      <a:r>
                        <a:rPr lang="en-IE" sz="1100" u="sng" strike="noStrike">
                          <a:effectLst/>
                          <a:hlinkClick r:id="rId13"/>
                        </a:rPr>
                        <a:t>michael.duffy@dnrdo.ie</a:t>
                      </a:r>
                      <a:endParaRPr lang="en-IE" sz="1100" b="0" i="0" u="sng" strike="noStrike">
                        <a:solidFill>
                          <a:srgbClr val="0563C1"/>
                        </a:solidFill>
                        <a:effectLst/>
                        <a:latin typeface="Calibri" panose="020F0502020204030204" pitchFamily="34" charset="0"/>
                      </a:endParaRPr>
                    </a:p>
                  </a:txBody>
                  <a:tcPr marL="4763" marR="4763" marT="4763" marB="0" anchor="b"/>
                </a:tc>
                <a:tc>
                  <a:txBody>
                    <a:bodyPr/>
                    <a:lstStyle/>
                    <a:p>
                      <a:pPr algn="l" fontAlgn="b"/>
                      <a:r>
                        <a:rPr lang="en-IE" sz="1100" u="none" strike="noStrike">
                          <a:effectLst/>
                        </a:rPr>
                        <a:t>087 2621124</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126235480"/>
                  </a:ext>
                </a:extLst>
              </a:tr>
              <a:tr h="186055">
                <a:tc>
                  <a:txBody>
                    <a:bodyPr/>
                    <a:lstStyle/>
                    <a:p>
                      <a:pPr algn="l" fontAlgn="b"/>
                      <a:r>
                        <a:rPr lang="en-IE" sz="1100" u="sng" strike="noStrike">
                          <a:effectLst/>
                          <a:hlinkClick r:id="rId14"/>
                        </a:rPr>
                        <a:t>philip.durkin@tii.ie</a:t>
                      </a:r>
                      <a:endParaRPr lang="en-IE" sz="1100" b="0" i="0" u="sng" strike="noStrike">
                        <a:solidFill>
                          <a:srgbClr val="0563C1"/>
                        </a:solidFill>
                        <a:effectLst/>
                        <a:latin typeface="Calibri" panose="020F0502020204030204" pitchFamily="34" charset="0"/>
                      </a:endParaRPr>
                    </a:p>
                  </a:txBody>
                  <a:tcPr marL="4763" marR="4763" marT="4763" marB="0" anchor="b"/>
                </a:tc>
                <a:tc>
                  <a:txBody>
                    <a:bodyPr/>
                    <a:lstStyle/>
                    <a:p>
                      <a:pPr algn="l" fontAlgn="b"/>
                      <a:r>
                        <a:rPr lang="en-IE" sz="1100" u="none" strike="noStrike" dirty="0">
                          <a:effectLst/>
                        </a:rPr>
                        <a:t>087 2888067</a:t>
                      </a:r>
                      <a:endParaRPr lang="en-IE"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060757531"/>
                  </a:ext>
                </a:extLst>
              </a:tr>
            </a:tbl>
          </a:graphicData>
        </a:graphic>
      </p:graphicFrame>
    </p:spTree>
    <p:extLst>
      <p:ext uri="{BB962C8B-B14F-4D97-AF65-F5344CB8AC3E}">
        <p14:creationId xmlns:p14="http://schemas.microsoft.com/office/powerpoint/2010/main" val="415008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1" cy="6858001"/>
          </a:xfrm>
          <a:prstGeom prst="rect">
            <a:avLst/>
          </a:prstGeom>
        </p:spPr>
      </p:pic>
      <p:sp>
        <p:nvSpPr>
          <p:cNvPr id="3" name="TextBox 2"/>
          <p:cNvSpPr txBox="1"/>
          <p:nvPr/>
        </p:nvSpPr>
        <p:spPr>
          <a:xfrm>
            <a:off x="3505200" y="2219960"/>
            <a:ext cx="3234155" cy="1015663"/>
          </a:xfrm>
          <a:prstGeom prst="rect">
            <a:avLst/>
          </a:prstGeom>
          <a:noFill/>
        </p:spPr>
        <p:txBody>
          <a:bodyPr wrap="none" rtlCol="0">
            <a:spAutoFit/>
          </a:bodyPr>
          <a:lstStyle/>
          <a:p>
            <a:r>
              <a:rPr lang="en-IE" sz="6000" dirty="0" smtClean="0">
                <a:solidFill>
                  <a:schemeClr val="accent1">
                    <a:lumMod val="75000"/>
                  </a:schemeClr>
                </a:solidFill>
              </a:rPr>
              <a:t>Thankyou</a:t>
            </a:r>
            <a:endParaRPr lang="en-IE" sz="6000" dirty="0">
              <a:solidFill>
                <a:schemeClr val="accent1">
                  <a:lumMod val="75000"/>
                </a:schemeClr>
              </a:solidFill>
            </a:endParaRPr>
          </a:p>
        </p:txBody>
      </p:sp>
    </p:spTree>
    <p:extLst>
      <p:ext uri="{BB962C8B-B14F-4D97-AF65-F5344CB8AC3E}">
        <p14:creationId xmlns:p14="http://schemas.microsoft.com/office/powerpoint/2010/main" val="3991768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C61402-9A0B-48A0-9239-E175889F46B0}"/>
              </a:ext>
            </a:extLst>
          </p:cNvPr>
          <p:cNvPicPr>
            <a:picLocks noChangeAspect="1"/>
          </p:cNvPicPr>
          <p:nvPr/>
        </p:nvPicPr>
        <p:blipFill>
          <a:blip r:embed="rId4"/>
          <a:stretch>
            <a:fillRect/>
          </a:stretch>
        </p:blipFill>
        <p:spPr>
          <a:xfrm>
            <a:off x="5178288" y="2197657"/>
            <a:ext cx="7013712" cy="4660343"/>
          </a:xfrm>
          <a:prstGeom prst="rect">
            <a:avLst/>
          </a:prstGeom>
        </p:spPr>
      </p:pic>
      <p:sp>
        <p:nvSpPr>
          <p:cNvPr id="2" name="Content Placeholder 1"/>
          <p:cNvSpPr txBox="1">
            <a:spLocks/>
          </p:cNvSpPr>
          <p:nvPr/>
        </p:nvSpPr>
        <p:spPr>
          <a:xfrm>
            <a:off x="245013" y="1376569"/>
            <a:ext cx="10891783" cy="47721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IE" dirty="0" smtClean="0">
                <a:solidFill>
                  <a:schemeClr val="accent1">
                    <a:lumMod val="75000"/>
                  </a:schemeClr>
                </a:solidFill>
              </a:rPr>
              <a:t>Introduction and background to P&amp;R retrofit. </a:t>
            </a:r>
          </a:p>
          <a:p>
            <a:pPr marL="285750" indent="-285750" algn="l">
              <a:buFont typeface="Arial" panose="020B0604020202020204" pitchFamily="34" charset="0"/>
              <a:buChar char="•"/>
            </a:pPr>
            <a:r>
              <a:rPr lang="en-IE" dirty="0" smtClean="0">
                <a:solidFill>
                  <a:schemeClr val="accent1">
                    <a:lumMod val="75000"/>
                  </a:schemeClr>
                </a:solidFill>
              </a:rPr>
              <a:t>Pilot scheme</a:t>
            </a:r>
            <a:endParaRPr lang="en-IE" dirty="0">
              <a:solidFill>
                <a:schemeClr val="accent1">
                  <a:lumMod val="75000"/>
                </a:schemeClr>
              </a:solidFill>
            </a:endParaRPr>
          </a:p>
          <a:p>
            <a:pPr marL="285750" indent="-285750" algn="l">
              <a:buFont typeface="Arial" panose="020B0604020202020204" pitchFamily="34" charset="0"/>
              <a:buChar char="•"/>
            </a:pPr>
            <a:r>
              <a:rPr lang="en-IE" dirty="0" smtClean="0">
                <a:solidFill>
                  <a:schemeClr val="accent1">
                    <a:lumMod val="75000"/>
                  </a:schemeClr>
                </a:solidFill>
              </a:rPr>
              <a:t>Identify the appropriate standards – Fencing &amp; Forgiving Roadside</a:t>
            </a:r>
          </a:p>
          <a:p>
            <a:pPr marL="285750" indent="-285750" algn="l">
              <a:buFont typeface="Arial" panose="020B0604020202020204" pitchFamily="34" charset="0"/>
              <a:buChar char="•"/>
            </a:pPr>
            <a:r>
              <a:rPr lang="en-IE" dirty="0" smtClean="0">
                <a:solidFill>
                  <a:schemeClr val="accent1">
                    <a:lumMod val="75000"/>
                  </a:schemeClr>
                </a:solidFill>
              </a:rPr>
              <a:t>Legislation</a:t>
            </a:r>
            <a:endParaRPr lang="en-IE" dirty="0">
              <a:solidFill>
                <a:schemeClr val="accent1">
                  <a:lumMod val="75000"/>
                </a:schemeClr>
              </a:solidFill>
            </a:endParaRPr>
          </a:p>
          <a:p>
            <a:pPr marL="285750" indent="-285750" algn="l">
              <a:buFont typeface="Arial" panose="020B0604020202020204" pitchFamily="34" charset="0"/>
              <a:buChar char="•"/>
            </a:pPr>
            <a:r>
              <a:rPr lang="en-IE" dirty="0" smtClean="0">
                <a:solidFill>
                  <a:schemeClr val="accent1">
                    <a:lumMod val="75000"/>
                  </a:schemeClr>
                </a:solidFill>
              </a:rPr>
              <a:t>New Fence type –specification</a:t>
            </a:r>
          </a:p>
          <a:p>
            <a:pPr marL="285750" indent="-285750" algn="l">
              <a:buFont typeface="Arial" panose="020B0604020202020204" pitchFamily="34" charset="0"/>
              <a:buChar char="•"/>
            </a:pPr>
            <a:r>
              <a:rPr lang="en-IE" dirty="0" smtClean="0">
                <a:solidFill>
                  <a:schemeClr val="accent1">
                    <a:lumMod val="75000"/>
                  </a:schemeClr>
                </a:solidFill>
              </a:rPr>
              <a:t>Sample </a:t>
            </a:r>
            <a:r>
              <a:rPr lang="en-IE" dirty="0">
                <a:solidFill>
                  <a:schemeClr val="accent1">
                    <a:lumMod val="75000"/>
                  </a:schemeClr>
                </a:solidFill>
              </a:rPr>
              <a:t>documents , Design </a:t>
            </a:r>
            <a:r>
              <a:rPr lang="en-IE" dirty="0" smtClean="0">
                <a:solidFill>
                  <a:schemeClr val="accent1">
                    <a:lumMod val="75000"/>
                  </a:schemeClr>
                </a:solidFill>
              </a:rPr>
              <a:t>reports</a:t>
            </a:r>
          </a:p>
          <a:p>
            <a:pPr algn="l"/>
            <a:r>
              <a:rPr lang="en-IE" dirty="0" smtClean="0">
                <a:solidFill>
                  <a:schemeClr val="accent1">
                    <a:lumMod val="75000"/>
                  </a:schemeClr>
                </a:solidFill>
              </a:rPr>
              <a:t>     and Tender Documents</a:t>
            </a:r>
          </a:p>
          <a:p>
            <a:pPr marL="285750" indent="-285750" algn="l">
              <a:buFont typeface="Arial" panose="020B0604020202020204" pitchFamily="34" charset="0"/>
              <a:buChar char="•"/>
            </a:pPr>
            <a:r>
              <a:rPr lang="en-IE" dirty="0" smtClean="0">
                <a:solidFill>
                  <a:schemeClr val="accent1">
                    <a:lumMod val="75000"/>
                  </a:schemeClr>
                </a:solidFill>
              </a:rPr>
              <a:t>Process Flow Chart</a:t>
            </a:r>
            <a:endParaRPr lang="en-IE" dirty="0">
              <a:solidFill>
                <a:schemeClr val="accent1">
                  <a:lumMod val="75000"/>
                </a:schemeClr>
              </a:solidFill>
            </a:endParaRPr>
          </a:p>
        </p:txBody>
      </p:sp>
      <p:sp>
        <p:nvSpPr>
          <p:cNvPr id="3" name="Title 1"/>
          <p:cNvSpPr txBox="1">
            <a:spLocks/>
          </p:cNvSpPr>
          <p:nvPr/>
        </p:nvSpPr>
        <p:spPr>
          <a:xfrm>
            <a:off x="175439" y="189461"/>
            <a:ext cx="11493397" cy="722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1A206D"/>
                </a:solidFill>
                <a:latin typeface="+mn-lt"/>
                <a:cs typeface="Arial" panose="020B0604020202020204" pitchFamily="34" charset="0"/>
              </a:rPr>
              <a:t>TII Fence Retrofit – Background and Standards </a:t>
            </a:r>
            <a:endParaRPr lang="en-US" sz="4400" b="1" dirty="0">
              <a:solidFill>
                <a:srgbClr val="1A206D"/>
              </a:solidFill>
              <a:latin typeface="+mn-lt"/>
              <a:cs typeface="Arial" panose="020B0604020202020204" pitchFamily="34" charset="0"/>
            </a:endParaRPr>
          </a:p>
        </p:txBody>
      </p:sp>
    </p:spTree>
    <p:extLst>
      <p:ext uri="{BB962C8B-B14F-4D97-AF65-F5344CB8AC3E}">
        <p14:creationId xmlns:p14="http://schemas.microsoft.com/office/powerpoint/2010/main" val="3401390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32214" y="0"/>
            <a:ext cx="12224214" cy="6858000"/>
          </a:xfrm>
          <a:prstGeom prst="rect">
            <a:avLst/>
          </a:prstGeom>
        </p:spPr>
      </p:pic>
      <p:sp>
        <p:nvSpPr>
          <p:cNvPr id="4" name="Title 1"/>
          <p:cNvSpPr txBox="1">
            <a:spLocks/>
          </p:cNvSpPr>
          <p:nvPr/>
        </p:nvSpPr>
        <p:spPr>
          <a:xfrm>
            <a:off x="3748954" y="5852954"/>
            <a:ext cx="4343486" cy="839812"/>
          </a:xfrm>
          <a:prstGeom prst="rect">
            <a:avLst/>
          </a:prstGeom>
          <a:solidFill>
            <a:srgbClr val="FFFFFF"/>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Why are we here?</a:t>
            </a:r>
            <a:endParaRPr lang="en-GB" dirty="0"/>
          </a:p>
        </p:txBody>
      </p:sp>
    </p:spTree>
    <p:extLst>
      <p:ext uri="{BB962C8B-B14F-4D97-AF65-F5344CB8AC3E}">
        <p14:creationId xmlns:p14="http://schemas.microsoft.com/office/powerpoint/2010/main" val="378366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1"/>
          <p:cNvSpPr txBox="1">
            <a:spLocks/>
          </p:cNvSpPr>
          <p:nvPr/>
        </p:nvSpPr>
        <p:spPr>
          <a:xfrm>
            <a:off x="1981200" y="6054463"/>
            <a:ext cx="8229600" cy="711295"/>
          </a:xfrm>
          <a:prstGeom prst="rect">
            <a:avLst/>
          </a:prstGeom>
          <a:solidFill>
            <a:srgbClr val="FFFFFF"/>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Post and rail fence entering vehicle</a:t>
            </a:r>
            <a:endParaRPr lang="en-GB" dirty="0"/>
          </a:p>
        </p:txBody>
      </p:sp>
    </p:spTree>
    <p:extLst>
      <p:ext uri="{BB962C8B-B14F-4D97-AF65-F5344CB8AC3E}">
        <p14:creationId xmlns:p14="http://schemas.microsoft.com/office/powerpoint/2010/main" val="790460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8549" y="0"/>
            <a:ext cx="12183451" cy="6858000"/>
          </a:xfrm>
          <a:prstGeom prst="rect">
            <a:avLst/>
          </a:prstGeom>
        </p:spPr>
      </p:pic>
      <p:sp>
        <p:nvSpPr>
          <p:cNvPr id="3" name="Title 1"/>
          <p:cNvSpPr txBox="1">
            <a:spLocks/>
          </p:cNvSpPr>
          <p:nvPr/>
        </p:nvSpPr>
        <p:spPr>
          <a:xfrm>
            <a:off x="1859194" y="5685314"/>
            <a:ext cx="8229600" cy="839812"/>
          </a:xfrm>
          <a:prstGeom prst="rect">
            <a:avLst/>
          </a:prstGeom>
          <a:solidFill>
            <a:srgbClr val="FFFFFF"/>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View towards front windscreen</a:t>
            </a:r>
            <a:endParaRPr lang="en-GB" dirty="0"/>
          </a:p>
        </p:txBody>
      </p:sp>
    </p:spTree>
    <p:extLst>
      <p:ext uri="{BB962C8B-B14F-4D97-AF65-F5344CB8AC3E}">
        <p14:creationId xmlns:p14="http://schemas.microsoft.com/office/powerpoint/2010/main" val="3536991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75439" y="189461"/>
            <a:ext cx="11493397" cy="722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1A206D"/>
                </a:solidFill>
                <a:latin typeface="+mn-lt"/>
                <a:cs typeface="Arial" panose="020B0604020202020204" pitchFamily="34" charset="0"/>
              </a:rPr>
              <a:t>Introduction &amp; Background to </a:t>
            </a:r>
            <a:r>
              <a:rPr lang="en-US" sz="4400" b="1" dirty="0">
                <a:solidFill>
                  <a:srgbClr val="1A206D"/>
                </a:solidFill>
                <a:latin typeface="+mn-lt"/>
                <a:cs typeface="Arial" panose="020B0604020202020204" pitchFamily="34" charset="0"/>
              </a:rPr>
              <a:t>R</a:t>
            </a:r>
            <a:r>
              <a:rPr lang="en-US" sz="4400" b="1" dirty="0" smtClean="0">
                <a:solidFill>
                  <a:srgbClr val="1A206D"/>
                </a:solidFill>
                <a:latin typeface="+mn-lt"/>
                <a:cs typeface="Arial" panose="020B0604020202020204" pitchFamily="34" charset="0"/>
              </a:rPr>
              <a:t>etrofit Program</a:t>
            </a:r>
            <a:endParaRPr lang="en-US" sz="4400" b="1" dirty="0">
              <a:solidFill>
                <a:srgbClr val="1A206D"/>
              </a:solidFill>
              <a:latin typeface="+mn-lt"/>
              <a:cs typeface="Arial" panose="020B0604020202020204" pitchFamily="34" charset="0"/>
            </a:endParaRPr>
          </a:p>
        </p:txBody>
      </p:sp>
      <p:sp>
        <p:nvSpPr>
          <p:cNvPr id="7" name="Rectangle 6"/>
          <p:cNvSpPr/>
          <p:nvPr/>
        </p:nvSpPr>
        <p:spPr>
          <a:xfrm>
            <a:off x="563372" y="686396"/>
            <a:ext cx="10717530" cy="5447645"/>
          </a:xfrm>
          <a:prstGeom prst="rect">
            <a:avLst/>
          </a:prstGeom>
        </p:spPr>
        <p:txBody>
          <a:bodyPr wrap="square">
            <a:spAutoFit/>
          </a:bodyPr>
          <a:lstStyle/>
          <a:p>
            <a:endParaRPr lang="en-IE" sz="2400" dirty="0" smtClean="0"/>
          </a:p>
          <a:p>
            <a:r>
              <a:rPr lang="en-IE" sz="2400" b="1" dirty="0" smtClean="0"/>
              <a:t>Problem Identified</a:t>
            </a:r>
          </a:p>
          <a:p>
            <a:pPr marL="342900" indent="-342900">
              <a:buFont typeface="Arial" panose="020B0604020202020204" pitchFamily="34" charset="0"/>
              <a:buChar char="•"/>
            </a:pPr>
            <a:r>
              <a:rPr lang="en-IE" sz="2400" dirty="0" smtClean="0"/>
              <a:t>Data Collected –</a:t>
            </a:r>
          </a:p>
          <a:p>
            <a:pPr marL="1028700" lvl="1" indent="-571500">
              <a:buFont typeface="Wingdings" panose="05000000000000000000" pitchFamily="2" charset="2"/>
              <a:buChar char="§"/>
            </a:pPr>
            <a:r>
              <a:rPr lang="en-IE" sz="2400" dirty="0" smtClean="0"/>
              <a:t>Number of SI/F collisions on network</a:t>
            </a:r>
          </a:p>
          <a:p>
            <a:pPr marL="1028700" lvl="1" indent="-571500">
              <a:buFont typeface="Wingdings" panose="05000000000000000000" pitchFamily="2" charset="2"/>
              <a:buChar char="§"/>
            </a:pPr>
            <a:r>
              <a:rPr lang="en-IE" sz="2400" dirty="0" smtClean="0"/>
              <a:t>LA’s identified extent of retrofitting required</a:t>
            </a:r>
          </a:p>
          <a:p>
            <a:pPr marL="342900" indent="-342900">
              <a:buFont typeface="Arial" panose="020B0604020202020204" pitchFamily="34" charset="0"/>
              <a:buChar char="•"/>
            </a:pPr>
            <a:r>
              <a:rPr lang="en-IE" sz="2400" dirty="0" smtClean="0"/>
              <a:t>Research</a:t>
            </a:r>
          </a:p>
          <a:p>
            <a:endParaRPr lang="en-IE" sz="2400" dirty="0"/>
          </a:p>
          <a:p>
            <a:r>
              <a:rPr lang="en-IE" sz="2400" b="1" dirty="0" smtClean="0"/>
              <a:t>Resulted in:-</a:t>
            </a:r>
            <a:endParaRPr lang="en-IE" sz="2400" b="1" dirty="0"/>
          </a:p>
          <a:p>
            <a:pPr marL="342900" indent="-342900">
              <a:buFont typeface="Arial" panose="020B0604020202020204" pitchFamily="34" charset="0"/>
              <a:buChar char="•"/>
            </a:pPr>
            <a:r>
              <a:rPr lang="en-GB" sz="2400" dirty="0"/>
              <a:t>Alteration to road collision information </a:t>
            </a:r>
            <a:r>
              <a:rPr lang="en-GB" sz="2400" dirty="0" smtClean="0"/>
              <a:t>collection.</a:t>
            </a:r>
          </a:p>
          <a:p>
            <a:pPr marL="342900" indent="-342900">
              <a:buFont typeface="Arial" panose="020B0604020202020204" pitchFamily="34" charset="0"/>
              <a:buChar char="•"/>
            </a:pPr>
            <a:r>
              <a:rPr lang="en-IE" sz="2400" dirty="0" smtClean="0"/>
              <a:t>Requirement </a:t>
            </a:r>
            <a:r>
              <a:rPr lang="en-IE" sz="2400" dirty="0"/>
              <a:t>for new fence </a:t>
            </a:r>
            <a:r>
              <a:rPr lang="en-IE" sz="2400" dirty="0" smtClean="0"/>
              <a:t>type , revision to TII Standards</a:t>
            </a:r>
          </a:p>
          <a:p>
            <a:endParaRPr lang="en-GB" sz="2400" dirty="0" smtClean="0"/>
          </a:p>
          <a:p>
            <a:r>
              <a:rPr lang="en-GB" sz="2400" b="1" dirty="0" smtClean="0"/>
              <a:t>TII</a:t>
            </a:r>
            <a:r>
              <a:rPr lang="en-GB" sz="2400" b="1" dirty="0"/>
              <a:t> does not generally retrofit</a:t>
            </a:r>
            <a:r>
              <a:rPr lang="en-GB" sz="2400" dirty="0"/>
              <a:t>. </a:t>
            </a:r>
          </a:p>
          <a:p>
            <a:pPr marL="342900" indent="-342900">
              <a:buFont typeface="Wingdings" panose="05000000000000000000" pitchFamily="2" charset="2"/>
              <a:buChar char="Ø"/>
            </a:pPr>
            <a:r>
              <a:rPr lang="en-GB" sz="2400" dirty="0" smtClean="0"/>
              <a:t>Action</a:t>
            </a:r>
            <a:r>
              <a:rPr lang="en-GB" sz="2400" dirty="0"/>
              <a:t> where practical/ economically  feasible</a:t>
            </a:r>
            <a:endParaRPr lang="en-IE" sz="2400" dirty="0"/>
          </a:p>
          <a:p>
            <a:pPr marL="342900" indent="-342900">
              <a:buFont typeface="Arial" panose="020B0604020202020204" pitchFamily="34" charset="0"/>
              <a:buChar char="•"/>
            </a:pPr>
            <a:endParaRPr lang="en-IE" dirty="0" smtClean="0"/>
          </a:p>
          <a:p>
            <a:pPr marL="342900" indent="-342900"/>
            <a:endParaRPr lang="en-IE" dirty="0"/>
          </a:p>
        </p:txBody>
      </p:sp>
    </p:spTree>
    <p:extLst>
      <p:ext uri="{BB962C8B-B14F-4D97-AF65-F5344CB8AC3E}">
        <p14:creationId xmlns:p14="http://schemas.microsoft.com/office/powerpoint/2010/main" val="4211620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5347253" y="1217817"/>
            <a:ext cx="6805820" cy="5640183"/>
          </a:xfrm>
          <a:prstGeom prst="rect">
            <a:avLst/>
          </a:prstGeom>
        </p:spPr>
      </p:pic>
      <p:sp>
        <p:nvSpPr>
          <p:cNvPr id="3" name="Title 1"/>
          <p:cNvSpPr txBox="1">
            <a:spLocks/>
          </p:cNvSpPr>
          <p:nvPr/>
        </p:nvSpPr>
        <p:spPr>
          <a:xfrm>
            <a:off x="175439" y="189461"/>
            <a:ext cx="11493397" cy="722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1A206D"/>
                </a:solidFill>
                <a:latin typeface="+mn-lt"/>
                <a:cs typeface="Arial" panose="020B0604020202020204" pitchFamily="34" charset="0"/>
              </a:rPr>
              <a:t>Pilot Schemes</a:t>
            </a:r>
          </a:p>
        </p:txBody>
      </p:sp>
      <p:sp>
        <p:nvSpPr>
          <p:cNvPr id="7" name="Rectangle 6"/>
          <p:cNvSpPr/>
          <p:nvPr/>
        </p:nvSpPr>
        <p:spPr>
          <a:xfrm>
            <a:off x="502920" y="1429346"/>
            <a:ext cx="6096000" cy="5232202"/>
          </a:xfrm>
          <a:prstGeom prst="rect">
            <a:avLst/>
          </a:prstGeom>
        </p:spPr>
        <p:txBody>
          <a:bodyPr>
            <a:spAutoFit/>
          </a:bodyPr>
          <a:lstStyle/>
          <a:p>
            <a:pPr marL="342900" indent="-342900">
              <a:buFont typeface="Arial" panose="020B0604020202020204" pitchFamily="34" charset="0"/>
              <a:buChar char="•"/>
            </a:pPr>
            <a:endParaRPr lang="en-IE" sz="2800" dirty="0" smtClean="0"/>
          </a:p>
          <a:p>
            <a:pPr marL="342900" indent="-342900">
              <a:buFont typeface="Arial" panose="020B0604020202020204" pitchFamily="34" charset="0"/>
              <a:buChar char="•"/>
            </a:pPr>
            <a:r>
              <a:rPr lang="en-IE" sz="2400" dirty="0" smtClean="0"/>
              <a:t>In Tipperary/Mayo</a:t>
            </a:r>
          </a:p>
          <a:p>
            <a:pPr marL="342900" indent="-342900">
              <a:buFont typeface="Arial" panose="020B0604020202020204" pitchFamily="34" charset="0"/>
              <a:buChar char="•"/>
            </a:pPr>
            <a:r>
              <a:rPr lang="en-IE" sz="2400" dirty="0" smtClean="0"/>
              <a:t>Consultants RPS</a:t>
            </a:r>
          </a:p>
          <a:p>
            <a:pPr marL="342900" indent="-342900">
              <a:buFont typeface="Arial" panose="020B0604020202020204" pitchFamily="34" charset="0"/>
              <a:buChar char="•"/>
            </a:pPr>
            <a:r>
              <a:rPr lang="en-IE" sz="2400" dirty="0" smtClean="0"/>
              <a:t>Designed up a number of </a:t>
            </a:r>
          </a:p>
          <a:p>
            <a:r>
              <a:rPr lang="en-IE" sz="2400" dirty="0"/>
              <a:t>	</a:t>
            </a:r>
            <a:r>
              <a:rPr lang="en-IE" sz="2400" dirty="0" smtClean="0"/>
              <a:t>locations for retrofit</a:t>
            </a:r>
          </a:p>
          <a:p>
            <a:pPr marL="342900" indent="-342900">
              <a:buFont typeface="Arial" panose="020B0604020202020204" pitchFamily="34" charset="0"/>
              <a:buChar char="•"/>
            </a:pPr>
            <a:r>
              <a:rPr lang="en-IE" sz="2400" dirty="0" smtClean="0"/>
              <a:t>Produced documents/templates</a:t>
            </a:r>
          </a:p>
          <a:p>
            <a:pPr marL="342900" indent="-342900">
              <a:buFont typeface="Arial" panose="020B0604020202020204" pitchFamily="34" charset="0"/>
              <a:buChar char="•"/>
            </a:pPr>
            <a:r>
              <a:rPr lang="en-IE" sz="2400" dirty="0" smtClean="0"/>
              <a:t>Works carried out by LA staff</a:t>
            </a:r>
          </a:p>
          <a:p>
            <a:pPr marL="342900" indent="-342900">
              <a:buFont typeface="Arial" panose="020B0604020202020204" pitchFamily="34" charset="0"/>
              <a:buChar char="•"/>
            </a:pPr>
            <a:r>
              <a:rPr lang="en-IE" sz="2400" dirty="0" smtClean="0"/>
              <a:t>Review and revise documents</a:t>
            </a:r>
          </a:p>
          <a:p>
            <a:r>
              <a:rPr lang="en-IE" sz="2400" dirty="0"/>
              <a:t>	</a:t>
            </a:r>
            <a:r>
              <a:rPr lang="en-IE" sz="2400" dirty="0" smtClean="0"/>
              <a:t> as appropriate</a:t>
            </a:r>
          </a:p>
          <a:p>
            <a:pPr marL="342900" indent="-342900">
              <a:buFont typeface="Arial" panose="020B0604020202020204" pitchFamily="34" charset="0"/>
              <a:buChar char="•"/>
            </a:pPr>
            <a:r>
              <a:rPr lang="en-IE" sz="2400" dirty="0" smtClean="0"/>
              <a:t>Roll out to full network</a:t>
            </a:r>
            <a:endParaRPr lang="en-IE" sz="2400" dirty="0"/>
          </a:p>
          <a:p>
            <a:pPr marL="342900" indent="-342900">
              <a:buFont typeface="Arial" panose="020B0604020202020204" pitchFamily="34" charset="0"/>
              <a:buChar char="•"/>
            </a:pPr>
            <a:endParaRPr lang="en-IE" dirty="0" smtClean="0"/>
          </a:p>
          <a:p>
            <a:pPr marL="342900" indent="-342900">
              <a:buFont typeface="Arial" panose="020B0604020202020204" pitchFamily="34" charset="0"/>
              <a:buChar char="•"/>
            </a:pPr>
            <a:endParaRPr lang="en-IE" dirty="0" smtClean="0"/>
          </a:p>
          <a:p>
            <a:pPr marL="342900" indent="-342900">
              <a:buFont typeface="Arial" panose="020B0604020202020204" pitchFamily="34" charset="0"/>
              <a:buChar char="•"/>
            </a:pPr>
            <a:endParaRPr lang="en-IE" dirty="0"/>
          </a:p>
          <a:p>
            <a:pPr marL="342900" indent="-342900">
              <a:buFont typeface="Arial" panose="020B0604020202020204" pitchFamily="34" charset="0"/>
              <a:buChar char="•"/>
            </a:pPr>
            <a:endParaRPr lang="en-IE" dirty="0"/>
          </a:p>
          <a:p>
            <a:pPr marL="342900" indent="-342900"/>
            <a:endParaRPr lang="en-IE" dirty="0"/>
          </a:p>
        </p:txBody>
      </p:sp>
      <p:sp>
        <p:nvSpPr>
          <p:cNvPr id="6" name="Rectangle 5"/>
          <p:cNvSpPr/>
          <p:nvPr/>
        </p:nvSpPr>
        <p:spPr>
          <a:xfrm>
            <a:off x="5297089" y="1060014"/>
            <a:ext cx="6796348" cy="369332"/>
          </a:xfrm>
          <a:prstGeom prst="rect">
            <a:avLst/>
          </a:prstGeom>
          <a:solidFill>
            <a:schemeClr val="accent1">
              <a:lumMod val="60000"/>
              <a:lumOff val="40000"/>
            </a:schemeClr>
          </a:solidFill>
        </p:spPr>
        <p:txBody>
          <a:bodyPr wrap="none" lIns="91440" tIns="45720" rIns="91440" bIns="45720">
            <a:spAutoFit/>
          </a:bodyPr>
          <a:lstStyle/>
          <a:p>
            <a:r>
              <a:rPr lang="en-GB" b="1" dirty="0" smtClean="0"/>
              <a:t>“Driver has 'very lucky escape' after fence goes through van window”</a:t>
            </a:r>
            <a:endParaRPr lang="en-GB" b="1" dirty="0"/>
          </a:p>
        </p:txBody>
      </p:sp>
    </p:spTree>
    <p:extLst>
      <p:ext uri="{BB962C8B-B14F-4D97-AF65-F5344CB8AC3E}">
        <p14:creationId xmlns:p14="http://schemas.microsoft.com/office/powerpoint/2010/main" val="1766826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75439" y="189461"/>
            <a:ext cx="11493397" cy="722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1A206D"/>
                </a:solidFill>
                <a:latin typeface="+mn-lt"/>
                <a:cs typeface="Arial" panose="020B0604020202020204" pitchFamily="34" charset="0"/>
              </a:rPr>
              <a:t>Standards/specifications</a:t>
            </a:r>
            <a:endParaRPr lang="en-US" sz="4400" b="1" dirty="0">
              <a:solidFill>
                <a:srgbClr val="1A206D"/>
              </a:solidFill>
              <a:latin typeface="+mn-lt"/>
              <a:cs typeface="Arial" panose="020B0604020202020204" pitchFamily="34" charset="0"/>
            </a:endParaRPr>
          </a:p>
        </p:txBody>
      </p:sp>
      <p:sp>
        <p:nvSpPr>
          <p:cNvPr id="7" name="Rectangle 6"/>
          <p:cNvSpPr/>
          <p:nvPr/>
        </p:nvSpPr>
        <p:spPr>
          <a:xfrm>
            <a:off x="502920" y="1429346"/>
            <a:ext cx="6096000" cy="4739759"/>
          </a:xfrm>
          <a:prstGeom prst="rect">
            <a:avLst/>
          </a:prstGeom>
        </p:spPr>
        <p:txBody>
          <a:bodyPr>
            <a:spAutoFit/>
          </a:bodyPr>
          <a:lstStyle/>
          <a:p>
            <a:r>
              <a:rPr lang="en-IE" sz="2400" dirty="0"/>
              <a:t>SPW, GSW , </a:t>
            </a:r>
            <a:r>
              <a:rPr lang="en-IE" sz="2400" dirty="0" err="1"/>
              <a:t>SCD’d</a:t>
            </a:r>
            <a:r>
              <a:rPr lang="en-IE" sz="2400" dirty="0"/>
              <a:t> Updated to account for Timber Post and Tension Mesh Fence types  </a:t>
            </a:r>
          </a:p>
          <a:p>
            <a:pPr marL="742950" lvl="1" indent="-285750">
              <a:buFont typeface="Wingdings" panose="05000000000000000000" pitchFamily="2" charset="2"/>
              <a:buChar char="Ø"/>
            </a:pPr>
            <a:r>
              <a:rPr lang="en-IE" sz="2400" dirty="0" smtClean="0"/>
              <a:t>CC-SPW-00300</a:t>
            </a:r>
            <a:r>
              <a:rPr lang="en-IE" sz="2400" dirty="0"/>
              <a:t>, CC-SPW-00300, </a:t>
            </a:r>
            <a:r>
              <a:rPr lang="en-IE" sz="2400" dirty="0" smtClean="0"/>
              <a:t>SCD_00320/1/2</a:t>
            </a:r>
          </a:p>
          <a:p>
            <a:pPr lvl="1"/>
            <a:endParaRPr lang="en-IE" sz="2400" dirty="0" smtClean="0"/>
          </a:p>
          <a:p>
            <a:r>
              <a:rPr lang="en-IE" sz="2400" dirty="0" smtClean="0"/>
              <a:t>Other useful reference documents</a:t>
            </a:r>
          </a:p>
          <a:p>
            <a:pPr marL="355600" lvl="1" indent="-342900">
              <a:buClr>
                <a:srgbClr val="70004B"/>
              </a:buClr>
              <a:buSzPct val="100000"/>
              <a:buFont typeface="Arial" panose="020B0604020202020204" pitchFamily="34" charset="0"/>
              <a:buChar char="•"/>
              <a:tabLst>
                <a:tab pos="156845" algn="l"/>
              </a:tabLst>
            </a:pPr>
            <a:r>
              <a:rPr lang="en-GB" sz="2400" spc="5" dirty="0" smtClean="0">
                <a:solidFill>
                  <a:srgbClr val="231F20"/>
                </a:solidFill>
                <a:cs typeface="Arial" panose="020B0604020202020204" pitchFamily="34" charset="0"/>
              </a:rPr>
              <a:t>VRS </a:t>
            </a:r>
            <a:r>
              <a:rPr lang="en-GB" sz="2400" spc="5" dirty="0">
                <a:solidFill>
                  <a:srgbClr val="231F20"/>
                </a:solidFill>
                <a:cs typeface="Arial" panose="020B0604020202020204" pitchFamily="34" charset="0"/>
              </a:rPr>
              <a:t>Design – Relevant Standards</a:t>
            </a:r>
          </a:p>
          <a:p>
            <a:pPr marL="469900" lvl="1">
              <a:buClr>
                <a:srgbClr val="70004B"/>
              </a:buClr>
              <a:buSzPct val="100000"/>
              <a:tabLst>
                <a:tab pos="156845" algn="l"/>
              </a:tabLst>
            </a:pPr>
            <a:r>
              <a:rPr lang="en-GB" sz="2000" spc="5" dirty="0">
                <a:solidFill>
                  <a:srgbClr val="231F20"/>
                </a:solidFill>
                <a:cs typeface="Arial" panose="020B0604020202020204" pitchFamily="34" charset="0"/>
              </a:rPr>
              <a:t>DN-REQ-03034 / 03036 &amp; 03079</a:t>
            </a:r>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smtClean="0"/>
              <a:t>Design Template to </a:t>
            </a:r>
            <a:r>
              <a:rPr lang="en-IE" sz="2400" dirty="0"/>
              <a:t>assist local authority </a:t>
            </a:r>
            <a:r>
              <a:rPr lang="en-IE" sz="2400" dirty="0" smtClean="0"/>
              <a:t>staff </a:t>
            </a:r>
            <a:r>
              <a:rPr lang="en-IE" sz="2400" dirty="0"/>
              <a:t>in implementation of the retrofit process</a:t>
            </a:r>
          </a:p>
          <a:p>
            <a:pPr marL="342900" indent="-342900">
              <a:buFont typeface="Arial" panose="020B0604020202020204" pitchFamily="34" charset="0"/>
              <a:buChar char="•"/>
            </a:pPr>
            <a:endParaRPr lang="en-IE" dirty="0"/>
          </a:p>
        </p:txBody>
      </p:sp>
      <p:pic>
        <p:nvPicPr>
          <p:cNvPr id="8" name="Picture 7">
            <a:extLst>
              <a:ext uri="{FF2B5EF4-FFF2-40B4-BE49-F238E27FC236}">
                <a16:creationId xmlns:a16="http://schemas.microsoft.com/office/drawing/2014/main" id="{064FBBEA-8B4F-4F28-9A82-2A60BD3897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949105">
            <a:off x="7796037" y="1963191"/>
            <a:ext cx="2335434" cy="3308532"/>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F42B1FE-2D12-4F65-8EFE-A3A3DC06A7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89209">
            <a:off x="9466300" y="1998716"/>
            <a:ext cx="2372946" cy="3373898"/>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8575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DF0CB349C40A4693CF7092974F1579" ma:contentTypeVersion="5" ma:contentTypeDescription="Create a new document." ma:contentTypeScope="" ma:versionID="a2842c4919cc009250c9276b480864fc">
  <xsd:schema xmlns:xsd="http://www.w3.org/2001/XMLSchema" xmlns:xs="http://www.w3.org/2001/XMLSchema" xmlns:p="http://schemas.microsoft.com/office/2006/metadata/properties" xmlns:ns2="2da3ee16-1230-4d07-9b1f-153453d2a275" xmlns:ns3="b8c8c8e1-9db6-436d-8480-8a1b165299cd" targetNamespace="http://schemas.microsoft.com/office/2006/metadata/properties" ma:root="true" ma:fieldsID="c1965dc7c1a6475aa5464e0509071ab9" ns2:_="" ns3:_="">
    <xsd:import namespace="2da3ee16-1230-4d07-9b1f-153453d2a275"/>
    <xsd:import namespace="b8c8c8e1-9db6-436d-8480-8a1b165299cd"/>
    <xsd:element name="properties">
      <xsd:complexType>
        <xsd:sequence>
          <xsd:element name="documentManagement">
            <xsd:complexType>
              <xsd:all>
                <xsd:element ref="ns2:Register_x0020_Centrally" minOccurs="0"/>
                <xsd:element ref="ns2:Hierarchy" minOccurs="0"/>
                <xsd:element ref="ns2:Type_x0020_of_x0020_Document"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a3ee16-1230-4d07-9b1f-153453d2a275" elementFormDefault="qualified">
    <xsd:import namespace="http://schemas.microsoft.com/office/2006/documentManagement/types"/>
    <xsd:import namespace="http://schemas.microsoft.com/office/infopath/2007/PartnerControls"/>
    <xsd:element name="Register_x0020_Centrally" ma:index="8" nillable="true" ma:displayName="Register Centrally" ma:default="0" ma:internalName="Register_x0020_Centrally">
      <xsd:simpleType>
        <xsd:restriction base="dms:Boolean"/>
      </xsd:simpleType>
    </xsd:element>
    <xsd:element name="Hierarchy" ma:index="9" nillable="true" ma:displayName="Hierarchy" ma:format="Dropdown" ma:internalName="Hierarchy">
      <xsd:simpleType>
        <xsd:restriction base="dms:Choice">
          <xsd:enumeration value="Government Policy"/>
          <xsd:enumeration value="TII Statement of Strategy"/>
          <xsd:enumeration value="TII Policy"/>
          <xsd:enumeration value="TII Standards"/>
          <xsd:enumeration value="TII Publications and Guidelines"/>
          <xsd:enumeration value="Protocol and Procedures"/>
          <xsd:enumeration value="Circulars"/>
          <xsd:enumeration value="Local Documentation"/>
        </xsd:restriction>
      </xsd:simpleType>
    </xsd:element>
    <xsd:element name="Type_x0020_of_x0020_Document" ma:index="10" nillable="true" ma:displayName="Type of Document" ma:format="Dropdown" ma:internalName="Type_x0020_of_x0020_Document">
      <xsd:simpleType>
        <xsd:restriction base="dms:Choice">
          <xsd:enumeration value="Form"/>
          <xsd:enumeration value="Template"/>
          <xsd:enumeration value="Guideline"/>
          <xsd:enumeration value="Letter"/>
          <xsd:enumeration value="Manual"/>
          <xsd:enumeration value="Policy"/>
          <xsd:enumeration value="Procedure"/>
          <xsd:enumeration value="Report"/>
          <xsd:enumeration value="Specification"/>
        </xsd:restriction>
      </xsd:simpleType>
    </xsd:element>
  </xsd:schema>
  <xsd:schema xmlns:xsd="http://www.w3.org/2001/XMLSchema" xmlns:xs="http://www.w3.org/2001/XMLSchema" xmlns:dms="http://schemas.microsoft.com/office/2006/documentManagement/types" xmlns:pc="http://schemas.microsoft.com/office/infopath/2007/PartnerControls" targetNamespace="b8c8c8e1-9db6-436d-8480-8a1b165299c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gister_x0020_Centrally xmlns="2da3ee16-1230-4d07-9b1f-153453d2a275">false</Register_x0020_Centrally>
    <Type_x0020_of_x0020_Document xmlns="2da3ee16-1230-4d07-9b1f-153453d2a275" xsi:nil="true"/>
    <Hierarchy xmlns="2da3ee16-1230-4d07-9b1f-153453d2a27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565EDB-1E0A-4950-8FFC-A6D43A70A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a3ee16-1230-4d07-9b1f-153453d2a275"/>
    <ds:schemaRef ds:uri="b8c8c8e1-9db6-436d-8480-8a1b16529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30F9D5-6388-4F32-BA70-1C6765D164AD}">
  <ds:schemaRef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b8c8c8e1-9db6-436d-8480-8a1b165299cd"/>
    <ds:schemaRef ds:uri="http://purl.org/dc/dcmitype/"/>
    <ds:schemaRef ds:uri="2da3ee16-1230-4d07-9b1f-153453d2a275"/>
    <ds:schemaRef ds:uri="http://www.w3.org/XML/1998/namespace"/>
    <ds:schemaRef ds:uri="http://purl.org/dc/terms/"/>
  </ds:schemaRefs>
</ds:datastoreItem>
</file>

<file path=customXml/itemProps3.xml><?xml version="1.0" encoding="utf-8"?>
<ds:datastoreItem xmlns:ds="http://schemas.openxmlformats.org/officeDocument/2006/customXml" ds:itemID="{43EFA090-8D76-4F59-9EBE-C77B4DFD68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1687</TotalTime>
  <Words>730</Words>
  <Application>Microsoft Office PowerPoint</Application>
  <PresentationFormat>Widescreen</PresentationFormat>
  <Paragraphs>160</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Aileen</dc:creator>
  <cp:lastModifiedBy>Fiona Bohane</cp:lastModifiedBy>
  <cp:revision>71</cp:revision>
  <dcterms:created xsi:type="dcterms:W3CDTF">2015-07-24T10:17:29Z</dcterms:created>
  <dcterms:modified xsi:type="dcterms:W3CDTF">2022-02-02T15:57:39Z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0x01010021DF0CB349C40A4693CF7092974F1579</vt:lpwstr>
  </property>
  <property fmtid="{D5CDD505-2E9C-101B-9397-08002B2CF9AE}" pid="3" name="Order">
    <vt:r8>5300</vt:r8>
  </property>
  <property fmtid="{D5CDD505-2E9C-101B-9397-08002B2CF9AE}" pid="4" name="xd_ProgID">
    <vt:lpwstr/>
  </property>
  <property fmtid="{D5CDD505-2E9C-101B-9397-08002B2CF9AE}" pid="5" name="TemplateUrl">
    <vt:lpwstr/>
  </property>
</Properties>
</file>